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1999" r:id="rId6"/>
    <p:sldId id="259" r:id="rId7"/>
    <p:sldId id="276" r:id="rId8"/>
    <p:sldId id="274" r:id="rId9"/>
    <p:sldId id="262" r:id="rId10"/>
    <p:sldId id="283" r:id="rId11"/>
    <p:sldId id="280" r:id="rId12"/>
    <p:sldId id="270" r:id="rId13"/>
    <p:sldId id="265" r:id="rId14"/>
    <p:sldId id="277" r:id="rId15"/>
    <p:sldId id="267" r:id="rId16"/>
    <p:sldId id="271" r:id="rId17"/>
    <p:sldId id="284" r:id="rId18"/>
    <p:sldId id="273" r:id="rId19"/>
    <p:sldId id="272" r:id="rId20"/>
    <p:sldId id="279" r:id="rId21"/>
    <p:sldId id="281" r:id="rId22"/>
    <p:sldId id="288" r:id="rId23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0" autoAdjust="0"/>
    <p:restoredTop sz="94702" autoAdjust="0"/>
  </p:normalViewPr>
  <p:slideViewPr>
    <p:cSldViewPr snapToObjects="1">
      <p:cViewPr varScale="1">
        <p:scale>
          <a:sx n="78" d="100"/>
          <a:sy n="78" d="100"/>
        </p:scale>
        <p:origin x="175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Baird" userId="0575a04e-a8a8-461c-803b-77b86c6652df" providerId="ADAL" clId="{F21E7927-DABF-476A-AB45-99214FA466B0}"/>
    <pc:docChg chg="modSld">
      <pc:chgData name="Ian Baird" userId="0575a04e-a8a8-461c-803b-77b86c6652df" providerId="ADAL" clId="{F21E7927-DABF-476A-AB45-99214FA466B0}" dt="2021-10-30T21:12:08.071" v="0" actId="1076"/>
      <pc:docMkLst>
        <pc:docMk/>
      </pc:docMkLst>
      <pc:sldChg chg="modSp mod">
        <pc:chgData name="Ian Baird" userId="0575a04e-a8a8-461c-803b-77b86c6652df" providerId="ADAL" clId="{F21E7927-DABF-476A-AB45-99214FA466B0}" dt="2021-10-30T21:12:08.071" v="0" actId="1076"/>
        <pc:sldMkLst>
          <pc:docMk/>
          <pc:sldMk cId="0" sldId="288"/>
        </pc:sldMkLst>
        <pc:picChg chg="mod">
          <ac:chgData name="Ian Baird" userId="0575a04e-a8a8-461c-803b-77b86c6652df" providerId="ADAL" clId="{F21E7927-DABF-476A-AB45-99214FA466B0}" dt="2021-10-30T21:12:08.071" v="0" actId="1076"/>
          <ac:picMkLst>
            <pc:docMk/>
            <pc:sldMk cId="0" sldId="288"/>
            <ac:picMk id="2150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729DBAD8-11F4-483C-B420-0C7B44CAB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E2C09-A182-4728-9B8C-CC4A60009E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05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CD247-23EA-4B0C-8103-444AD00094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5975" y="0"/>
            <a:ext cx="5748338" cy="4313238"/>
          </a:xfrm>
          <a:ln/>
        </p:spPr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5003800"/>
            <a:ext cx="6330950" cy="431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DBAD8-11F4-483C-B420-0C7B44CAB2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42EC-D00D-4315-BB41-3080BAD44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02484-662D-4F3E-8446-40A4D8F29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7D70-6332-4476-BB13-D7BB6E86C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>
                <a:latin typeface=" 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 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3187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/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 Arial"/>
              </a:defRPr>
            </a:lvl1pPr>
            <a:lvl2pPr>
              <a:defRPr>
                <a:latin typeface=" Arial"/>
              </a:defRPr>
            </a:lvl2pPr>
            <a:lvl3pPr>
              <a:defRPr>
                <a:latin typeface=" Arial"/>
              </a:defRPr>
            </a:lvl3pPr>
            <a:lvl4pPr>
              <a:defRPr>
                <a:latin typeface=" Arial"/>
              </a:defRPr>
            </a:lvl4pPr>
            <a:lvl5pPr>
              <a:defRPr>
                <a:latin typeface=" 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1314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/>
          <a:lstStyle>
            <a:lvl1pPr>
              <a:defRPr sz="3600" b="1">
                <a:latin typeface=" 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0292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 Arial"/>
              </a:defRPr>
            </a:lvl1pPr>
            <a:lvl2pPr>
              <a:defRPr sz="2400">
                <a:latin typeface=" Arial"/>
              </a:defRPr>
            </a:lvl2pPr>
            <a:lvl3pPr>
              <a:defRPr sz="2000">
                <a:latin typeface=" Arial"/>
              </a:defRPr>
            </a:lvl3pPr>
            <a:lvl4pPr>
              <a:defRPr sz="1800">
                <a:latin typeface=" Arial"/>
              </a:defRPr>
            </a:lvl4pPr>
            <a:lvl5pPr>
              <a:defRPr sz="1800">
                <a:latin typeface=" 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19600" cy="50292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 Arial"/>
              </a:defRPr>
            </a:lvl1pPr>
            <a:lvl2pPr>
              <a:defRPr sz="2400">
                <a:latin typeface=" Arial"/>
              </a:defRPr>
            </a:lvl2pPr>
            <a:lvl3pPr>
              <a:defRPr sz="2000">
                <a:latin typeface=" Arial"/>
              </a:defRPr>
            </a:lvl3pPr>
            <a:lvl4pPr>
              <a:defRPr sz="1800">
                <a:latin typeface=" Arial"/>
              </a:defRPr>
            </a:lvl4pPr>
            <a:lvl5pPr>
              <a:defRPr sz="1800">
                <a:latin typeface=" 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0" y="1295400"/>
            <a:ext cx="0" cy="5257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999783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/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3428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38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Y16 LR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38" y="9428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0" y="1237286"/>
          <a:ext cx="9144003" cy="5279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777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4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Gunfighter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01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Riley</a:t>
                      </a:r>
                      <a:endParaRPr lang="en-US" sz="9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Gunfighters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HHC/1-1 (Rear)</a:t>
                      </a: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D/1-1 (Rear)</a:t>
                      </a: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0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E/1-1 (Rear)</a:t>
                      </a: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01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F/1 AVN</a:t>
                      </a: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7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R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0" y="1237287"/>
          <a:ext cx="9144003" cy="5239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683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FY18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38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18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2218" y="1825104"/>
            <a:ext cx="443883" cy="6858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183" y="2518180"/>
            <a:ext cx="443883" cy="1219200"/>
          </a:xfrm>
          <a:prstGeom prst="rect">
            <a:avLst/>
          </a:prstGeom>
          <a:solidFill>
            <a:srgbClr val="ACECF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1456" y="3784523"/>
            <a:ext cx="435745" cy="6747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98022" y="4612732"/>
            <a:ext cx="674702" cy="435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58" y="6045169"/>
            <a:ext cx="437531" cy="4261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115" y="5187626"/>
            <a:ext cx="420951" cy="8321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Fieldings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&amp; Sustainment</a:t>
            </a:r>
          </a:p>
        </p:txBody>
      </p:sp>
    </p:spTree>
    <p:extLst>
      <p:ext uri="{BB962C8B-B14F-4D97-AF65-F5344CB8AC3E}">
        <p14:creationId xmlns:p14="http://schemas.microsoft.com/office/powerpoint/2010/main" val="398638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R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0" y="1237287"/>
          <a:ext cx="9144003" cy="5239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3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683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FY17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FY18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38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818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2218" y="1825104"/>
            <a:ext cx="443883" cy="6858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183" y="2518180"/>
            <a:ext cx="443883" cy="1219200"/>
          </a:xfrm>
          <a:prstGeom prst="rect">
            <a:avLst/>
          </a:prstGeom>
          <a:solidFill>
            <a:srgbClr val="ACECF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1456" y="3784523"/>
            <a:ext cx="435745" cy="6747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98022" y="4612732"/>
            <a:ext cx="674702" cy="4357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58" y="6045169"/>
            <a:ext cx="437531" cy="4261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115" y="5187626"/>
            <a:ext cx="420951" cy="83217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Fieldings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&amp; Sustainment</a:t>
            </a:r>
          </a:p>
        </p:txBody>
      </p:sp>
    </p:spTree>
    <p:extLst>
      <p:ext uri="{BB962C8B-B14F-4D97-AF65-F5344CB8AC3E}">
        <p14:creationId xmlns:p14="http://schemas.microsoft.com/office/powerpoint/2010/main" val="52726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5E1D-E51F-4D83-81E9-FA69AD71D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QTR FY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-6" y="1237282"/>
          <a:ext cx="9144004" cy="527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48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932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4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15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01-07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08-14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17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18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29-04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20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21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22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26-04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05-11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25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26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84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2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4" y="1938792"/>
            <a:ext cx="457204" cy="1369710"/>
          </a:xfrm>
          <a:prstGeom prst="rect">
            <a:avLst/>
          </a:prstGeom>
          <a:solidFill>
            <a:srgbClr val="ACECF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356" y="3308502"/>
            <a:ext cx="446843" cy="8458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13740" y="5319138"/>
            <a:ext cx="884679" cy="457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180" y="6042399"/>
            <a:ext cx="457200" cy="4468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LPD/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7" y="4191000"/>
            <a:ext cx="457206" cy="8672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Fieldings</a:t>
            </a:r>
            <a:r>
              <a: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&amp; Sustainment</a:t>
            </a:r>
          </a:p>
        </p:txBody>
      </p:sp>
    </p:spTree>
    <p:extLst>
      <p:ext uri="{BB962C8B-B14F-4D97-AF65-F5344CB8AC3E}">
        <p14:creationId xmlns:p14="http://schemas.microsoft.com/office/powerpoint/2010/main" val="2583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QTR FY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-6" y="1237282"/>
          <a:ext cx="9144005" cy="527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932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4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14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26-01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02-08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16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09-15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17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23-29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30-05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20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06-12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21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22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27-05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06-12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25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26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84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2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0356" y="1954218"/>
            <a:ext cx="381006" cy="1338017"/>
          </a:xfrm>
          <a:prstGeom prst="rect">
            <a:avLst/>
          </a:prstGeom>
          <a:solidFill>
            <a:srgbClr val="ACECF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0718" y="3315805"/>
            <a:ext cx="360284" cy="8634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51885" y="5375142"/>
            <a:ext cx="905491" cy="3602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41213" y="6081730"/>
            <a:ext cx="484145" cy="3602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LPD/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1552" y="4191001"/>
            <a:ext cx="360283" cy="86439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Fieldings</a:t>
            </a:r>
            <a:r>
              <a: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&amp; Sustainment</a:t>
            </a:r>
          </a:p>
        </p:txBody>
      </p:sp>
    </p:spTree>
    <p:extLst>
      <p:ext uri="{BB962C8B-B14F-4D97-AF65-F5344CB8AC3E}">
        <p14:creationId xmlns:p14="http://schemas.microsoft.com/office/powerpoint/2010/main" val="115773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rd QTR FY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-6" y="1237282"/>
          <a:ext cx="9144005" cy="527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932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4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27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27-02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03-09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29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30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24-30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01-07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33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08-14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34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35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29-04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05-11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38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84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2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9881" y="1957629"/>
            <a:ext cx="381006" cy="1336012"/>
          </a:xfrm>
          <a:prstGeom prst="rect">
            <a:avLst/>
          </a:prstGeom>
          <a:solidFill>
            <a:srgbClr val="ACECF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0243" y="3340782"/>
            <a:ext cx="360284" cy="8143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43068" y="5369185"/>
            <a:ext cx="898215" cy="370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17906" y="6078092"/>
            <a:ext cx="437531" cy="3602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LPD/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0243" y="4191001"/>
            <a:ext cx="360283" cy="8672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Fieldings</a:t>
            </a:r>
            <a:r>
              <a: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&amp; Sustainment</a:t>
            </a:r>
          </a:p>
        </p:txBody>
      </p:sp>
    </p:spTree>
    <p:extLst>
      <p:ext uri="{BB962C8B-B14F-4D97-AF65-F5344CB8AC3E}">
        <p14:creationId xmlns:p14="http://schemas.microsoft.com/office/powerpoint/2010/main" val="363483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th QTR FY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 userDrawn="1"/>
        </p:nvGraphicFramePr>
        <p:xfrm>
          <a:off x="-6" y="1237282"/>
          <a:ext cx="9144005" cy="527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15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932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41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40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26-02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41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42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43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44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31-06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46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07-13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47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48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</a:t>
                      </a:r>
                    </a:p>
                    <a:p>
                      <a:pPr algn="ctr"/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28-03</a:t>
                      </a: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50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51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 52</a:t>
                      </a:r>
                    </a:p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784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52"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18213" y="1957630"/>
            <a:ext cx="381006" cy="1348030"/>
          </a:xfrm>
          <a:prstGeom prst="rect">
            <a:avLst/>
          </a:prstGeom>
          <a:solidFill>
            <a:srgbClr val="ACECF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8575" y="3329230"/>
            <a:ext cx="360284" cy="81462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40391" y="5374368"/>
            <a:ext cx="898217" cy="3602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10049" y="6078093"/>
            <a:ext cx="437531" cy="3602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LPD/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575" y="4191000"/>
            <a:ext cx="360283" cy="86725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288" tIns="18288" rIns="18288" bIns="1828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Fieldings</a:t>
            </a:r>
            <a:r>
              <a: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Services &amp; Sustainment</a:t>
            </a:r>
          </a:p>
        </p:txBody>
      </p:sp>
    </p:spTree>
    <p:extLst>
      <p:ext uri="{BB962C8B-B14F-4D97-AF65-F5344CB8AC3E}">
        <p14:creationId xmlns:p14="http://schemas.microsoft.com/office/powerpoint/2010/main" val="312754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DA8D-1A60-49DD-AF0F-6055C75C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2892-6878-4634-A1D8-04A7B63B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9D79-D3F8-4E6C-AF31-03959C8C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AD5F0-C1B8-4BD5-B771-37154B880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41B2-77E5-4D71-A4BD-01A5BB5A3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3ED4-BEA2-4A6C-8005-365C7DFF9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27F0-415B-4E1D-BDFE-0386823A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09AEA72-878D-4D01-BD77-ED84B873B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rot="10800000" flipH="1" flipV="1">
            <a:off x="6039803" y="6629400"/>
            <a:ext cx="2651760" cy="1588"/>
          </a:xfrm>
          <a:prstGeom prst="line">
            <a:avLst/>
          </a:prstGeom>
          <a:noFill/>
          <a:ln w="476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CEE34-7D95-494C-A09D-A5264E14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177B0-F555-4DCF-8B19-9BC0895B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D7DAB-070C-4C44-BC61-9B8DD82E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4D45-1CEB-4087-B5F8-91A1FC1FA16E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077E3-0C8B-49B5-B034-79BD76C42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8CF17-5C1A-481B-8DBD-B3D0D14E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607E-BAC7-4FDC-965A-FB8C8CE3B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Battle Drills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DD MMM YYYY</a:t>
            </a:r>
          </a:p>
        </p:txBody>
      </p:sp>
    </p:spTree>
    <p:extLst>
      <p:ext uri="{BB962C8B-B14F-4D97-AF65-F5344CB8AC3E}">
        <p14:creationId xmlns:p14="http://schemas.microsoft.com/office/powerpoint/2010/main" val="14581229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7"/>
          <p:cNvSpPr>
            <a:spLocks noChangeShapeType="1"/>
          </p:cNvSpPr>
          <p:nvPr/>
        </p:nvSpPr>
        <p:spPr bwMode="auto">
          <a:xfrm>
            <a:off x="5029200" y="2387600"/>
            <a:ext cx="0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3505200" y="1676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6562725" y="1581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1524000" y="23907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>
            <a:off x="5029200" y="152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1600200" y="4114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16"/>
          <p:cNvSpPr>
            <a:spLocks noChangeShapeType="1"/>
          </p:cNvSpPr>
          <p:nvPr/>
        </p:nvSpPr>
        <p:spPr bwMode="auto">
          <a:xfrm>
            <a:off x="1600200" y="17049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Base" hidden="1"/>
          <p:cNvSpPr>
            <a:spLocks noChangeArrowheads="1"/>
          </p:cNvSpPr>
          <p:nvPr/>
        </p:nvSpPr>
        <p:spPr bwMode="auto">
          <a:xfrm>
            <a:off x="1524000" y="12303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3322" name="Line 18"/>
          <p:cNvSpPr>
            <a:spLocks noChangeShapeType="1"/>
          </p:cNvSpPr>
          <p:nvPr/>
        </p:nvSpPr>
        <p:spPr bwMode="auto">
          <a:xfrm rot="-5400000">
            <a:off x="16756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AutoShape 20"/>
          <p:cNvSpPr>
            <a:spLocks noChangeArrowheads="1"/>
          </p:cNvSpPr>
          <p:nvPr/>
        </p:nvSpPr>
        <p:spPr bwMode="auto">
          <a:xfrm>
            <a:off x="0" y="61913"/>
            <a:ext cx="15240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 BDE REQUESTS</a:t>
            </a:r>
          </a:p>
          <a:p>
            <a:pPr algn="ctr"/>
            <a:r>
              <a:rPr lang="en-US" sz="1000" b="1"/>
              <a:t>MEDEVAC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24" name="AutoShape 26"/>
          <p:cNvSpPr>
            <a:spLocks noChangeArrowheads="1"/>
          </p:cNvSpPr>
          <p:nvPr/>
        </p:nvSpPr>
        <p:spPr bwMode="auto">
          <a:xfrm>
            <a:off x="4343400" y="1828800"/>
            <a:ext cx="1371600" cy="6096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UPDATE ENEMY SIT IN AO</a:t>
            </a:r>
          </a:p>
          <a:p>
            <a:pPr algn="ctr"/>
            <a:endParaRPr lang="en-US" sz="1000" b="1"/>
          </a:p>
        </p:txBody>
      </p:sp>
      <p:sp>
        <p:nvSpPr>
          <p:cNvPr id="13325" name="AutoShape 31"/>
          <p:cNvSpPr>
            <a:spLocks noChangeArrowheads="1"/>
          </p:cNvSpPr>
          <p:nvPr/>
        </p:nvSpPr>
        <p:spPr bwMode="auto">
          <a:xfrm>
            <a:off x="6116638" y="4027488"/>
            <a:ext cx="1030287" cy="8382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CHECK WX AND MAINTAIN LOG</a:t>
            </a:r>
          </a:p>
          <a:p>
            <a:pPr algn="ctr"/>
            <a:endParaRPr lang="en-US" sz="1000" b="1"/>
          </a:p>
        </p:txBody>
      </p:sp>
      <p:sp>
        <p:nvSpPr>
          <p:cNvPr id="13326" name="Line 33"/>
          <p:cNvSpPr>
            <a:spLocks noChangeShapeType="1"/>
          </p:cNvSpPr>
          <p:nvPr/>
        </p:nvSpPr>
        <p:spPr bwMode="auto">
          <a:xfrm>
            <a:off x="6562725" y="3827463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AutoShape 34"/>
          <p:cNvSpPr>
            <a:spLocks noChangeArrowheads="1"/>
          </p:cNvSpPr>
          <p:nvPr/>
        </p:nvSpPr>
        <p:spPr bwMode="auto">
          <a:xfrm>
            <a:off x="2222500" y="61913"/>
            <a:ext cx="10541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“MEDEVAC”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28" name="AutoShape 36"/>
          <p:cNvSpPr>
            <a:spLocks noChangeArrowheads="1"/>
          </p:cNvSpPr>
          <p:nvPr/>
        </p:nvSpPr>
        <p:spPr bwMode="auto">
          <a:xfrm>
            <a:off x="2971800" y="1905000"/>
            <a:ext cx="9906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NOTIFY MEDEVAC IN 9 LINE FORMAT</a:t>
            </a:r>
          </a:p>
        </p:txBody>
      </p:sp>
      <p:sp>
        <p:nvSpPr>
          <p:cNvPr id="13330" name="AutoShape 39"/>
          <p:cNvSpPr>
            <a:spLocks noChangeArrowheads="1"/>
          </p:cNvSpPr>
          <p:nvPr/>
        </p:nvSpPr>
        <p:spPr bwMode="auto">
          <a:xfrm>
            <a:off x="1296988" y="1295400"/>
            <a:ext cx="608012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3331" name="AutoShape 40"/>
          <p:cNvSpPr>
            <a:spLocks noChangeArrowheads="1"/>
          </p:cNvSpPr>
          <p:nvPr/>
        </p:nvSpPr>
        <p:spPr bwMode="auto">
          <a:xfrm>
            <a:off x="6248400" y="1295400"/>
            <a:ext cx="681038" cy="273050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RTO</a:t>
            </a:r>
            <a:endParaRPr lang="en-US"/>
          </a:p>
        </p:txBody>
      </p:sp>
      <p:sp>
        <p:nvSpPr>
          <p:cNvPr id="13332" name="AutoShape 41"/>
          <p:cNvSpPr>
            <a:spLocks noChangeArrowheads="1"/>
          </p:cNvSpPr>
          <p:nvPr/>
        </p:nvSpPr>
        <p:spPr bwMode="auto">
          <a:xfrm>
            <a:off x="3200400" y="12954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3333" name="AutoShape 43"/>
          <p:cNvSpPr>
            <a:spLocks noChangeArrowheads="1"/>
          </p:cNvSpPr>
          <p:nvPr/>
        </p:nvSpPr>
        <p:spPr bwMode="auto">
          <a:xfrm>
            <a:off x="4724400" y="1295400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S2</a:t>
            </a:r>
            <a:endParaRPr lang="en-US"/>
          </a:p>
        </p:txBody>
      </p:sp>
      <p:sp>
        <p:nvSpPr>
          <p:cNvPr id="13334" name="AutoShape 44"/>
          <p:cNvSpPr>
            <a:spLocks noChangeArrowheads="1"/>
          </p:cNvSpPr>
          <p:nvPr/>
        </p:nvSpPr>
        <p:spPr bwMode="auto">
          <a:xfrm>
            <a:off x="457200" y="3276600"/>
            <a:ext cx="2209800" cy="8382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CONTACT BCT TOC (BAE) TO COORDINATE FOR GND FORCES TO SECURE SITE (IF IN AN UNSECURED AREA).</a:t>
            </a:r>
          </a:p>
        </p:txBody>
      </p:sp>
      <p:sp>
        <p:nvSpPr>
          <p:cNvPr id="13335" name="AutoShape 45"/>
          <p:cNvSpPr>
            <a:spLocks noChangeArrowheads="1"/>
          </p:cNvSpPr>
          <p:nvPr/>
        </p:nvSpPr>
        <p:spPr bwMode="auto">
          <a:xfrm>
            <a:off x="762000" y="1905000"/>
            <a:ext cx="1676400" cy="1143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000" b="1"/>
          </a:p>
          <a:p>
            <a:pPr algn="ctr"/>
            <a:r>
              <a:rPr lang="en-US" sz="1000" b="1"/>
              <a:t>ANNOUNCE EVENT AND ASSUME BATTLE STATIONS.</a:t>
            </a:r>
          </a:p>
          <a:p>
            <a:pPr algn="ctr"/>
            <a:r>
              <a:rPr lang="en-US" sz="1000" b="1"/>
              <a:t>NON-ESSENTIAL PERSONNEL EXIT THE TOC.</a:t>
            </a:r>
          </a:p>
          <a:p>
            <a:pPr algn="ctr"/>
            <a:r>
              <a:rPr lang="en-US" sz="1000" b="1"/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336" name="Line 46"/>
          <p:cNvSpPr>
            <a:spLocks noChangeShapeType="1"/>
          </p:cNvSpPr>
          <p:nvPr/>
        </p:nvSpPr>
        <p:spPr bwMode="auto">
          <a:xfrm>
            <a:off x="1600200" y="30480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AutoShape 47"/>
          <p:cNvSpPr>
            <a:spLocks noChangeArrowheads="1"/>
          </p:cNvSpPr>
          <p:nvPr/>
        </p:nvSpPr>
        <p:spPr bwMode="auto">
          <a:xfrm>
            <a:off x="4581525" y="2581275"/>
            <a:ext cx="990600" cy="685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PLOT LOCATION ON CPOF</a:t>
            </a:r>
          </a:p>
        </p:txBody>
      </p:sp>
      <p:sp>
        <p:nvSpPr>
          <p:cNvPr id="13338" name="Line 51"/>
          <p:cNvSpPr>
            <a:spLocks noChangeShapeType="1"/>
          </p:cNvSpPr>
          <p:nvPr/>
        </p:nvSpPr>
        <p:spPr bwMode="auto">
          <a:xfrm>
            <a:off x="3479800" y="2670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AutoShape 52"/>
          <p:cNvSpPr>
            <a:spLocks noChangeArrowheads="1"/>
          </p:cNvSpPr>
          <p:nvPr/>
        </p:nvSpPr>
        <p:spPr bwMode="auto">
          <a:xfrm>
            <a:off x="3022600" y="2898775"/>
            <a:ext cx="990600" cy="8382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NOTIFY DART TEAM OIC (IF ACFT IS INVOLVED)</a:t>
            </a:r>
          </a:p>
        </p:txBody>
      </p:sp>
      <p:sp>
        <p:nvSpPr>
          <p:cNvPr id="13342" name="Text Box 55"/>
          <p:cNvSpPr txBox="1">
            <a:spLocks noChangeArrowheads="1"/>
          </p:cNvSpPr>
          <p:nvPr/>
        </p:nvSpPr>
        <p:spPr bwMode="auto">
          <a:xfrm>
            <a:off x="6769100" y="63500"/>
            <a:ext cx="2286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MEDEVAC BATTLE DRILL</a:t>
            </a:r>
            <a:r>
              <a:rPr lang="en-US"/>
              <a:t> </a:t>
            </a:r>
          </a:p>
          <a:p>
            <a:endParaRPr lang="en-US" sz="900" b="1"/>
          </a:p>
          <a:p>
            <a:pPr algn="ctr"/>
            <a:endParaRPr lang="en-US" sz="400"/>
          </a:p>
        </p:txBody>
      </p:sp>
      <p:sp>
        <p:nvSpPr>
          <p:cNvPr id="13343" name="AutoShape 56"/>
          <p:cNvSpPr>
            <a:spLocks noChangeArrowheads="1"/>
          </p:cNvSpPr>
          <p:nvPr/>
        </p:nvSpPr>
        <p:spPr bwMode="auto">
          <a:xfrm>
            <a:off x="914400" y="4343400"/>
            <a:ext cx="1371600" cy="609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RE-TASK SWT / AWT IF NECESSARY</a:t>
            </a:r>
          </a:p>
        </p:txBody>
      </p:sp>
      <p:sp>
        <p:nvSpPr>
          <p:cNvPr id="13344" name="AutoShape 60"/>
          <p:cNvSpPr>
            <a:spLocks noChangeArrowheads="1"/>
          </p:cNvSpPr>
          <p:nvPr/>
        </p:nvSpPr>
        <p:spPr bwMode="auto">
          <a:xfrm>
            <a:off x="6116638" y="1908175"/>
            <a:ext cx="992187" cy="762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RECEIVE </a:t>
            </a:r>
          </a:p>
          <a:p>
            <a:pPr algn="ctr"/>
            <a:r>
              <a:rPr lang="en-US" sz="1000" b="1"/>
              <a:t>9 LINE MEDEVAC REQUEST</a:t>
            </a:r>
          </a:p>
          <a:p>
            <a:pPr algn="ctr"/>
            <a:endParaRPr lang="en-US" sz="1000" b="1"/>
          </a:p>
        </p:txBody>
      </p:sp>
      <p:sp>
        <p:nvSpPr>
          <p:cNvPr id="13345" name="Line 61"/>
          <p:cNvSpPr>
            <a:spLocks noChangeShapeType="1"/>
          </p:cNvSpPr>
          <p:nvPr/>
        </p:nvSpPr>
        <p:spPr bwMode="auto">
          <a:xfrm>
            <a:off x="6553200" y="271938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64"/>
          <p:cNvSpPr>
            <a:spLocks noChangeShapeType="1"/>
          </p:cNvSpPr>
          <p:nvPr/>
        </p:nvSpPr>
        <p:spPr bwMode="auto">
          <a:xfrm>
            <a:off x="5029200" y="3270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AutoShape 66"/>
          <p:cNvSpPr>
            <a:spLocks noChangeArrowheads="1"/>
          </p:cNvSpPr>
          <p:nvPr/>
        </p:nvSpPr>
        <p:spPr bwMode="auto">
          <a:xfrm>
            <a:off x="4495800" y="3575050"/>
            <a:ext cx="1219200" cy="5397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REQUEST ISR ASSETS</a:t>
            </a:r>
          </a:p>
          <a:p>
            <a:pPr algn="ctr"/>
            <a:endParaRPr lang="en-US" sz="1000" b="1"/>
          </a:p>
        </p:txBody>
      </p:sp>
      <p:grpSp>
        <p:nvGrpSpPr>
          <p:cNvPr id="13348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3354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5" name="Text Box 48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13349" name="AutoShape 66"/>
          <p:cNvSpPr>
            <a:spLocks noChangeArrowheads="1"/>
          </p:cNvSpPr>
          <p:nvPr/>
        </p:nvSpPr>
        <p:spPr bwMode="auto">
          <a:xfrm>
            <a:off x="904875" y="5237163"/>
            <a:ext cx="1358900" cy="6858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COORDINATE AIRSPACE DECONFLICTION</a:t>
            </a:r>
          </a:p>
        </p:txBody>
      </p:sp>
      <p:sp>
        <p:nvSpPr>
          <p:cNvPr id="13350" name="Line 15"/>
          <p:cNvSpPr>
            <a:spLocks noChangeShapeType="1"/>
          </p:cNvSpPr>
          <p:nvPr/>
        </p:nvSpPr>
        <p:spPr bwMode="auto">
          <a:xfrm>
            <a:off x="1584325" y="4962525"/>
            <a:ext cx="0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AutoShape 31"/>
          <p:cNvSpPr>
            <a:spLocks noChangeArrowheads="1"/>
          </p:cNvSpPr>
          <p:nvPr/>
        </p:nvSpPr>
        <p:spPr bwMode="auto">
          <a:xfrm>
            <a:off x="5969000" y="2919413"/>
            <a:ext cx="1298575" cy="8382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TUNE AND MONITOR APPROPRIATE RADIOS</a:t>
            </a:r>
          </a:p>
          <a:p>
            <a:pPr algn="ctr"/>
            <a:endParaRPr lang="en-US" sz="1000" b="1"/>
          </a:p>
        </p:txBody>
      </p:sp>
      <p:sp>
        <p:nvSpPr>
          <p:cNvPr id="13352" name="AutoShape 66"/>
          <p:cNvSpPr>
            <a:spLocks noChangeArrowheads="1"/>
          </p:cNvSpPr>
          <p:nvPr/>
        </p:nvSpPr>
        <p:spPr bwMode="auto">
          <a:xfrm>
            <a:off x="2908300" y="3956050"/>
            <a:ext cx="1219200" cy="6858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COORDINATE FOR POSSIBLE CAS SUPPORT</a:t>
            </a:r>
          </a:p>
          <a:p>
            <a:pPr algn="ctr"/>
            <a:endParaRPr lang="en-US" sz="1000" b="1"/>
          </a:p>
        </p:txBody>
      </p:sp>
      <p:sp>
        <p:nvSpPr>
          <p:cNvPr id="13353" name="Line 51"/>
          <p:cNvSpPr>
            <a:spLocks noChangeShapeType="1"/>
          </p:cNvSpPr>
          <p:nvPr/>
        </p:nvSpPr>
        <p:spPr bwMode="auto">
          <a:xfrm>
            <a:off x="3503613" y="37274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1"/>
          <p:cNvSpPr>
            <a:spLocks noChangeShapeType="1"/>
          </p:cNvSpPr>
          <p:nvPr/>
        </p:nvSpPr>
        <p:spPr bwMode="auto">
          <a:xfrm>
            <a:off x="5876925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3678238" y="13716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2"/>
          <p:cNvSpPr>
            <a:spLocks noChangeShapeType="1"/>
          </p:cNvSpPr>
          <p:nvPr/>
        </p:nvSpPr>
        <p:spPr bwMode="auto">
          <a:xfrm>
            <a:off x="2840038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3"/>
          <p:cNvSpPr>
            <a:spLocks noChangeShapeType="1"/>
          </p:cNvSpPr>
          <p:nvPr/>
        </p:nvSpPr>
        <p:spPr bwMode="auto">
          <a:xfrm>
            <a:off x="2840038" y="2971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2840038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H="1">
            <a:off x="2840038" y="14478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803275" y="441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>
            <a:off x="803275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803275" y="1447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803275" y="2209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876925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876925" y="3276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876925" y="152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81534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3983038" y="2133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8077200" y="167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20"/>
          <p:cNvSpPr>
            <a:spLocks noChangeArrowheads="1"/>
          </p:cNvSpPr>
          <p:nvPr/>
        </p:nvSpPr>
        <p:spPr bwMode="auto">
          <a:xfrm>
            <a:off x="174625" y="304800"/>
            <a:ext cx="1066800" cy="609600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CONTACT</a:t>
            </a:r>
            <a:endParaRPr lang="en-US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 rot="-5400000">
            <a:off x="1770063" y="-381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AutoShape 22"/>
          <p:cNvSpPr>
            <a:spLocks noChangeArrowheads="1"/>
          </p:cNvSpPr>
          <p:nvPr/>
        </p:nvSpPr>
        <p:spPr bwMode="auto">
          <a:xfrm>
            <a:off x="2417763" y="304800"/>
            <a:ext cx="941387" cy="7620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  </a:t>
            </a:r>
            <a:r>
              <a:rPr lang="en-US" sz="1000" b="1">
                <a:solidFill>
                  <a:schemeClr val="bg1"/>
                </a:solidFill>
              </a:rPr>
              <a:t>ATTENTION 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IN THE TOC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“IRL/IDF 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vic …”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358" name="AutoShape 24"/>
          <p:cNvSpPr>
            <a:spLocks noChangeArrowheads="1"/>
          </p:cNvSpPr>
          <p:nvPr/>
        </p:nvSpPr>
        <p:spPr bwMode="auto">
          <a:xfrm>
            <a:off x="2306638" y="2743200"/>
            <a:ext cx="977900" cy="3873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 anchorCtr="1"/>
          <a:lstStyle/>
          <a:p>
            <a:pPr algn="ctr"/>
            <a:r>
              <a:rPr lang="en-US" sz="1000" b="1"/>
              <a:t>INFORM 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CMD GRP</a:t>
            </a:r>
            <a:endParaRPr lang="en-US"/>
          </a:p>
        </p:txBody>
      </p:sp>
      <p:sp>
        <p:nvSpPr>
          <p:cNvPr id="14359" name="AutoShape 25"/>
          <p:cNvSpPr>
            <a:spLocks noChangeArrowheads="1"/>
          </p:cNvSpPr>
          <p:nvPr/>
        </p:nvSpPr>
        <p:spPr bwMode="auto">
          <a:xfrm>
            <a:off x="2306638" y="3352800"/>
            <a:ext cx="1038225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AS REQUIRED</a:t>
            </a:r>
          </a:p>
          <a:p>
            <a:pPr algn="ctr"/>
            <a:r>
              <a:rPr lang="en-US" sz="1000" b="1"/>
              <a:t>NOTIFY S1, </a:t>
            </a:r>
          </a:p>
          <a:p>
            <a:pPr algn="ctr"/>
            <a:r>
              <a:rPr lang="en-US" sz="1000" b="1"/>
              <a:t>CHAP,SJA,</a:t>
            </a:r>
          </a:p>
          <a:p>
            <a:pPr algn="ctr"/>
            <a:r>
              <a:rPr lang="en-US" sz="1000" b="1"/>
              <a:t>MED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4516438" y="5629275"/>
            <a:ext cx="2986087" cy="466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ALL TOC PERSONNEL ON DUTY WILL REPORT TO THE TOC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4516438" y="6084888"/>
            <a:ext cx="2984500" cy="6492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INDIRECT FIRE ATTACK/THREAT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WILL BE SIGNALED BY THE BDOC 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C-RAM</a:t>
            </a:r>
          </a:p>
        </p:txBody>
      </p:sp>
      <p:sp>
        <p:nvSpPr>
          <p:cNvPr id="14362" name="AutoShape 28"/>
          <p:cNvSpPr>
            <a:spLocks noChangeArrowheads="1"/>
          </p:cNvSpPr>
          <p:nvPr/>
        </p:nvSpPr>
        <p:spPr bwMode="auto">
          <a:xfrm>
            <a:off x="7334250" y="3886200"/>
            <a:ext cx="1638300" cy="10604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>
              <a:defRPr/>
            </a:pPr>
            <a:r>
              <a:rPr lang="en-US" sz="1000" b="1" cap="all" dirty="0"/>
              <a:t>Notify Subordinate Units / request 100% accountability if necessary</a:t>
            </a:r>
            <a:endParaRPr lang="en-US" cap="all" dirty="0"/>
          </a:p>
        </p:txBody>
      </p:sp>
      <p:sp>
        <p:nvSpPr>
          <p:cNvPr id="14363" name="AutoShape 29"/>
          <p:cNvSpPr>
            <a:spLocks noChangeArrowheads="1"/>
          </p:cNvSpPr>
          <p:nvPr/>
        </p:nvSpPr>
        <p:spPr bwMode="auto">
          <a:xfrm>
            <a:off x="269875" y="2514600"/>
            <a:ext cx="12192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ASSESS AVAILABILITY OF RRT A/C; RE-TASK SWT AS NECESSARY</a:t>
            </a:r>
          </a:p>
        </p:txBody>
      </p:sp>
      <p:sp>
        <p:nvSpPr>
          <p:cNvPr id="14364" name="AutoShap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49638" y="1676400"/>
            <a:ext cx="1066800" cy="4984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POST SALT-W ON BOARD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365" name="AutoShape 3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6075" y="1828800"/>
            <a:ext cx="1066800" cy="47148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CALL BDOC FOR INFO UPDATE</a:t>
            </a:r>
          </a:p>
        </p:txBody>
      </p:sp>
      <p:sp>
        <p:nvSpPr>
          <p:cNvPr id="14366" name="AutoShape 32"/>
          <p:cNvSpPr>
            <a:spLocks noChangeArrowheads="1"/>
          </p:cNvSpPr>
          <p:nvPr/>
        </p:nvSpPr>
        <p:spPr bwMode="auto">
          <a:xfrm>
            <a:off x="4343400" y="127000"/>
            <a:ext cx="1803400" cy="8270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r>
              <a:rPr lang="en-US" sz="1000" b="1" u="sng">
                <a:solidFill>
                  <a:schemeClr val="bg1"/>
                </a:solidFill>
              </a:rPr>
              <a:t>BTL NCO</a:t>
            </a:r>
            <a:r>
              <a:rPr lang="en-US" sz="1000" b="1">
                <a:solidFill>
                  <a:schemeClr val="bg1"/>
                </a:solidFill>
              </a:rPr>
              <a:t> – GET ACCOUNTABILITY OF PERSONNEL</a:t>
            </a:r>
          </a:p>
        </p:txBody>
      </p:sp>
      <p:sp>
        <p:nvSpPr>
          <p:cNvPr id="14367" name="AutoShape 33"/>
          <p:cNvSpPr>
            <a:spLocks noChangeArrowheads="1"/>
          </p:cNvSpPr>
          <p:nvPr/>
        </p:nvSpPr>
        <p:spPr bwMode="auto">
          <a:xfrm>
            <a:off x="269875" y="4724400"/>
            <a:ext cx="1143000" cy="685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DETERMINE # &amp; TYPE OF CASUALTIES</a:t>
            </a:r>
            <a:endParaRPr lang="en-US" sz="1600"/>
          </a:p>
        </p:txBody>
      </p:sp>
      <p:sp>
        <p:nvSpPr>
          <p:cNvPr id="14368" name="AutoShape 35"/>
          <p:cNvSpPr>
            <a:spLocks noChangeArrowheads="1"/>
          </p:cNvSpPr>
          <p:nvPr/>
        </p:nvSpPr>
        <p:spPr bwMode="auto">
          <a:xfrm>
            <a:off x="7620000" y="3200400"/>
            <a:ext cx="1030288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14369" name="AutoShape 36"/>
          <p:cNvSpPr>
            <a:spLocks noChangeArrowheads="1"/>
          </p:cNvSpPr>
          <p:nvPr/>
        </p:nvSpPr>
        <p:spPr bwMode="auto">
          <a:xfrm>
            <a:off x="3449638" y="2438400"/>
            <a:ext cx="1042987" cy="6096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POST INFO TO BDE VIA MIRC</a:t>
            </a:r>
          </a:p>
          <a:p>
            <a:pPr algn="ctr"/>
            <a:endParaRPr lang="en-US" sz="1000" b="1"/>
          </a:p>
        </p:txBody>
      </p:sp>
      <p:sp>
        <p:nvSpPr>
          <p:cNvPr id="14371" name="Text Box 45"/>
          <p:cNvSpPr txBox="1">
            <a:spLocks noChangeArrowheads="1"/>
          </p:cNvSpPr>
          <p:nvPr/>
        </p:nvSpPr>
        <p:spPr bwMode="auto">
          <a:xfrm>
            <a:off x="6781800" y="288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b="1"/>
              <a:t>IDF</a:t>
            </a:r>
          </a:p>
          <a:p>
            <a:pPr algn="ctr"/>
            <a:r>
              <a:rPr lang="en-US" b="1"/>
              <a:t>BATTLE DRILL</a:t>
            </a:r>
          </a:p>
          <a:p>
            <a:pPr algn="ctr"/>
            <a:endParaRPr lang="en-US" sz="400"/>
          </a:p>
        </p:txBody>
      </p:sp>
      <p:sp>
        <p:nvSpPr>
          <p:cNvPr id="14373" name="AutoShape 48"/>
          <p:cNvSpPr>
            <a:spLocks noChangeArrowheads="1"/>
          </p:cNvSpPr>
          <p:nvPr/>
        </p:nvSpPr>
        <p:spPr bwMode="auto">
          <a:xfrm>
            <a:off x="498475" y="11430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BTL CPT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74" name="AutoShape 49"/>
          <p:cNvSpPr>
            <a:spLocks noChangeArrowheads="1"/>
          </p:cNvSpPr>
          <p:nvPr/>
        </p:nvSpPr>
        <p:spPr bwMode="auto">
          <a:xfrm>
            <a:off x="7772400" y="1295400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RADIO RTO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75" name="AutoShape 50"/>
          <p:cNvSpPr>
            <a:spLocks noChangeArrowheads="1"/>
          </p:cNvSpPr>
          <p:nvPr/>
        </p:nvSpPr>
        <p:spPr bwMode="auto">
          <a:xfrm>
            <a:off x="3068638" y="1143000"/>
            <a:ext cx="608012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BTL NCO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76" name="AutoShape 52"/>
          <p:cNvSpPr>
            <a:spLocks noChangeArrowheads="1"/>
          </p:cNvSpPr>
          <p:nvPr/>
        </p:nvSpPr>
        <p:spPr bwMode="auto">
          <a:xfrm>
            <a:off x="5572125" y="1295400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S2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77" name="AutoShape 53"/>
          <p:cNvSpPr>
            <a:spLocks noChangeArrowheads="1"/>
          </p:cNvSpPr>
          <p:nvPr/>
        </p:nvSpPr>
        <p:spPr bwMode="auto">
          <a:xfrm>
            <a:off x="5267325" y="3733800"/>
            <a:ext cx="1219200" cy="762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 dirty="0"/>
              <a:t>POST THREAT </a:t>
            </a:r>
          </a:p>
          <a:p>
            <a:pPr algn="ctr"/>
            <a:r>
              <a:rPr lang="en-US" sz="1000" b="1" dirty="0"/>
              <a:t>IMAGERY</a:t>
            </a:r>
          </a:p>
        </p:txBody>
      </p:sp>
      <p:sp>
        <p:nvSpPr>
          <p:cNvPr id="14378" name="AutoShape 54"/>
          <p:cNvSpPr>
            <a:spLocks noChangeArrowheads="1"/>
          </p:cNvSpPr>
          <p:nvPr/>
        </p:nvSpPr>
        <p:spPr bwMode="auto">
          <a:xfrm>
            <a:off x="5343525" y="1828800"/>
            <a:ext cx="1066800" cy="762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Post IDF info on CPOF as it is received</a:t>
            </a:r>
            <a:endParaRPr lang="en-US"/>
          </a:p>
        </p:txBody>
      </p:sp>
      <p:sp>
        <p:nvSpPr>
          <p:cNvPr id="14379" name="AutoShape 55"/>
          <p:cNvSpPr>
            <a:spLocks noChangeArrowheads="1"/>
          </p:cNvSpPr>
          <p:nvPr/>
        </p:nvSpPr>
        <p:spPr bwMode="auto">
          <a:xfrm>
            <a:off x="5267325" y="2743200"/>
            <a:ext cx="1219200" cy="762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REQUEST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 ISR </a:t>
            </a:r>
          </a:p>
          <a:p>
            <a:pPr algn="ctr"/>
            <a:r>
              <a:rPr lang="en-US" sz="1000" b="1"/>
              <a:t>COLLECTION </a:t>
            </a:r>
            <a:endParaRPr lang="en-US"/>
          </a:p>
        </p:txBody>
      </p:sp>
      <p:sp>
        <p:nvSpPr>
          <p:cNvPr id="14380" name="Text Box 56"/>
          <p:cNvSpPr txBox="1">
            <a:spLocks noChangeArrowheads="1"/>
          </p:cNvSpPr>
          <p:nvPr/>
        </p:nvSpPr>
        <p:spPr bwMode="auto">
          <a:xfrm>
            <a:off x="1889125" y="1600200"/>
            <a:ext cx="13716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32" tIns="182863" rIns="91432" bIns="45716"/>
          <a:lstStyle/>
          <a:p>
            <a:pPr algn="ctr"/>
            <a:endParaRPr lang="en-US" sz="1000" b="1"/>
          </a:p>
          <a:p>
            <a:pPr algn="ctr">
              <a:spcBef>
                <a:spcPct val="50000"/>
              </a:spcBef>
            </a:pPr>
            <a:endParaRPr lang="en-US" sz="1000" b="1">
              <a:solidFill>
                <a:schemeClr val="accent2"/>
              </a:solidFill>
            </a:endParaRPr>
          </a:p>
        </p:txBody>
      </p:sp>
      <p:sp>
        <p:nvSpPr>
          <p:cNvPr id="14381" name="AutoShape 57"/>
          <p:cNvSpPr>
            <a:spLocks noChangeArrowheads="1"/>
          </p:cNvSpPr>
          <p:nvPr/>
        </p:nvSpPr>
        <p:spPr bwMode="auto">
          <a:xfrm>
            <a:off x="2066925" y="5114925"/>
            <a:ext cx="1524000" cy="685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GET </a:t>
            </a:r>
          </a:p>
          <a:p>
            <a:pPr algn="ctr"/>
            <a:r>
              <a:rPr lang="en-US" sz="1000" b="1"/>
              <a:t>ACCOUNTABILITY </a:t>
            </a:r>
          </a:p>
          <a:p>
            <a:pPr algn="ctr"/>
            <a:r>
              <a:rPr lang="en-US" sz="1000" b="1"/>
              <a:t>OF TOC PERSONNEL</a:t>
            </a:r>
          </a:p>
        </p:txBody>
      </p:sp>
      <p:sp>
        <p:nvSpPr>
          <p:cNvPr id="14382" name="Text Box 61"/>
          <p:cNvSpPr txBox="1">
            <a:spLocks noChangeArrowheads="1"/>
          </p:cNvSpPr>
          <p:nvPr/>
        </p:nvSpPr>
        <p:spPr bwMode="auto">
          <a:xfrm>
            <a:off x="1392238" y="6269038"/>
            <a:ext cx="3124200" cy="466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ALL PERSONNEL WILL PUT ON FULL BATTLE RATTLE (INCLUDING GLOVES)</a:t>
            </a:r>
          </a:p>
        </p:txBody>
      </p:sp>
      <p:sp>
        <p:nvSpPr>
          <p:cNvPr id="14383" name="Line 66"/>
          <p:cNvSpPr>
            <a:spLocks noChangeShapeType="1"/>
          </p:cNvSpPr>
          <p:nvPr/>
        </p:nvSpPr>
        <p:spPr bwMode="auto">
          <a:xfrm>
            <a:off x="2840038" y="4800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AutoShape 67"/>
          <p:cNvSpPr>
            <a:spLocks noChangeArrowheads="1"/>
          </p:cNvSpPr>
          <p:nvPr/>
        </p:nvSpPr>
        <p:spPr bwMode="auto">
          <a:xfrm>
            <a:off x="2306638" y="4267200"/>
            <a:ext cx="1066800" cy="6794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COMPILE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FACTS FOR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FINAL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REPORT</a:t>
            </a:r>
            <a:endParaRPr lang="en-US"/>
          </a:p>
        </p:txBody>
      </p:sp>
      <p:sp>
        <p:nvSpPr>
          <p:cNvPr id="14385" name="AutoShape 68"/>
          <p:cNvSpPr>
            <a:spLocks noChangeArrowheads="1"/>
          </p:cNvSpPr>
          <p:nvPr/>
        </p:nvSpPr>
        <p:spPr bwMode="auto">
          <a:xfrm>
            <a:off x="2306638" y="1676400"/>
            <a:ext cx="1042987" cy="762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POST BATTLE DRILL ON SCREEN</a:t>
            </a:r>
          </a:p>
          <a:p>
            <a:pPr algn="ctr"/>
            <a:endParaRPr lang="en-US" sz="1000" b="1"/>
          </a:p>
        </p:txBody>
      </p:sp>
      <p:sp>
        <p:nvSpPr>
          <p:cNvPr id="14386" name="AutoShape 33"/>
          <p:cNvSpPr>
            <a:spLocks noChangeArrowheads="1"/>
          </p:cNvSpPr>
          <p:nvPr/>
        </p:nvSpPr>
        <p:spPr bwMode="auto">
          <a:xfrm>
            <a:off x="269875" y="3657600"/>
            <a:ext cx="11430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Send SITREPs to CAB and BAE as required</a:t>
            </a:r>
            <a:endParaRPr lang="en-US" sz="1600" dirty="0"/>
          </a:p>
        </p:txBody>
      </p:sp>
      <p:sp>
        <p:nvSpPr>
          <p:cNvPr id="14387" name="AutoShape 53"/>
          <p:cNvSpPr>
            <a:spLocks noChangeArrowheads="1"/>
          </p:cNvSpPr>
          <p:nvPr/>
        </p:nvSpPr>
        <p:spPr bwMode="auto">
          <a:xfrm>
            <a:off x="5267325" y="4724400"/>
            <a:ext cx="1219200" cy="762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DETERMINE AVAILABILITY OF UAV/AIRSCAN</a:t>
            </a:r>
          </a:p>
        </p:txBody>
      </p:sp>
      <p:sp>
        <p:nvSpPr>
          <p:cNvPr id="14388" name="AutoShape 28"/>
          <p:cNvSpPr>
            <a:spLocks noChangeArrowheads="1"/>
          </p:cNvSpPr>
          <p:nvPr/>
        </p:nvSpPr>
        <p:spPr bwMode="auto">
          <a:xfrm>
            <a:off x="7543800" y="1981200"/>
            <a:ext cx="11430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 anchorCtr="1"/>
          <a:lstStyle/>
          <a:p>
            <a:pPr algn="ctr"/>
            <a:r>
              <a:rPr lang="en-US" sz="1000" b="1"/>
              <a:t>MONITOR RADIOS, BFT, AND REPORT AS NECESSARY</a:t>
            </a:r>
            <a:endParaRPr lang="en-US"/>
          </a:p>
        </p:txBody>
      </p:sp>
      <p:sp>
        <p:nvSpPr>
          <p:cNvPr id="14389" name="Line 15"/>
          <p:cNvSpPr>
            <a:spLocks noChangeShapeType="1"/>
          </p:cNvSpPr>
          <p:nvPr/>
        </p:nvSpPr>
        <p:spPr bwMode="auto">
          <a:xfrm>
            <a:off x="8153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390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4391" name="WordArt 5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2" name="Text Box 74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651140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946540" y="167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050940" y="23907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651140" y="1676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203340" y="1676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Base" hidden="1"/>
          <p:cNvSpPr>
            <a:spLocks noChangeArrowheads="1"/>
          </p:cNvSpPr>
          <p:nvPr/>
        </p:nvSpPr>
        <p:spPr bwMode="auto">
          <a:xfrm>
            <a:off x="1524000" y="12303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rot="-5400000">
            <a:off x="19042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0" y="61913"/>
            <a:ext cx="16002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  TOC INFORMED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413140" y="1981200"/>
            <a:ext cx="1030288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2451100" y="61913"/>
            <a:ext cx="12827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“CASUALTY NOTIFICATION”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898540" y="12954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641740" y="1295400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RADIO RTO</a:t>
            </a:r>
            <a:endParaRPr 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2346340" y="12954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5376" name="AutoShape 17"/>
          <p:cNvSpPr>
            <a:spLocks noChangeArrowheads="1"/>
          </p:cNvSpPr>
          <p:nvPr/>
        </p:nvSpPr>
        <p:spPr bwMode="auto">
          <a:xfrm>
            <a:off x="669940" y="3048000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DETERMINE LEVEL OF RESPONSE</a:t>
            </a:r>
          </a:p>
        </p:txBody>
      </p:sp>
      <p:sp>
        <p:nvSpPr>
          <p:cNvPr id="15377" name="AutoShape 18"/>
          <p:cNvSpPr>
            <a:spLocks noChangeArrowheads="1"/>
          </p:cNvSpPr>
          <p:nvPr/>
        </p:nvSpPr>
        <p:spPr bwMode="auto">
          <a:xfrm>
            <a:off x="669940" y="1905000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DETERMINE TYPE OF CASUALTY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203340" y="2819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778625" y="71438"/>
            <a:ext cx="2286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CASUALTY NOTIFICATION BATTLE DRILL</a:t>
            </a:r>
            <a:r>
              <a:rPr lang="en-US"/>
              <a:t> </a:t>
            </a:r>
          </a:p>
          <a:p>
            <a:pPr algn="ctr"/>
            <a:endParaRPr lang="en-US" sz="400"/>
          </a:p>
        </p:txBody>
      </p:sp>
      <p:sp>
        <p:nvSpPr>
          <p:cNvPr id="15382" name="AutoShape 23"/>
          <p:cNvSpPr>
            <a:spLocks noChangeArrowheads="1"/>
          </p:cNvSpPr>
          <p:nvPr/>
        </p:nvSpPr>
        <p:spPr bwMode="auto">
          <a:xfrm>
            <a:off x="593740" y="4191000"/>
            <a:ext cx="12192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BEGIN MEDEVAC BATTLE DRILL AS NECESSARY</a:t>
            </a:r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>
            <a:off x="1203340" y="3962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AutoShape 25"/>
          <p:cNvSpPr>
            <a:spLocks noChangeArrowheads="1"/>
          </p:cNvSpPr>
          <p:nvPr/>
        </p:nvSpPr>
        <p:spPr bwMode="auto">
          <a:xfrm>
            <a:off x="2041540" y="1905000"/>
            <a:ext cx="1143000" cy="1295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NOTIFY AID STATION, BC, XO, CHAPLAIN, CO CDR/1SG, S3, CSM, S1</a:t>
            </a:r>
          </a:p>
          <a:p>
            <a:pPr algn="ctr"/>
            <a:r>
              <a:rPr lang="en-US" sz="1000" b="1" dirty="0"/>
              <a:t>(FM/PHONE/ RUNNER)</a:t>
            </a:r>
          </a:p>
        </p:txBody>
      </p:sp>
      <p:sp>
        <p:nvSpPr>
          <p:cNvPr id="15386" name="AutoShape 28"/>
          <p:cNvSpPr>
            <a:spLocks noChangeArrowheads="1"/>
          </p:cNvSpPr>
          <p:nvPr/>
        </p:nvSpPr>
        <p:spPr bwMode="auto">
          <a:xfrm>
            <a:off x="593740" y="5334000"/>
            <a:ext cx="12192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BEGIN MASCAL BATTLE DRILL AS NECESSARY</a:t>
            </a:r>
          </a:p>
        </p:txBody>
      </p:sp>
      <p:sp>
        <p:nvSpPr>
          <p:cNvPr id="15387" name="Line 29"/>
          <p:cNvSpPr>
            <a:spLocks noChangeShapeType="1"/>
          </p:cNvSpPr>
          <p:nvPr/>
        </p:nvSpPr>
        <p:spPr bwMode="auto">
          <a:xfrm>
            <a:off x="1203340" y="5105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0"/>
          <p:cNvSpPr>
            <a:spLocks noChangeShapeType="1"/>
          </p:cNvSpPr>
          <p:nvPr/>
        </p:nvSpPr>
        <p:spPr bwMode="auto">
          <a:xfrm>
            <a:off x="2574940" y="3200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AutoShape 31"/>
          <p:cNvSpPr>
            <a:spLocks noChangeArrowheads="1"/>
          </p:cNvSpPr>
          <p:nvPr/>
        </p:nvSpPr>
        <p:spPr bwMode="auto">
          <a:xfrm>
            <a:off x="2117740" y="3429000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NOTIFY S6 AND INITIATE COMMO LOCKDOWN</a:t>
            </a:r>
          </a:p>
        </p:txBody>
      </p:sp>
      <p:sp>
        <p:nvSpPr>
          <p:cNvPr id="15391" name="Line 33"/>
          <p:cNvSpPr>
            <a:spLocks noChangeShapeType="1"/>
          </p:cNvSpPr>
          <p:nvPr/>
        </p:nvSpPr>
        <p:spPr bwMode="auto">
          <a:xfrm>
            <a:off x="5622940" y="23907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34"/>
          <p:cNvSpPr>
            <a:spLocks noChangeShapeType="1"/>
          </p:cNvSpPr>
          <p:nvPr/>
        </p:nvSpPr>
        <p:spPr bwMode="auto">
          <a:xfrm>
            <a:off x="5394340" y="1524000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AutoShape 35"/>
          <p:cNvSpPr>
            <a:spLocks noChangeArrowheads="1"/>
          </p:cNvSpPr>
          <p:nvPr/>
        </p:nvSpPr>
        <p:spPr bwMode="auto">
          <a:xfrm>
            <a:off x="5089540" y="1371600"/>
            <a:ext cx="59690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S1/S4</a:t>
            </a:r>
            <a:endParaRPr lang="en-US"/>
          </a:p>
        </p:txBody>
      </p:sp>
      <p:sp>
        <p:nvSpPr>
          <p:cNvPr id="15394" name="AutoShape 36"/>
          <p:cNvSpPr>
            <a:spLocks noChangeArrowheads="1"/>
          </p:cNvSpPr>
          <p:nvPr/>
        </p:nvSpPr>
        <p:spPr bwMode="auto">
          <a:xfrm>
            <a:off x="4860940" y="1905000"/>
            <a:ext cx="10668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INITIATE WIA/KIA BATTLE DRILL </a:t>
            </a:r>
          </a:p>
        </p:txBody>
      </p:sp>
      <p:sp>
        <p:nvSpPr>
          <p:cNvPr id="15399" name="Line 41"/>
          <p:cNvSpPr>
            <a:spLocks noChangeShapeType="1"/>
          </p:cNvSpPr>
          <p:nvPr/>
        </p:nvSpPr>
        <p:spPr bwMode="auto">
          <a:xfrm>
            <a:off x="6694620" y="23907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Line 42"/>
          <p:cNvSpPr>
            <a:spLocks noChangeShapeType="1"/>
          </p:cNvSpPr>
          <p:nvPr/>
        </p:nvSpPr>
        <p:spPr bwMode="auto">
          <a:xfrm>
            <a:off x="6770820" y="17049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AutoShape 43"/>
          <p:cNvSpPr>
            <a:spLocks noChangeArrowheads="1"/>
          </p:cNvSpPr>
          <p:nvPr/>
        </p:nvSpPr>
        <p:spPr bwMode="auto">
          <a:xfrm>
            <a:off x="6473958" y="1377950"/>
            <a:ext cx="59690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CHAP</a:t>
            </a:r>
            <a:endParaRPr lang="en-US"/>
          </a:p>
        </p:txBody>
      </p:sp>
      <p:sp>
        <p:nvSpPr>
          <p:cNvPr id="15402" name="AutoShape 44"/>
          <p:cNvSpPr>
            <a:spLocks noChangeArrowheads="1"/>
          </p:cNvSpPr>
          <p:nvPr/>
        </p:nvSpPr>
        <p:spPr bwMode="auto">
          <a:xfrm>
            <a:off x="6237420" y="3048000"/>
            <a:ext cx="10668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INITIATE MEMORIAL CEREMONY SOP</a:t>
            </a:r>
          </a:p>
        </p:txBody>
      </p:sp>
      <p:sp>
        <p:nvSpPr>
          <p:cNvPr id="15403" name="AutoShape 45"/>
          <p:cNvSpPr>
            <a:spLocks noChangeArrowheads="1"/>
          </p:cNvSpPr>
          <p:nvPr/>
        </p:nvSpPr>
        <p:spPr bwMode="auto">
          <a:xfrm>
            <a:off x="6237420" y="1905000"/>
            <a:ext cx="10668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INITIATE CRITICAL INCIDENT SOP </a:t>
            </a:r>
          </a:p>
        </p:txBody>
      </p:sp>
      <p:sp>
        <p:nvSpPr>
          <p:cNvPr id="15404" name="Line 46"/>
          <p:cNvSpPr>
            <a:spLocks noChangeShapeType="1"/>
          </p:cNvSpPr>
          <p:nvPr/>
        </p:nvSpPr>
        <p:spPr bwMode="auto">
          <a:xfrm>
            <a:off x="6770820" y="2819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AutoShape 49"/>
          <p:cNvSpPr>
            <a:spLocks noChangeArrowheads="1"/>
          </p:cNvSpPr>
          <p:nvPr/>
        </p:nvSpPr>
        <p:spPr bwMode="auto">
          <a:xfrm>
            <a:off x="2117740" y="4572000"/>
            <a:ext cx="1066800" cy="914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 dirty="0"/>
              <a:t>POST SIGACT ON CPOF;</a:t>
            </a:r>
          </a:p>
          <a:p>
            <a:pPr algn="ctr"/>
            <a:r>
              <a:rPr lang="en-US" sz="1000" b="1" dirty="0"/>
              <a:t>BTL CPT VERIFIES POSTING</a:t>
            </a:r>
          </a:p>
        </p:txBody>
      </p:sp>
      <p:grpSp>
        <p:nvGrpSpPr>
          <p:cNvPr id="15406" name="WordArt 58"/>
          <p:cNvGrpSpPr>
            <a:grpSpLocks/>
          </p:cNvGrpSpPr>
          <p:nvPr/>
        </p:nvGrpSpPr>
        <p:grpSpPr bwMode="auto">
          <a:xfrm>
            <a:off x="8394700" y="6248400"/>
            <a:ext cx="749300" cy="573088"/>
            <a:chOff x="718" y="380"/>
            <a:chExt cx="3510" cy="3752"/>
          </a:xfrm>
        </p:grpSpPr>
        <p:pic>
          <p:nvPicPr>
            <p:cNvPr id="15407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8" name="Text Box 52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8216180" y="1530350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35"/>
          <p:cNvSpPr>
            <a:spLocks noChangeArrowheads="1"/>
          </p:cNvSpPr>
          <p:nvPr/>
        </p:nvSpPr>
        <p:spPr bwMode="auto">
          <a:xfrm>
            <a:off x="7911380" y="1377950"/>
            <a:ext cx="59690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S1/S4</a:t>
            </a:r>
            <a:endParaRPr lang="en-US"/>
          </a:p>
        </p:txBody>
      </p:sp>
      <p:sp>
        <p:nvSpPr>
          <p:cNvPr id="43" name="AutoShape 31"/>
          <p:cNvSpPr>
            <a:spLocks noChangeArrowheads="1"/>
          </p:cNvSpPr>
          <p:nvPr/>
        </p:nvSpPr>
        <p:spPr bwMode="auto">
          <a:xfrm>
            <a:off x="7682780" y="1905000"/>
            <a:ext cx="1066800" cy="5397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INITIATE COMMO LOCKDOWN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2"/>
          <p:cNvSpPr txBox="1">
            <a:spLocks noChangeArrowheads="1"/>
          </p:cNvSpPr>
          <p:nvPr/>
        </p:nvSpPr>
        <p:spPr bwMode="auto">
          <a:xfrm>
            <a:off x="6783388" y="73025"/>
            <a:ext cx="2286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MISSING TROOPER BATTLE DRILL</a:t>
            </a:r>
            <a:r>
              <a:rPr lang="en-US"/>
              <a:t> </a:t>
            </a:r>
          </a:p>
          <a:p>
            <a:pPr algn="ctr"/>
            <a:endParaRPr lang="en-US" sz="400"/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214312" y="61913"/>
            <a:ext cx="1479551" cy="790575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  TOC INFORMED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rot="-5400000">
            <a:off x="1987550" y="-20637"/>
            <a:ext cx="0" cy="774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11"/>
          <p:cNvSpPr>
            <a:spLocks noChangeArrowheads="1"/>
          </p:cNvSpPr>
          <p:nvPr/>
        </p:nvSpPr>
        <p:spPr bwMode="auto">
          <a:xfrm>
            <a:off x="2451100" y="61913"/>
            <a:ext cx="12827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“MISSING TROOPER”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528638" y="1374775"/>
            <a:ext cx="608012" cy="442913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6393" name="AutoShape 15"/>
          <p:cNvSpPr>
            <a:spLocks noChangeArrowheads="1"/>
          </p:cNvSpPr>
          <p:nvPr/>
        </p:nvSpPr>
        <p:spPr bwMode="auto">
          <a:xfrm>
            <a:off x="2332038" y="1384300"/>
            <a:ext cx="608012" cy="442913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6394" name="AutoShape 39"/>
          <p:cNvSpPr>
            <a:spLocks noChangeArrowheads="1"/>
          </p:cNvSpPr>
          <p:nvPr/>
        </p:nvSpPr>
        <p:spPr bwMode="auto">
          <a:xfrm>
            <a:off x="7881045" y="1531625"/>
            <a:ext cx="793750" cy="442913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 dirty="0"/>
              <a:t>XO/S3 NCIOIC</a:t>
            </a:r>
            <a:endParaRPr lang="en-US" dirty="0"/>
          </a:p>
        </p:txBody>
      </p:sp>
      <p:sp>
        <p:nvSpPr>
          <p:cNvPr id="16395" name="AutoShape 14"/>
          <p:cNvSpPr>
            <a:spLocks noChangeArrowheads="1"/>
          </p:cNvSpPr>
          <p:nvPr/>
        </p:nvSpPr>
        <p:spPr bwMode="auto">
          <a:xfrm>
            <a:off x="6180880" y="1531625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RADIO RTO</a:t>
            </a:r>
            <a:endParaRPr lang="en-US"/>
          </a:p>
        </p:txBody>
      </p:sp>
      <p:sp>
        <p:nvSpPr>
          <p:cNvPr id="16396" name="AutoShape 45"/>
          <p:cNvSpPr>
            <a:spLocks noChangeArrowheads="1"/>
          </p:cNvSpPr>
          <p:nvPr/>
        </p:nvSpPr>
        <p:spPr bwMode="auto">
          <a:xfrm>
            <a:off x="17463" y="2003425"/>
            <a:ext cx="1676400" cy="5445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000" b="1" dirty="0"/>
          </a:p>
          <a:p>
            <a:pPr algn="ctr"/>
            <a:r>
              <a:rPr lang="en-US" sz="1000" b="1" dirty="0"/>
              <a:t>ANNOUNCE EVENT AND ASSUME BATTLE STATIONS</a:t>
            </a:r>
          </a:p>
          <a:p>
            <a:pPr algn="ctr"/>
            <a:r>
              <a:rPr lang="en-US" sz="1000" b="1" dirty="0"/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6397" name="AutoShape 45"/>
          <p:cNvSpPr>
            <a:spLocks noChangeArrowheads="1"/>
          </p:cNvSpPr>
          <p:nvPr/>
        </p:nvSpPr>
        <p:spPr bwMode="auto">
          <a:xfrm>
            <a:off x="53975" y="2759075"/>
            <a:ext cx="1676400" cy="5445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000" b="1"/>
          </a:p>
          <a:p>
            <a:pPr algn="ctr"/>
            <a:endParaRPr lang="en-US" sz="1000" b="1"/>
          </a:p>
          <a:p>
            <a:pPr algn="ctr"/>
            <a:r>
              <a:rPr lang="en-US" sz="1000" b="1"/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398" name="AutoShape 45"/>
          <p:cNvSpPr>
            <a:spLocks noChangeArrowheads="1"/>
          </p:cNvSpPr>
          <p:nvPr/>
        </p:nvSpPr>
        <p:spPr bwMode="auto">
          <a:xfrm>
            <a:off x="1758950" y="1997075"/>
            <a:ext cx="1785938" cy="54451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BEGIN TRACKING </a:t>
            </a:r>
          </a:p>
          <a:p>
            <a:pPr algn="ctr"/>
            <a:r>
              <a:rPr lang="en-US" sz="1000" b="1" dirty="0"/>
              <a:t>COMPANY ACCOUNTABILITY</a:t>
            </a:r>
          </a:p>
        </p:txBody>
      </p:sp>
      <p:sp>
        <p:nvSpPr>
          <p:cNvPr id="16400" name="AutoShape 43"/>
          <p:cNvSpPr>
            <a:spLocks noChangeArrowheads="1"/>
          </p:cNvSpPr>
          <p:nvPr/>
        </p:nvSpPr>
        <p:spPr bwMode="auto">
          <a:xfrm>
            <a:off x="3867177" y="1506860"/>
            <a:ext cx="590229" cy="272406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algn="ctr"/>
            <a:r>
              <a:rPr lang="en-US" sz="1000" b="1"/>
              <a:t>S2</a:t>
            </a:r>
            <a:endParaRPr lang="en-US"/>
          </a:p>
        </p:txBody>
      </p:sp>
      <p:sp>
        <p:nvSpPr>
          <p:cNvPr id="16401" name="AutoShape 45"/>
          <p:cNvSpPr>
            <a:spLocks noChangeArrowheads="1"/>
          </p:cNvSpPr>
          <p:nvPr/>
        </p:nvSpPr>
        <p:spPr bwMode="auto">
          <a:xfrm>
            <a:off x="3585365" y="2671763"/>
            <a:ext cx="2353178" cy="7556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u="sng" dirty="0"/>
              <a:t>CREATE MISSING PERSON PACKET</a:t>
            </a:r>
          </a:p>
          <a:p>
            <a:pPr algn="ctr"/>
            <a:r>
              <a:rPr lang="en-US" sz="1000" b="1" dirty="0"/>
              <a:t>ISOPREP                            DD93                            ERB/ORB                    POSTERS</a:t>
            </a:r>
          </a:p>
          <a:p>
            <a:pPr algn="ctr"/>
            <a:r>
              <a:rPr lang="en-US" sz="1000" b="1" dirty="0"/>
              <a:t>DUTY LOG                SF REPORT</a:t>
            </a:r>
          </a:p>
        </p:txBody>
      </p:sp>
      <p:sp>
        <p:nvSpPr>
          <p:cNvPr id="16403" name="TextBox 20"/>
          <p:cNvSpPr txBox="1">
            <a:spLocks noChangeArrowheads="1"/>
          </p:cNvSpPr>
          <p:nvPr/>
        </p:nvSpPr>
        <p:spPr bwMode="auto">
          <a:xfrm>
            <a:off x="214313" y="2841625"/>
            <a:ext cx="122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NOTIFY BDE</a:t>
            </a:r>
          </a:p>
          <a:p>
            <a:pPr algn="ctr"/>
            <a:r>
              <a:rPr lang="en-US" sz="1000" b="1" dirty="0"/>
              <a:t> WITH 5W’S</a:t>
            </a:r>
          </a:p>
        </p:txBody>
      </p:sp>
      <p:sp>
        <p:nvSpPr>
          <p:cNvPr id="16404" name="AutoShape 45"/>
          <p:cNvSpPr>
            <a:spLocks noChangeArrowheads="1"/>
          </p:cNvSpPr>
          <p:nvPr/>
        </p:nvSpPr>
        <p:spPr bwMode="auto">
          <a:xfrm>
            <a:off x="1795463" y="3489325"/>
            <a:ext cx="1752600" cy="76358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CALL BDOC &amp; AND</a:t>
            </a:r>
          </a:p>
          <a:p>
            <a:pPr algn="ctr"/>
            <a:r>
              <a:rPr lang="en-US" sz="1000" b="1" dirty="0"/>
              <a:t> REQUEST ANNOUNCMENT</a:t>
            </a:r>
          </a:p>
          <a:p>
            <a:pPr algn="ctr"/>
            <a:r>
              <a:rPr lang="en-US" sz="1000" b="1" dirty="0"/>
              <a:t>OVER “BIG VOICE”</a:t>
            </a:r>
          </a:p>
        </p:txBody>
      </p:sp>
      <p:sp>
        <p:nvSpPr>
          <p:cNvPr id="16405" name="Line 48"/>
          <p:cNvSpPr>
            <a:spLocks noChangeShapeType="1"/>
          </p:cNvSpPr>
          <p:nvPr/>
        </p:nvSpPr>
        <p:spPr bwMode="auto">
          <a:xfrm>
            <a:off x="4114508" y="1773238"/>
            <a:ext cx="0" cy="908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AutoShape 45"/>
          <p:cNvSpPr>
            <a:spLocks noChangeArrowheads="1"/>
          </p:cNvSpPr>
          <p:nvPr/>
        </p:nvSpPr>
        <p:spPr bwMode="auto">
          <a:xfrm>
            <a:off x="20638" y="3489325"/>
            <a:ext cx="1676400" cy="76358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NOTIFY </a:t>
            </a:r>
          </a:p>
          <a:p>
            <a:pPr algn="ctr"/>
            <a:r>
              <a:rPr lang="en-US" sz="1000" b="1" dirty="0"/>
              <a:t>2/1, BAE AND BDOC WITH 5W’S</a:t>
            </a:r>
          </a:p>
          <a:p>
            <a:pPr algn="ctr"/>
            <a:r>
              <a:rPr lang="en-US" sz="1000" b="1" dirty="0"/>
              <a:t> AND CREATE SIR</a:t>
            </a:r>
          </a:p>
        </p:txBody>
      </p:sp>
      <p:sp>
        <p:nvSpPr>
          <p:cNvPr id="16408" name="AutoShape 35"/>
          <p:cNvSpPr>
            <a:spLocks noChangeArrowheads="1"/>
          </p:cNvSpPr>
          <p:nvPr/>
        </p:nvSpPr>
        <p:spPr bwMode="auto">
          <a:xfrm>
            <a:off x="6046248" y="2896875"/>
            <a:ext cx="1030287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16409" name="Line 48"/>
          <p:cNvSpPr>
            <a:spLocks noChangeShapeType="1"/>
          </p:cNvSpPr>
          <p:nvPr/>
        </p:nvSpPr>
        <p:spPr bwMode="auto">
          <a:xfrm flipH="1">
            <a:off x="8257280" y="2007876"/>
            <a:ext cx="0" cy="3588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AutoShape 43"/>
          <p:cNvSpPr>
            <a:spLocks noChangeArrowheads="1"/>
          </p:cNvSpPr>
          <p:nvPr/>
        </p:nvSpPr>
        <p:spPr bwMode="auto">
          <a:xfrm>
            <a:off x="4947315" y="1506538"/>
            <a:ext cx="590229" cy="273050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2" tIns="45716" rIns="91432" bIns="45716" anchor="ctr">
            <a:spAutoFit/>
          </a:bodyPr>
          <a:lstStyle/>
          <a:p>
            <a:pPr algn="ctr"/>
            <a:r>
              <a:rPr lang="en-US" sz="1000" b="1"/>
              <a:t>S1</a:t>
            </a:r>
            <a:endParaRPr lang="en-US"/>
          </a:p>
        </p:txBody>
      </p:sp>
      <p:sp>
        <p:nvSpPr>
          <p:cNvPr id="16411" name="AutoShape 35"/>
          <p:cNvSpPr>
            <a:spLocks noChangeArrowheads="1"/>
          </p:cNvSpPr>
          <p:nvPr/>
        </p:nvSpPr>
        <p:spPr bwMode="auto">
          <a:xfrm>
            <a:off x="3632771" y="3728436"/>
            <a:ext cx="2229444" cy="8191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u="sng" dirty="0"/>
              <a:t>T+12 CHANGE SM DUTY STATUS:</a:t>
            </a:r>
          </a:p>
          <a:p>
            <a:pPr algn="ctr"/>
            <a:r>
              <a:rPr lang="en-US" sz="1000" b="1" u="sng" dirty="0"/>
              <a:t>DUSTWUN </a:t>
            </a:r>
            <a:r>
              <a:rPr lang="en-US" sz="1000" b="1" dirty="0"/>
              <a:t>– DUTY STATUS, WHEREABOUTS UNKNOWN</a:t>
            </a:r>
          </a:p>
          <a:p>
            <a:pPr algn="ctr"/>
            <a:r>
              <a:rPr lang="en-US" sz="1000" b="1" u="sng" dirty="0"/>
              <a:t>MIA</a:t>
            </a:r>
            <a:r>
              <a:rPr lang="en-US" sz="1000" b="1" dirty="0"/>
              <a:t>- MISSING IN ACTION</a:t>
            </a:r>
          </a:p>
          <a:p>
            <a:pPr algn="ctr"/>
            <a:endParaRPr lang="en-US" sz="1000" b="1" dirty="0"/>
          </a:p>
        </p:txBody>
      </p:sp>
      <p:sp>
        <p:nvSpPr>
          <p:cNvPr id="16413" name="AutoShape 35"/>
          <p:cNvSpPr>
            <a:spLocks noChangeArrowheads="1"/>
          </p:cNvSpPr>
          <p:nvPr/>
        </p:nvSpPr>
        <p:spPr bwMode="auto">
          <a:xfrm>
            <a:off x="5896718" y="2185675"/>
            <a:ext cx="1255712" cy="509588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CALL CP10 AND ADVISE OF SITUATION</a:t>
            </a:r>
          </a:p>
          <a:p>
            <a:pPr algn="ctr"/>
            <a:endParaRPr lang="en-US" sz="1000" b="1" dirty="0"/>
          </a:p>
        </p:txBody>
      </p:sp>
      <p:sp>
        <p:nvSpPr>
          <p:cNvPr id="16414" name="AutoShape 35"/>
          <p:cNvSpPr>
            <a:spLocks noChangeArrowheads="1"/>
          </p:cNvSpPr>
          <p:nvPr/>
        </p:nvSpPr>
        <p:spPr bwMode="auto">
          <a:xfrm>
            <a:off x="7433425" y="2366774"/>
            <a:ext cx="1690687" cy="1312863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ESTABLISH CP10 AS CENTER FOR SEARCH OPS;</a:t>
            </a:r>
          </a:p>
          <a:p>
            <a:pPr algn="ctr"/>
            <a:r>
              <a:rPr lang="en-US" sz="1000" b="1" dirty="0"/>
              <a:t>100% BNFORMATION; DESIGNATE &amp; ASSIGN SECTORS OF SEARCH</a:t>
            </a:r>
          </a:p>
          <a:p>
            <a:pPr algn="ctr"/>
            <a:endParaRPr lang="en-US" sz="1000" b="1" dirty="0"/>
          </a:p>
        </p:txBody>
      </p:sp>
      <p:sp>
        <p:nvSpPr>
          <p:cNvPr id="16415" name="AutoShape 45"/>
          <p:cNvSpPr>
            <a:spLocks noChangeArrowheads="1"/>
          </p:cNvSpPr>
          <p:nvPr/>
        </p:nvSpPr>
        <p:spPr bwMode="auto">
          <a:xfrm>
            <a:off x="1758950" y="2751138"/>
            <a:ext cx="1789113" cy="5461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CALL ADAG AND AIRSCAN</a:t>
            </a:r>
          </a:p>
          <a:p>
            <a:pPr algn="ctr"/>
            <a:r>
              <a:rPr lang="en-US" sz="1000" b="1" dirty="0"/>
              <a:t> FOR MANIFESTS</a:t>
            </a:r>
          </a:p>
        </p:txBody>
      </p:sp>
      <p:sp>
        <p:nvSpPr>
          <p:cNvPr id="16417" name="Line 48"/>
          <p:cNvSpPr>
            <a:spLocks noChangeShapeType="1"/>
          </p:cNvSpPr>
          <p:nvPr/>
        </p:nvSpPr>
        <p:spPr bwMode="auto">
          <a:xfrm>
            <a:off x="6562442" y="20078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Line 48"/>
          <p:cNvSpPr>
            <a:spLocks noChangeShapeType="1"/>
          </p:cNvSpPr>
          <p:nvPr/>
        </p:nvSpPr>
        <p:spPr bwMode="auto">
          <a:xfrm>
            <a:off x="6586748" y="27032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4799685" y="1968500"/>
            <a:ext cx="907722" cy="498475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VERIFY SIGN OUT LOG</a:t>
            </a:r>
          </a:p>
          <a:p>
            <a:pPr algn="ctr"/>
            <a:endParaRPr lang="en-US" sz="1000" b="1"/>
          </a:p>
        </p:txBody>
      </p:sp>
      <p:sp>
        <p:nvSpPr>
          <p:cNvPr id="16420" name="Line 48"/>
          <p:cNvSpPr>
            <a:spLocks noChangeShapeType="1"/>
          </p:cNvSpPr>
          <p:nvPr/>
        </p:nvSpPr>
        <p:spPr bwMode="auto">
          <a:xfrm>
            <a:off x="5234332" y="1781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AutoShape 35"/>
          <p:cNvSpPr>
            <a:spLocks noChangeArrowheads="1"/>
          </p:cNvSpPr>
          <p:nvPr/>
        </p:nvSpPr>
        <p:spPr bwMode="auto">
          <a:xfrm>
            <a:off x="4100616" y="4774714"/>
            <a:ext cx="1453195" cy="5715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RE-EVALUATE SM DUTY STATUS EVERY 12 HOURS</a:t>
            </a:r>
          </a:p>
          <a:p>
            <a:pPr algn="ctr"/>
            <a:endParaRPr lang="en-US" sz="1000" b="1" dirty="0"/>
          </a:p>
        </p:txBody>
      </p:sp>
      <p:sp>
        <p:nvSpPr>
          <p:cNvPr id="16422" name="AutoShape 35"/>
          <p:cNvSpPr>
            <a:spLocks noChangeArrowheads="1"/>
          </p:cNvSpPr>
          <p:nvPr/>
        </p:nvSpPr>
        <p:spPr bwMode="auto">
          <a:xfrm>
            <a:off x="7400032" y="3890774"/>
            <a:ext cx="1438275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/>
              <a:t>MISSING PERSON LOCATED?</a:t>
            </a:r>
          </a:p>
          <a:p>
            <a:pPr algn="ctr"/>
            <a:endParaRPr lang="en-US" sz="1000" b="1"/>
          </a:p>
        </p:txBody>
      </p:sp>
      <p:sp>
        <p:nvSpPr>
          <p:cNvPr id="16423" name="AutoShape 11"/>
          <p:cNvSpPr>
            <a:spLocks noChangeArrowheads="1"/>
          </p:cNvSpPr>
          <p:nvPr/>
        </p:nvSpPr>
        <p:spPr bwMode="auto">
          <a:xfrm>
            <a:off x="4421188" y="152400"/>
            <a:ext cx="1282700" cy="700088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ESTABLISH LAST KNOWN LOCATION – (CO LDRSHP)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6424" name="AutoShape 35"/>
          <p:cNvSpPr>
            <a:spLocks noChangeArrowheads="1"/>
          </p:cNvSpPr>
          <p:nvPr/>
        </p:nvSpPr>
        <p:spPr bwMode="auto">
          <a:xfrm>
            <a:off x="5970353" y="3830325"/>
            <a:ext cx="1030288" cy="8255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NOTIFY CP10 INITIATE GAG ORDER</a:t>
            </a:r>
          </a:p>
          <a:p>
            <a:pPr algn="ctr"/>
            <a:endParaRPr lang="en-US" sz="1000" b="1" dirty="0"/>
          </a:p>
        </p:txBody>
      </p:sp>
      <p:sp>
        <p:nvSpPr>
          <p:cNvPr id="16425" name="Line 48"/>
          <p:cNvSpPr>
            <a:spLocks noChangeShapeType="1"/>
          </p:cNvSpPr>
          <p:nvPr/>
        </p:nvSpPr>
        <p:spPr bwMode="auto">
          <a:xfrm flipH="1">
            <a:off x="6505937" y="3360425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AutoShape 45"/>
          <p:cNvSpPr>
            <a:spLocks noChangeArrowheads="1"/>
          </p:cNvSpPr>
          <p:nvPr/>
        </p:nvSpPr>
        <p:spPr bwMode="auto">
          <a:xfrm>
            <a:off x="20638" y="4452938"/>
            <a:ext cx="1676400" cy="10842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REQUEST COMPANY LEADERSHIP CONTACT MEDICS FIND OUT MEDS AND CONDITION THAT COULD INFLUENCE THE SITUATION </a:t>
            </a:r>
          </a:p>
        </p:txBody>
      </p:sp>
      <p:sp>
        <p:nvSpPr>
          <p:cNvPr id="16427" name="AutoShape 35"/>
          <p:cNvSpPr>
            <a:spLocks noChangeArrowheads="1"/>
          </p:cNvSpPr>
          <p:nvPr/>
        </p:nvSpPr>
        <p:spPr bwMode="auto">
          <a:xfrm>
            <a:off x="7759590" y="4774714"/>
            <a:ext cx="1109298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NOTIFY ALL AGENCIES</a:t>
            </a:r>
          </a:p>
          <a:p>
            <a:pPr algn="ctr"/>
            <a:endParaRPr lang="en-US" sz="1000" b="1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33800" y="465138"/>
            <a:ext cx="6873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9" name="Line 48"/>
          <p:cNvSpPr>
            <a:spLocks noChangeShapeType="1"/>
          </p:cNvSpPr>
          <p:nvPr/>
        </p:nvSpPr>
        <p:spPr bwMode="auto">
          <a:xfrm>
            <a:off x="4727397" y="4547586"/>
            <a:ext cx="1709" cy="2271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0" name="Line 48"/>
          <p:cNvSpPr>
            <a:spLocks noChangeShapeType="1"/>
          </p:cNvSpPr>
          <p:nvPr/>
        </p:nvSpPr>
        <p:spPr bwMode="auto">
          <a:xfrm>
            <a:off x="2590800" y="18288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Line 48"/>
          <p:cNvSpPr>
            <a:spLocks noChangeShapeType="1"/>
          </p:cNvSpPr>
          <p:nvPr/>
        </p:nvSpPr>
        <p:spPr bwMode="auto">
          <a:xfrm>
            <a:off x="2590800" y="2543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2590800" y="3305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Line 48"/>
          <p:cNvSpPr>
            <a:spLocks noChangeShapeType="1"/>
          </p:cNvSpPr>
          <p:nvPr/>
        </p:nvSpPr>
        <p:spPr bwMode="auto">
          <a:xfrm>
            <a:off x="838200" y="1781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48"/>
          <p:cNvSpPr>
            <a:spLocks noChangeShapeType="1"/>
          </p:cNvSpPr>
          <p:nvPr/>
        </p:nvSpPr>
        <p:spPr bwMode="auto">
          <a:xfrm>
            <a:off x="838200" y="2543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48"/>
          <p:cNvSpPr>
            <a:spLocks noChangeShapeType="1"/>
          </p:cNvSpPr>
          <p:nvPr/>
        </p:nvSpPr>
        <p:spPr bwMode="auto">
          <a:xfrm>
            <a:off x="838200" y="3305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48"/>
          <p:cNvSpPr>
            <a:spLocks noChangeShapeType="1"/>
          </p:cNvSpPr>
          <p:nvPr/>
        </p:nvSpPr>
        <p:spPr bwMode="auto">
          <a:xfrm>
            <a:off x="838200" y="42672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Line 48"/>
          <p:cNvSpPr>
            <a:spLocks noChangeShapeType="1"/>
          </p:cNvSpPr>
          <p:nvPr/>
        </p:nvSpPr>
        <p:spPr bwMode="auto">
          <a:xfrm>
            <a:off x="5221632" y="24669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16401" idx="2"/>
            <a:endCxn id="16411" idx="0"/>
          </p:cNvCxnSpPr>
          <p:nvPr/>
        </p:nvCxnSpPr>
        <p:spPr>
          <a:xfrm flipH="1">
            <a:off x="4747493" y="3427413"/>
            <a:ext cx="14461" cy="301023"/>
          </a:xfrm>
          <a:prstGeom prst="straightConnector1">
            <a:avLst/>
          </a:prstGeom>
          <a:ln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9" name="Line 48"/>
          <p:cNvSpPr>
            <a:spLocks noChangeShapeType="1"/>
          </p:cNvSpPr>
          <p:nvPr/>
        </p:nvSpPr>
        <p:spPr bwMode="auto">
          <a:xfrm>
            <a:off x="8228707" y="3690749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48"/>
          <p:cNvSpPr>
            <a:spLocks noChangeShapeType="1"/>
          </p:cNvSpPr>
          <p:nvPr/>
        </p:nvSpPr>
        <p:spPr bwMode="auto">
          <a:xfrm>
            <a:off x="8257280" y="4409474"/>
            <a:ext cx="0" cy="3652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41" name="TextBox 85"/>
          <p:cNvSpPr txBox="1">
            <a:spLocks noChangeArrowheads="1"/>
          </p:cNvSpPr>
          <p:nvPr/>
        </p:nvSpPr>
        <p:spPr bwMode="auto">
          <a:xfrm>
            <a:off x="8359246" y="4409473"/>
            <a:ext cx="63109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YES</a:t>
            </a:r>
          </a:p>
        </p:txBody>
      </p:sp>
      <p:sp>
        <p:nvSpPr>
          <p:cNvPr id="16443" name="TextBox 88"/>
          <p:cNvSpPr txBox="1">
            <a:spLocks noChangeArrowheads="1"/>
          </p:cNvSpPr>
          <p:nvPr/>
        </p:nvSpPr>
        <p:spPr bwMode="auto">
          <a:xfrm>
            <a:off x="7185925" y="4961265"/>
            <a:ext cx="4949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NO</a:t>
            </a:r>
          </a:p>
        </p:txBody>
      </p:sp>
      <p:grpSp>
        <p:nvGrpSpPr>
          <p:cNvPr id="16444" name="WordArt 58"/>
          <p:cNvGrpSpPr>
            <a:grpSpLocks/>
          </p:cNvGrpSpPr>
          <p:nvPr/>
        </p:nvGrpSpPr>
        <p:grpSpPr bwMode="auto">
          <a:xfrm>
            <a:off x="8604085" y="6284913"/>
            <a:ext cx="749300" cy="573087"/>
            <a:chOff x="718" y="380"/>
            <a:chExt cx="3510" cy="3752"/>
          </a:xfrm>
        </p:grpSpPr>
        <p:pic>
          <p:nvPicPr>
            <p:cNvPr id="16445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6" name="Text Box 28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cxnSp>
        <p:nvCxnSpPr>
          <p:cNvPr id="81" name="Elbow Connector 80"/>
          <p:cNvCxnSpPr/>
          <p:nvPr/>
        </p:nvCxnSpPr>
        <p:spPr>
          <a:xfrm rot="5400000">
            <a:off x="7322969" y="4602891"/>
            <a:ext cx="1182876" cy="685745"/>
          </a:xfrm>
          <a:prstGeom prst="bentConnector3">
            <a:avLst>
              <a:gd name="adj1" fmla="val 2196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35"/>
          <p:cNvSpPr>
            <a:spLocks noChangeArrowheads="1"/>
          </p:cNvSpPr>
          <p:nvPr/>
        </p:nvSpPr>
        <p:spPr bwMode="auto">
          <a:xfrm>
            <a:off x="7236520" y="5537200"/>
            <a:ext cx="1438275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 anchorCtr="1"/>
          <a:lstStyle/>
          <a:p>
            <a:pPr algn="ctr"/>
            <a:r>
              <a:rPr lang="en-US" sz="1000" b="1" dirty="0"/>
              <a:t>CONTINUE SEARCH</a:t>
            </a:r>
          </a:p>
          <a:p>
            <a:pPr algn="ctr"/>
            <a:endParaRPr lang="en-US" sz="1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8"/>
          <p:cNvSpPr>
            <a:spLocks noChangeShapeType="1"/>
          </p:cNvSpPr>
          <p:nvPr/>
        </p:nvSpPr>
        <p:spPr bwMode="auto">
          <a:xfrm>
            <a:off x="7950200" y="34290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Line 48"/>
          <p:cNvSpPr>
            <a:spLocks noChangeShapeType="1"/>
          </p:cNvSpPr>
          <p:nvPr/>
        </p:nvSpPr>
        <p:spPr bwMode="auto">
          <a:xfrm>
            <a:off x="6151563" y="22860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48"/>
          <p:cNvSpPr>
            <a:spLocks noChangeShapeType="1"/>
          </p:cNvSpPr>
          <p:nvPr/>
        </p:nvSpPr>
        <p:spPr bwMode="auto">
          <a:xfrm>
            <a:off x="6197600" y="57150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49"/>
          <p:cNvSpPr>
            <a:spLocks noChangeShapeType="1"/>
          </p:cNvSpPr>
          <p:nvPr/>
        </p:nvSpPr>
        <p:spPr bwMode="auto">
          <a:xfrm>
            <a:off x="2692400" y="42386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rot="-5400000">
            <a:off x="1548606" y="794"/>
            <a:ext cx="14288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22"/>
          <p:cNvSpPr txBox="1">
            <a:spLocks noChangeArrowheads="1"/>
          </p:cNvSpPr>
          <p:nvPr/>
        </p:nvSpPr>
        <p:spPr bwMode="auto">
          <a:xfrm>
            <a:off x="6832600" y="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RED CROSS  BATTLE DRILL</a:t>
            </a:r>
            <a:r>
              <a:rPr lang="en-US"/>
              <a:t> </a:t>
            </a:r>
          </a:p>
          <a:p>
            <a:pPr algn="ctr"/>
            <a:endParaRPr lang="en-US" sz="400"/>
          </a:p>
        </p:txBody>
      </p:sp>
      <p:sp>
        <p:nvSpPr>
          <p:cNvPr id="17419" name="Line 25"/>
          <p:cNvSpPr>
            <a:spLocks noChangeShapeType="1"/>
          </p:cNvSpPr>
          <p:nvPr/>
        </p:nvSpPr>
        <p:spPr bwMode="auto">
          <a:xfrm flipH="1">
            <a:off x="2640013" y="1447800"/>
            <a:ext cx="1587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AutoShape 34"/>
          <p:cNvSpPr>
            <a:spLocks noChangeArrowheads="1"/>
          </p:cNvSpPr>
          <p:nvPr/>
        </p:nvSpPr>
        <p:spPr bwMode="auto">
          <a:xfrm>
            <a:off x="76200" y="76200"/>
            <a:ext cx="1943100" cy="762000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RED CROSS MESSAGE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22" name="AutoShape 45"/>
          <p:cNvSpPr>
            <a:spLocks noChangeArrowheads="1"/>
          </p:cNvSpPr>
          <p:nvPr/>
        </p:nvSpPr>
        <p:spPr bwMode="auto">
          <a:xfrm>
            <a:off x="2038350" y="4438650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ENSURE ON-COMING SHIFT IS BRIEFED ON RED CROSS MESSAGE    </a:t>
            </a:r>
          </a:p>
        </p:txBody>
      </p:sp>
      <p:sp>
        <p:nvSpPr>
          <p:cNvPr id="17423" name="Line 48"/>
          <p:cNvSpPr>
            <a:spLocks noChangeShapeType="1"/>
          </p:cNvSpPr>
          <p:nvPr/>
        </p:nvSpPr>
        <p:spPr bwMode="auto">
          <a:xfrm>
            <a:off x="4335463" y="15240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425" name="WordArt 58"/>
          <p:cNvGrpSpPr>
            <a:grpSpLocks/>
          </p:cNvGrpSpPr>
          <p:nvPr/>
        </p:nvGrpSpPr>
        <p:grpSpPr bwMode="auto">
          <a:xfrm>
            <a:off x="8369300" y="6248400"/>
            <a:ext cx="749300" cy="573088"/>
            <a:chOff x="718" y="380"/>
            <a:chExt cx="3510" cy="3752"/>
          </a:xfrm>
        </p:grpSpPr>
        <p:pic>
          <p:nvPicPr>
            <p:cNvPr id="17460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1" name="Text Box 28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</p:grpSp>
      <p:sp>
        <p:nvSpPr>
          <p:cNvPr id="17426" name="AutoShape 44"/>
          <p:cNvSpPr>
            <a:spLocks noChangeArrowheads="1"/>
          </p:cNvSpPr>
          <p:nvPr/>
        </p:nvSpPr>
        <p:spPr bwMode="auto">
          <a:xfrm>
            <a:off x="5549900" y="1752600"/>
            <a:ext cx="1295400" cy="560388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START EMERGENCY LEAVE PACKET</a:t>
            </a:r>
          </a:p>
        </p:txBody>
      </p:sp>
      <p:sp>
        <p:nvSpPr>
          <p:cNvPr id="17427" name="AutoShape 44"/>
          <p:cNvSpPr>
            <a:spLocks noChangeArrowheads="1"/>
          </p:cNvSpPr>
          <p:nvPr/>
        </p:nvSpPr>
        <p:spPr bwMode="auto">
          <a:xfrm>
            <a:off x="5554663" y="4162425"/>
            <a:ext cx="1295400" cy="7493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COORDINATE FLIGHT / TRAVEL </a:t>
            </a:r>
          </a:p>
          <a:p>
            <a:pPr algn="ctr"/>
            <a:r>
              <a:rPr lang="en-US" sz="1000" b="1"/>
              <a:t>FOR SOLDIER </a:t>
            </a:r>
          </a:p>
        </p:txBody>
      </p:sp>
      <p:sp>
        <p:nvSpPr>
          <p:cNvPr id="17428" name="AutoShape 44"/>
          <p:cNvSpPr>
            <a:spLocks noChangeArrowheads="1"/>
          </p:cNvSpPr>
          <p:nvPr/>
        </p:nvSpPr>
        <p:spPr bwMode="auto">
          <a:xfrm>
            <a:off x="5549900" y="5153025"/>
            <a:ext cx="1295400" cy="59055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LOG SOLDIER OUT  ON LEAVE</a:t>
            </a:r>
          </a:p>
        </p:txBody>
      </p:sp>
      <p:sp>
        <p:nvSpPr>
          <p:cNvPr id="17429" name="AutoShape 44"/>
          <p:cNvSpPr>
            <a:spLocks noChangeArrowheads="1"/>
          </p:cNvSpPr>
          <p:nvPr/>
        </p:nvSpPr>
        <p:spPr bwMode="auto">
          <a:xfrm>
            <a:off x="5562600" y="5915025"/>
            <a:ext cx="1295400" cy="70802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DROP-OFF SOLDIER AT ADAG</a:t>
            </a:r>
          </a:p>
        </p:txBody>
      </p:sp>
      <p:sp>
        <p:nvSpPr>
          <p:cNvPr id="17430" name="AutoShape 7"/>
          <p:cNvSpPr>
            <a:spLocks noChangeArrowheads="1"/>
          </p:cNvSpPr>
          <p:nvPr/>
        </p:nvSpPr>
        <p:spPr bwMode="auto">
          <a:xfrm>
            <a:off x="3916363" y="63500"/>
            <a:ext cx="1714500" cy="7620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IF RECEIVED AT TOC SEND MESSAGE TO TAC ASAP</a:t>
            </a:r>
          </a:p>
        </p:txBody>
      </p:sp>
      <p:sp>
        <p:nvSpPr>
          <p:cNvPr id="17431" name="Line 9"/>
          <p:cNvSpPr>
            <a:spLocks noChangeShapeType="1"/>
          </p:cNvSpPr>
          <p:nvPr/>
        </p:nvSpPr>
        <p:spPr bwMode="auto">
          <a:xfrm rot="-5400000">
            <a:off x="3445669" y="-714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AutoShape 7"/>
          <p:cNvSpPr>
            <a:spLocks noChangeArrowheads="1"/>
          </p:cNvSpPr>
          <p:nvPr/>
        </p:nvSpPr>
        <p:spPr bwMode="auto">
          <a:xfrm>
            <a:off x="2019300" y="76200"/>
            <a:ext cx="1714500" cy="7620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IF RECEIVED AT TAC SEND MESSAGE TO TOC ASAP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2211388" y="1254125"/>
            <a:ext cx="827087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7434" name="AutoShape 29"/>
          <p:cNvSpPr>
            <a:spLocks noChangeArrowheads="1"/>
          </p:cNvSpPr>
          <p:nvPr/>
        </p:nvSpPr>
        <p:spPr bwMode="auto">
          <a:xfrm>
            <a:off x="2051050" y="1687513"/>
            <a:ext cx="1282700" cy="69215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NOTIFY TRP CDR, BN CDR, CSM XO, S3, S1</a:t>
            </a:r>
          </a:p>
        </p:txBody>
      </p:sp>
      <p:sp>
        <p:nvSpPr>
          <p:cNvPr id="17435" name="AutoShape 34"/>
          <p:cNvSpPr>
            <a:spLocks noChangeArrowheads="1"/>
          </p:cNvSpPr>
          <p:nvPr/>
        </p:nvSpPr>
        <p:spPr bwMode="auto">
          <a:xfrm>
            <a:off x="228600" y="1763713"/>
            <a:ext cx="1524000" cy="484187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POST BATTLE DRILL</a:t>
            </a:r>
          </a:p>
        </p:txBody>
      </p:sp>
      <p:sp>
        <p:nvSpPr>
          <p:cNvPr id="17436" name="Line 52"/>
          <p:cNvSpPr>
            <a:spLocks noChangeShapeType="1"/>
          </p:cNvSpPr>
          <p:nvPr/>
        </p:nvSpPr>
        <p:spPr bwMode="auto">
          <a:xfrm rot="5400000" flipV="1">
            <a:off x="822325" y="1576388"/>
            <a:ext cx="3349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AutoShape 23"/>
          <p:cNvSpPr>
            <a:spLocks noChangeArrowheads="1"/>
          </p:cNvSpPr>
          <p:nvPr/>
        </p:nvSpPr>
        <p:spPr bwMode="auto">
          <a:xfrm>
            <a:off x="461963" y="1276350"/>
            <a:ext cx="1055687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7438" name="AutoShape 24"/>
          <p:cNvSpPr>
            <a:spLocks noChangeArrowheads="1"/>
          </p:cNvSpPr>
          <p:nvPr/>
        </p:nvSpPr>
        <p:spPr bwMode="auto">
          <a:xfrm>
            <a:off x="4057650" y="1276350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RTOs</a:t>
            </a:r>
            <a:endParaRPr lang="en-US"/>
          </a:p>
        </p:txBody>
      </p:sp>
      <p:sp>
        <p:nvSpPr>
          <p:cNvPr id="17439" name="AutoShape 23"/>
          <p:cNvSpPr>
            <a:spLocks noChangeArrowheads="1"/>
          </p:cNvSpPr>
          <p:nvPr/>
        </p:nvSpPr>
        <p:spPr bwMode="auto">
          <a:xfrm>
            <a:off x="3649663" y="2627313"/>
            <a:ext cx="1455737" cy="431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LOG ALL NOTIFICATIONS</a:t>
            </a:r>
          </a:p>
        </p:txBody>
      </p:sp>
      <p:sp>
        <p:nvSpPr>
          <p:cNvPr id="17440" name="Line 48"/>
          <p:cNvSpPr>
            <a:spLocks noChangeShapeType="1"/>
          </p:cNvSpPr>
          <p:nvPr/>
        </p:nvSpPr>
        <p:spPr bwMode="auto">
          <a:xfrm>
            <a:off x="4335463" y="2398713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AutoShape 23"/>
          <p:cNvSpPr>
            <a:spLocks noChangeArrowheads="1"/>
          </p:cNvSpPr>
          <p:nvPr/>
        </p:nvSpPr>
        <p:spPr bwMode="auto">
          <a:xfrm>
            <a:off x="3878263" y="1752600"/>
            <a:ext cx="990600" cy="649288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LOG RED CROSS MESSAGE </a:t>
            </a:r>
          </a:p>
        </p:txBody>
      </p:sp>
      <p:sp>
        <p:nvSpPr>
          <p:cNvPr id="17442" name="AutoShape 24"/>
          <p:cNvSpPr>
            <a:spLocks noChangeArrowheads="1"/>
          </p:cNvSpPr>
          <p:nvPr/>
        </p:nvSpPr>
        <p:spPr bwMode="auto">
          <a:xfrm>
            <a:off x="6477000" y="1276350"/>
            <a:ext cx="1030288" cy="273050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 dirty="0"/>
              <a:t>S1</a:t>
            </a:r>
            <a:endParaRPr lang="en-US" dirty="0"/>
          </a:p>
        </p:txBody>
      </p:sp>
      <p:sp>
        <p:nvSpPr>
          <p:cNvPr id="17443" name="Line 48"/>
          <p:cNvSpPr>
            <a:spLocks noChangeShapeType="1"/>
          </p:cNvSpPr>
          <p:nvPr/>
        </p:nvSpPr>
        <p:spPr bwMode="auto">
          <a:xfrm>
            <a:off x="7950200" y="25908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AutoShape 44"/>
          <p:cNvSpPr>
            <a:spLocks noChangeArrowheads="1"/>
          </p:cNvSpPr>
          <p:nvPr/>
        </p:nvSpPr>
        <p:spPr bwMode="auto">
          <a:xfrm>
            <a:off x="1964531" y="3529012"/>
            <a:ext cx="1557337" cy="7493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ASSIST S1 COORDINATE FLIGHT / TRAVEL</a:t>
            </a:r>
          </a:p>
        </p:txBody>
      </p:sp>
      <p:sp>
        <p:nvSpPr>
          <p:cNvPr id="17445" name="Line 48"/>
          <p:cNvSpPr>
            <a:spLocks noChangeShapeType="1"/>
          </p:cNvSpPr>
          <p:nvPr/>
        </p:nvSpPr>
        <p:spPr bwMode="auto">
          <a:xfrm>
            <a:off x="6159500" y="3962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Line 48"/>
          <p:cNvSpPr>
            <a:spLocks noChangeShapeType="1"/>
          </p:cNvSpPr>
          <p:nvPr/>
        </p:nvSpPr>
        <p:spPr bwMode="auto">
          <a:xfrm>
            <a:off x="6184900" y="49244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AutoShape 44"/>
          <p:cNvSpPr>
            <a:spLocks noChangeArrowheads="1"/>
          </p:cNvSpPr>
          <p:nvPr/>
        </p:nvSpPr>
        <p:spPr bwMode="auto">
          <a:xfrm>
            <a:off x="5245100" y="2486025"/>
            <a:ext cx="1841500" cy="7493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VERIFY THRU BN CDR IF SM WILL BE CLASSIFIED AS EMERGENCY LEAVE  </a:t>
            </a:r>
          </a:p>
        </p:txBody>
      </p:sp>
      <p:sp>
        <p:nvSpPr>
          <p:cNvPr id="17448" name="AutoShape 44"/>
          <p:cNvSpPr>
            <a:spLocks noChangeArrowheads="1"/>
          </p:cNvSpPr>
          <p:nvPr/>
        </p:nvSpPr>
        <p:spPr bwMode="auto">
          <a:xfrm>
            <a:off x="5549900" y="3402013"/>
            <a:ext cx="1295400" cy="560387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FINISH EMERGENCY LEAVE PACKET</a:t>
            </a:r>
          </a:p>
        </p:txBody>
      </p:sp>
      <p:sp>
        <p:nvSpPr>
          <p:cNvPr id="17449" name="Line 48"/>
          <p:cNvSpPr>
            <a:spLocks noChangeShapeType="1"/>
          </p:cNvSpPr>
          <p:nvPr/>
        </p:nvSpPr>
        <p:spPr bwMode="auto">
          <a:xfrm>
            <a:off x="6156325" y="32226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AutoShape 44"/>
          <p:cNvSpPr>
            <a:spLocks noChangeArrowheads="1"/>
          </p:cNvSpPr>
          <p:nvPr/>
        </p:nvSpPr>
        <p:spPr bwMode="auto">
          <a:xfrm>
            <a:off x="344488" y="3448050"/>
            <a:ext cx="1295400" cy="909638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VALIDATE MEDICAL CONDITION AS REQUIRED BY BN CDR</a:t>
            </a:r>
          </a:p>
        </p:txBody>
      </p:sp>
      <p:sp>
        <p:nvSpPr>
          <p:cNvPr id="17451" name="AutoShape 24"/>
          <p:cNvSpPr>
            <a:spLocks noChangeArrowheads="1"/>
          </p:cNvSpPr>
          <p:nvPr/>
        </p:nvSpPr>
        <p:spPr bwMode="auto">
          <a:xfrm>
            <a:off x="461963" y="2949575"/>
            <a:ext cx="1030287" cy="273050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DOC / PA</a:t>
            </a:r>
            <a:endParaRPr lang="en-US"/>
          </a:p>
        </p:txBody>
      </p:sp>
      <p:sp>
        <p:nvSpPr>
          <p:cNvPr id="17452" name="Line 48"/>
          <p:cNvSpPr>
            <a:spLocks noChangeShapeType="1"/>
          </p:cNvSpPr>
          <p:nvPr/>
        </p:nvSpPr>
        <p:spPr bwMode="auto">
          <a:xfrm>
            <a:off x="950913" y="32194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AutoShape 44"/>
          <p:cNvSpPr>
            <a:spLocks noChangeArrowheads="1"/>
          </p:cNvSpPr>
          <p:nvPr/>
        </p:nvSpPr>
        <p:spPr bwMode="auto">
          <a:xfrm>
            <a:off x="7162800" y="1752600"/>
            <a:ext cx="1447800" cy="874713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ACKNOWLEDGE RECEIPT OF RED CROSS MESSAGE WITH CAB</a:t>
            </a:r>
          </a:p>
        </p:txBody>
      </p:sp>
      <p:sp>
        <p:nvSpPr>
          <p:cNvPr id="17454" name="Line 9"/>
          <p:cNvSpPr>
            <a:spLocks noChangeShapeType="1"/>
          </p:cNvSpPr>
          <p:nvPr/>
        </p:nvSpPr>
        <p:spPr bwMode="auto">
          <a:xfrm rot="-5400000" flipH="1" flipV="1">
            <a:off x="6492875" y="1397000"/>
            <a:ext cx="217488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Line 9"/>
          <p:cNvSpPr>
            <a:spLocks noChangeShapeType="1"/>
          </p:cNvSpPr>
          <p:nvPr/>
        </p:nvSpPr>
        <p:spPr bwMode="auto">
          <a:xfrm rot="16200000" flipH="1">
            <a:off x="7276306" y="1359694"/>
            <a:ext cx="1952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AutoShape 44"/>
          <p:cNvSpPr>
            <a:spLocks noChangeArrowheads="1"/>
          </p:cNvSpPr>
          <p:nvPr/>
        </p:nvSpPr>
        <p:spPr bwMode="auto">
          <a:xfrm>
            <a:off x="7315200" y="2792413"/>
            <a:ext cx="1295400" cy="655637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VERIFY THRU TRP CDR DATE/TIME SM  WAS NOTIFIED</a:t>
            </a:r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2692400" y="3328987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AutoShape 44"/>
          <p:cNvSpPr>
            <a:spLocks noChangeArrowheads="1"/>
          </p:cNvSpPr>
          <p:nvPr/>
        </p:nvSpPr>
        <p:spPr bwMode="auto">
          <a:xfrm>
            <a:off x="1851026" y="2598738"/>
            <a:ext cx="1557337" cy="7493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VERIFY WITH TRP CDR IF CHAPLAIN IS NEEDED. IF SO NOTIFY CHAPLAIN</a:t>
            </a:r>
          </a:p>
        </p:txBody>
      </p:sp>
      <p:sp>
        <p:nvSpPr>
          <p:cNvPr id="17459" name="AutoShape 44"/>
          <p:cNvSpPr>
            <a:spLocks noChangeArrowheads="1"/>
          </p:cNvSpPr>
          <p:nvPr/>
        </p:nvSpPr>
        <p:spPr bwMode="auto">
          <a:xfrm>
            <a:off x="7239000" y="3654425"/>
            <a:ext cx="1447800" cy="68897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REPORT TO CAB DATE/TIME SM  WAS NOTIFIED</a:t>
            </a:r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>
            <a:off x="2641600" y="23907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99"/>
          <p:cNvSpPr>
            <a:spLocks noChangeShapeType="1"/>
          </p:cNvSpPr>
          <p:nvPr/>
        </p:nvSpPr>
        <p:spPr bwMode="auto">
          <a:xfrm>
            <a:off x="2433638" y="35083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105"/>
          <p:cNvSpPr>
            <a:spLocks noChangeShapeType="1"/>
          </p:cNvSpPr>
          <p:nvPr/>
        </p:nvSpPr>
        <p:spPr bwMode="auto">
          <a:xfrm>
            <a:off x="2433638" y="2170113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106"/>
          <p:cNvSpPr>
            <a:spLocks noChangeShapeType="1"/>
          </p:cNvSpPr>
          <p:nvPr/>
        </p:nvSpPr>
        <p:spPr bwMode="auto">
          <a:xfrm rot="5400000" flipV="1">
            <a:off x="2328863" y="605313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104"/>
          <p:cNvSpPr>
            <a:spLocks noChangeShapeType="1"/>
          </p:cNvSpPr>
          <p:nvPr/>
        </p:nvSpPr>
        <p:spPr bwMode="auto">
          <a:xfrm>
            <a:off x="7645400" y="3873500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45"/>
          <p:cNvSpPr>
            <a:spLocks noChangeShapeType="1"/>
          </p:cNvSpPr>
          <p:nvPr/>
        </p:nvSpPr>
        <p:spPr bwMode="auto">
          <a:xfrm>
            <a:off x="4048125" y="14970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46"/>
          <p:cNvSpPr>
            <a:spLocks noChangeShapeType="1"/>
          </p:cNvSpPr>
          <p:nvPr/>
        </p:nvSpPr>
        <p:spPr bwMode="auto">
          <a:xfrm>
            <a:off x="638175" y="22225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7"/>
          <p:cNvSpPr>
            <a:spLocks noChangeShapeType="1"/>
          </p:cNvSpPr>
          <p:nvPr/>
        </p:nvSpPr>
        <p:spPr bwMode="auto">
          <a:xfrm>
            <a:off x="2433638" y="1506538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48"/>
          <p:cNvSpPr>
            <a:spLocks noChangeShapeType="1"/>
          </p:cNvSpPr>
          <p:nvPr/>
        </p:nvSpPr>
        <p:spPr bwMode="auto">
          <a:xfrm>
            <a:off x="714375" y="15367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49"/>
          <p:cNvSpPr>
            <a:spLocks noChangeShapeType="1"/>
          </p:cNvSpPr>
          <p:nvPr/>
        </p:nvSpPr>
        <p:spPr bwMode="auto">
          <a:xfrm rot="-5400000">
            <a:off x="16756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AutoShape 50"/>
          <p:cNvSpPr>
            <a:spLocks noChangeArrowheads="1"/>
          </p:cNvSpPr>
          <p:nvPr/>
        </p:nvSpPr>
        <p:spPr bwMode="auto">
          <a:xfrm>
            <a:off x="3514725" y="1801813"/>
            <a:ext cx="1030288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18444" name="AutoShape 51"/>
          <p:cNvSpPr>
            <a:spLocks noChangeArrowheads="1"/>
          </p:cNvSpPr>
          <p:nvPr/>
        </p:nvSpPr>
        <p:spPr bwMode="auto">
          <a:xfrm>
            <a:off x="2222500" y="61913"/>
            <a:ext cx="12827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“POWER LOSS”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45" name="AutoShape 53"/>
          <p:cNvSpPr>
            <a:spLocks noChangeArrowheads="1"/>
          </p:cNvSpPr>
          <p:nvPr/>
        </p:nvSpPr>
        <p:spPr bwMode="auto">
          <a:xfrm>
            <a:off x="411163" y="1127125"/>
            <a:ext cx="608012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8446" name="AutoShape 54"/>
          <p:cNvSpPr>
            <a:spLocks noChangeArrowheads="1"/>
          </p:cNvSpPr>
          <p:nvPr/>
        </p:nvSpPr>
        <p:spPr bwMode="auto">
          <a:xfrm>
            <a:off x="3743325" y="1116013"/>
            <a:ext cx="681038" cy="433387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RADIO RTO</a:t>
            </a:r>
            <a:endParaRPr lang="en-US"/>
          </a:p>
        </p:txBody>
      </p:sp>
      <p:sp>
        <p:nvSpPr>
          <p:cNvPr id="18447" name="AutoShape 55"/>
          <p:cNvSpPr>
            <a:spLocks noChangeArrowheads="1"/>
          </p:cNvSpPr>
          <p:nvPr/>
        </p:nvSpPr>
        <p:spPr bwMode="auto">
          <a:xfrm>
            <a:off x="2128838" y="1125538"/>
            <a:ext cx="608012" cy="433387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8448" name="AutoShape 57"/>
          <p:cNvSpPr>
            <a:spLocks noChangeArrowheads="1"/>
          </p:cNvSpPr>
          <p:nvPr/>
        </p:nvSpPr>
        <p:spPr bwMode="auto">
          <a:xfrm>
            <a:off x="180975" y="2879725"/>
            <a:ext cx="1066800" cy="6889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CONTINUE TP BATTLE TRACK </a:t>
            </a:r>
          </a:p>
        </p:txBody>
      </p:sp>
      <p:sp>
        <p:nvSpPr>
          <p:cNvPr id="18449" name="AutoShape 58"/>
          <p:cNvSpPr>
            <a:spLocks noChangeArrowheads="1"/>
          </p:cNvSpPr>
          <p:nvPr/>
        </p:nvSpPr>
        <p:spPr bwMode="auto">
          <a:xfrm>
            <a:off x="180975" y="1736725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NOTIFY S-3, BDE, AND TROOPS OF POWER LOSS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50" name="Line 59"/>
          <p:cNvSpPr>
            <a:spLocks noChangeShapeType="1"/>
          </p:cNvSpPr>
          <p:nvPr/>
        </p:nvSpPr>
        <p:spPr bwMode="auto">
          <a:xfrm>
            <a:off x="714375" y="26511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Text Box 62"/>
          <p:cNvSpPr txBox="1">
            <a:spLocks noChangeArrowheads="1"/>
          </p:cNvSpPr>
          <p:nvPr/>
        </p:nvSpPr>
        <p:spPr bwMode="auto">
          <a:xfrm>
            <a:off x="6858000" y="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TOC POWER LOSS BATTLE DRILL</a:t>
            </a:r>
            <a:r>
              <a:rPr lang="en-US"/>
              <a:t> </a:t>
            </a:r>
          </a:p>
          <a:p>
            <a:pPr algn="ctr"/>
            <a:endParaRPr lang="en-US" sz="400"/>
          </a:p>
        </p:txBody>
      </p:sp>
      <p:sp>
        <p:nvSpPr>
          <p:cNvPr id="18454" name="AutoShape 65"/>
          <p:cNvSpPr>
            <a:spLocks noChangeArrowheads="1"/>
          </p:cNvSpPr>
          <p:nvPr/>
        </p:nvSpPr>
        <p:spPr bwMode="auto">
          <a:xfrm>
            <a:off x="1900238" y="1704975"/>
            <a:ext cx="9906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TURN OFF A/C IN TOC</a:t>
            </a:r>
          </a:p>
        </p:txBody>
      </p:sp>
      <p:sp>
        <p:nvSpPr>
          <p:cNvPr id="18455" name="Line 70"/>
          <p:cNvSpPr>
            <a:spLocks noChangeShapeType="1"/>
          </p:cNvSpPr>
          <p:nvPr/>
        </p:nvSpPr>
        <p:spPr bwMode="auto">
          <a:xfrm>
            <a:off x="2443163" y="29178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AutoShape 71"/>
          <p:cNvSpPr>
            <a:spLocks noChangeArrowheads="1"/>
          </p:cNvSpPr>
          <p:nvPr/>
        </p:nvSpPr>
        <p:spPr bwMode="auto">
          <a:xfrm>
            <a:off x="1831975" y="3025775"/>
            <a:ext cx="1187450" cy="5111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START GEN/BACKUP POWER </a:t>
            </a:r>
          </a:p>
        </p:txBody>
      </p:sp>
      <p:sp>
        <p:nvSpPr>
          <p:cNvPr id="18457" name="Line 74"/>
          <p:cNvSpPr>
            <a:spLocks noChangeShapeType="1"/>
          </p:cNvSpPr>
          <p:nvPr/>
        </p:nvSpPr>
        <p:spPr bwMode="auto">
          <a:xfrm>
            <a:off x="5665788" y="16065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AutoShape 75"/>
          <p:cNvSpPr>
            <a:spLocks noChangeArrowheads="1"/>
          </p:cNvSpPr>
          <p:nvPr/>
        </p:nvSpPr>
        <p:spPr bwMode="auto">
          <a:xfrm>
            <a:off x="5368925" y="1279525"/>
            <a:ext cx="59690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S6</a:t>
            </a:r>
            <a:endParaRPr lang="en-US"/>
          </a:p>
        </p:txBody>
      </p:sp>
      <p:sp>
        <p:nvSpPr>
          <p:cNvPr id="18459" name="Line 78"/>
          <p:cNvSpPr>
            <a:spLocks noChangeShapeType="1"/>
          </p:cNvSpPr>
          <p:nvPr/>
        </p:nvSpPr>
        <p:spPr bwMode="auto">
          <a:xfrm>
            <a:off x="7645400" y="15875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AutoShape 79"/>
          <p:cNvSpPr>
            <a:spLocks noChangeArrowheads="1"/>
          </p:cNvSpPr>
          <p:nvPr/>
        </p:nvSpPr>
        <p:spPr bwMode="auto">
          <a:xfrm>
            <a:off x="7340600" y="1282700"/>
            <a:ext cx="59690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ALL</a:t>
            </a:r>
            <a:endParaRPr lang="en-US"/>
          </a:p>
        </p:txBody>
      </p:sp>
      <p:sp>
        <p:nvSpPr>
          <p:cNvPr id="18461" name="AutoShape 80"/>
          <p:cNvSpPr>
            <a:spLocks noChangeArrowheads="1"/>
          </p:cNvSpPr>
          <p:nvPr/>
        </p:nvSpPr>
        <p:spPr bwMode="auto">
          <a:xfrm>
            <a:off x="7188200" y="1816100"/>
            <a:ext cx="914400" cy="685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SAVE ALL WORK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62" name="AutoShape 88"/>
          <p:cNvSpPr>
            <a:spLocks noChangeArrowheads="1"/>
          </p:cNvSpPr>
          <p:nvPr/>
        </p:nvSpPr>
        <p:spPr bwMode="auto">
          <a:xfrm>
            <a:off x="0" y="61913"/>
            <a:ext cx="13716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POWER LOSS IN TOC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63" name="AutoShape 89"/>
          <p:cNvSpPr>
            <a:spLocks noChangeArrowheads="1"/>
          </p:cNvSpPr>
          <p:nvPr/>
        </p:nvSpPr>
        <p:spPr bwMode="auto">
          <a:xfrm>
            <a:off x="1768475" y="2359025"/>
            <a:ext cx="1295400" cy="6096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ENSURE GENERATORS ARE SERVICED </a:t>
            </a:r>
          </a:p>
        </p:txBody>
      </p:sp>
      <p:sp>
        <p:nvSpPr>
          <p:cNvPr id="18464" name="AutoShape 91"/>
          <p:cNvSpPr>
            <a:spLocks noChangeArrowheads="1"/>
          </p:cNvSpPr>
          <p:nvPr/>
        </p:nvSpPr>
        <p:spPr bwMode="auto">
          <a:xfrm>
            <a:off x="1789113" y="5159375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MONITOR AND REPORT WHEN PRIME PWR AVAILABLE   </a:t>
            </a:r>
          </a:p>
        </p:txBody>
      </p:sp>
      <p:sp>
        <p:nvSpPr>
          <p:cNvPr id="18465" name="AutoShape 92"/>
          <p:cNvSpPr>
            <a:spLocks noChangeArrowheads="1"/>
          </p:cNvSpPr>
          <p:nvPr/>
        </p:nvSpPr>
        <p:spPr bwMode="auto">
          <a:xfrm>
            <a:off x="1785938" y="6164263"/>
            <a:ext cx="12954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SWITCH TO PRIME POWER    </a:t>
            </a:r>
          </a:p>
        </p:txBody>
      </p:sp>
      <p:sp>
        <p:nvSpPr>
          <p:cNvPr id="18466" name="AutoShape 93"/>
          <p:cNvSpPr>
            <a:spLocks noChangeArrowheads="1"/>
          </p:cNvSpPr>
          <p:nvPr/>
        </p:nvSpPr>
        <p:spPr bwMode="auto">
          <a:xfrm>
            <a:off x="5099050" y="1860550"/>
            <a:ext cx="11430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BEGIN SERVER BACK-UP PROCEDURE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67" name="AutoShape 94"/>
          <p:cNvSpPr>
            <a:spLocks noChangeArrowheads="1"/>
          </p:cNvSpPr>
          <p:nvPr/>
        </p:nvSpPr>
        <p:spPr bwMode="auto">
          <a:xfrm>
            <a:off x="5132388" y="3025775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SHUTDOWN BACKUP SERVERS UPON PRIME PWR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68" name="AutoShape 95"/>
          <p:cNvSpPr>
            <a:spLocks noChangeArrowheads="1"/>
          </p:cNvSpPr>
          <p:nvPr/>
        </p:nvSpPr>
        <p:spPr bwMode="auto">
          <a:xfrm>
            <a:off x="7035800" y="2730500"/>
            <a:ext cx="1143000" cy="609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PROPERLY LOG OFF OF SYSTEMS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69" name="AutoShape 96"/>
          <p:cNvSpPr>
            <a:spLocks noChangeArrowheads="1"/>
          </p:cNvSpPr>
          <p:nvPr/>
        </p:nvSpPr>
        <p:spPr bwMode="auto">
          <a:xfrm>
            <a:off x="6807200" y="3536951"/>
            <a:ext cx="1676400" cy="575104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DOCUMENT </a:t>
            </a:r>
          </a:p>
          <a:p>
            <a:pPr algn="ctr"/>
            <a:r>
              <a:rPr lang="en-US" sz="1000" b="1" dirty="0"/>
              <a:t>ACCOUNTABILITY  </a:t>
            </a:r>
          </a:p>
        </p:txBody>
      </p:sp>
      <p:sp>
        <p:nvSpPr>
          <p:cNvPr id="18470" name="AutoShape 97"/>
          <p:cNvSpPr>
            <a:spLocks noChangeArrowheads="1"/>
          </p:cNvSpPr>
          <p:nvPr/>
        </p:nvSpPr>
        <p:spPr bwMode="auto">
          <a:xfrm>
            <a:off x="6959600" y="4254500"/>
            <a:ext cx="1295400" cy="838200"/>
          </a:xfrm>
          <a:prstGeom prst="flowChartTerminator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TURN OFF ALL NON-ESSENTIAL ITEMS     </a:t>
            </a:r>
          </a:p>
        </p:txBody>
      </p:sp>
      <p:sp>
        <p:nvSpPr>
          <p:cNvPr id="18471" name="Line 100"/>
          <p:cNvSpPr>
            <a:spLocks noChangeShapeType="1"/>
          </p:cNvSpPr>
          <p:nvPr/>
        </p:nvSpPr>
        <p:spPr bwMode="auto">
          <a:xfrm>
            <a:off x="2433638" y="49355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Line 101"/>
          <p:cNvSpPr>
            <a:spLocks noChangeShapeType="1"/>
          </p:cNvSpPr>
          <p:nvPr/>
        </p:nvSpPr>
        <p:spPr bwMode="auto">
          <a:xfrm>
            <a:off x="5665788" y="27971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102"/>
          <p:cNvSpPr>
            <a:spLocks noChangeShapeType="1"/>
          </p:cNvSpPr>
          <p:nvPr/>
        </p:nvSpPr>
        <p:spPr bwMode="auto">
          <a:xfrm>
            <a:off x="7645400" y="2501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103"/>
          <p:cNvSpPr>
            <a:spLocks noChangeShapeType="1"/>
          </p:cNvSpPr>
          <p:nvPr/>
        </p:nvSpPr>
        <p:spPr bwMode="auto">
          <a:xfrm>
            <a:off x="7645400" y="33401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AutoShape 107"/>
          <p:cNvSpPr>
            <a:spLocks noChangeArrowheads="1"/>
          </p:cNvSpPr>
          <p:nvPr/>
        </p:nvSpPr>
        <p:spPr bwMode="auto">
          <a:xfrm>
            <a:off x="1787525" y="3735388"/>
            <a:ext cx="1295400" cy="550862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FIND &amp; REPAIR CAUSE OF OUTAGE  </a:t>
            </a:r>
          </a:p>
        </p:txBody>
      </p:sp>
      <p:grpSp>
        <p:nvGrpSpPr>
          <p:cNvPr id="18476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8479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0" name="Text Box 53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</p:grpSp>
      <p:sp>
        <p:nvSpPr>
          <p:cNvPr id="18477" name="Line 70"/>
          <p:cNvSpPr>
            <a:spLocks noChangeShapeType="1"/>
          </p:cNvSpPr>
          <p:nvPr/>
        </p:nvSpPr>
        <p:spPr bwMode="auto">
          <a:xfrm>
            <a:off x="2446338" y="42830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AutoShape 71"/>
          <p:cNvSpPr>
            <a:spLocks noChangeArrowheads="1"/>
          </p:cNvSpPr>
          <p:nvPr/>
        </p:nvSpPr>
        <p:spPr bwMode="auto">
          <a:xfrm>
            <a:off x="1846263" y="4500563"/>
            <a:ext cx="1187450" cy="431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ENSURE GENERATOR IS REFUELED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563453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3043730" y="1676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614230" y="17049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rot="-5400000">
            <a:off x="16756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>
            <a:off x="2222500" y="61913"/>
            <a:ext cx="12827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“GAG ORDER IS IN EFFECT”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219200" y="457200"/>
            <a:ext cx="1087438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 b="1"/>
              <a:t>(</a:t>
            </a:r>
            <a:endParaRPr lang="en-US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1163380" y="1290762"/>
            <a:ext cx="825500" cy="44266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 dirty="0"/>
              <a:t>BN CDR, CSM, XO</a:t>
            </a:r>
            <a:endParaRPr lang="en-US" dirty="0"/>
          </a:p>
        </p:txBody>
      </p:sp>
      <p:sp>
        <p:nvSpPr>
          <p:cNvPr id="19467" name="AutoShape 13"/>
          <p:cNvSpPr>
            <a:spLocks noChangeArrowheads="1"/>
          </p:cNvSpPr>
          <p:nvPr/>
        </p:nvSpPr>
        <p:spPr bwMode="auto">
          <a:xfrm>
            <a:off x="5043230" y="1295400"/>
            <a:ext cx="1044575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 dirty="0"/>
              <a:t>6-6 CAV TROOPS</a:t>
            </a:r>
            <a:endParaRPr lang="en-US" dirty="0"/>
          </a:p>
        </p:txBody>
      </p:sp>
      <p:sp>
        <p:nvSpPr>
          <p:cNvPr id="19468" name="AutoShape 15"/>
          <p:cNvSpPr>
            <a:spLocks noChangeArrowheads="1"/>
          </p:cNvSpPr>
          <p:nvPr/>
        </p:nvSpPr>
        <p:spPr bwMode="auto">
          <a:xfrm>
            <a:off x="6519605" y="1343025"/>
            <a:ext cx="1352550" cy="433387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AF SYSTEM ADMINISTRATOR</a:t>
            </a:r>
            <a:endParaRPr lang="en-US"/>
          </a:p>
        </p:txBody>
      </p:sp>
      <p:sp>
        <p:nvSpPr>
          <p:cNvPr id="19469" name="AutoShape 16"/>
          <p:cNvSpPr>
            <a:spLocks noChangeArrowheads="1"/>
          </p:cNvSpPr>
          <p:nvPr/>
        </p:nvSpPr>
        <p:spPr bwMode="auto">
          <a:xfrm>
            <a:off x="1080830" y="2743200"/>
            <a:ext cx="1066800" cy="4572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CANCEL GAG ORDER </a:t>
            </a:r>
          </a:p>
        </p:txBody>
      </p:sp>
      <p:sp>
        <p:nvSpPr>
          <p:cNvPr id="19470" name="AutoShape 17"/>
          <p:cNvSpPr>
            <a:spLocks noChangeArrowheads="1"/>
          </p:cNvSpPr>
          <p:nvPr/>
        </p:nvSpPr>
        <p:spPr bwMode="auto">
          <a:xfrm>
            <a:off x="1080830" y="1905000"/>
            <a:ext cx="1066800" cy="609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  INITIATE NIPR BLACKOUT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71" name="Line 18"/>
          <p:cNvSpPr>
            <a:spLocks noChangeShapeType="1"/>
          </p:cNvSpPr>
          <p:nvPr/>
        </p:nvSpPr>
        <p:spPr bwMode="auto">
          <a:xfrm>
            <a:off x="1614230" y="2514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6769100" y="635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NIPR BLACKOUT  BATTLE DRILL</a:t>
            </a:r>
            <a:r>
              <a:rPr lang="en-US"/>
              <a:t> </a:t>
            </a:r>
          </a:p>
          <a:p>
            <a:pPr algn="ctr"/>
            <a:endParaRPr lang="en-US" sz="400"/>
          </a:p>
        </p:txBody>
      </p:sp>
      <p:sp>
        <p:nvSpPr>
          <p:cNvPr id="19475" name="AutoShape 22"/>
          <p:cNvSpPr>
            <a:spLocks noChangeArrowheads="1"/>
          </p:cNvSpPr>
          <p:nvPr/>
        </p:nvSpPr>
        <p:spPr bwMode="auto">
          <a:xfrm>
            <a:off x="2295455" y="1905000"/>
            <a:ext cx="1143000" cy="1143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INFORM S-6, CMD GROUP, AND COMPANIES</a:t>
            </a:r>
          </a:p>
        </p:txBody>
      </p:sp>
      <p:sp>
        <p:nvSpPr>
          <p:cNvPr id="19476" name="AutoShape 26"/>
          <p:cNvSpPr>
            <a:spLocks noChangeArrowheads="1"/>
          </p:cNvSpPr>
          <p:nvPr/>
        </p:nvSpPr>
        <p:spPr bwMode="auto">
          <a:xfrm>
            <a:off x="0" y="61913"/>
            <a:ext cx="16002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CASUALTY OR FATALITY CONFIRMED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77" name="AutoShape 31"/>
          <p:cNvSpPr>
            <a:spLocks noChangeArrowheads="1"/>
          </p:cNvSpPr>
          <p:nvPr/>
        </p:nvSpPr>
        <p:spPr bwMode="auto">
          <a:xfrm>
            <a:off x="3881930" y="1371600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S-6</a:t>
            </a:r>
            <a:endParaRPr lang="en-US"/>
          </a:p>
        </p:txBody>
      </p:sp>
      <p:sp>
        <p:nvSpPr>
          <p:cNvPr id="19478" name="AutoShape 33"/>
          <p:cNvSpPr>
            <a:spLocks noChangeArrowheads="1"/>
          </p:cNvSpPr>
          <p:nvPr/>
        </p:nvSpPr>
        <p:spPr bwMode="auto">
          <a:xfrm>
            <a:off x="3577130" y="2667000"/>
            <a:ext cx="1447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DISABLE NIPR AT CAV COUNTRY, EXCEPT: BN CDR, CSM, XO, S3</a:t>
            </a:r>
          </a:p>
        </p:txBody>
      </p:sp>
      <p:sp>
        <p:nvSpPr>
          <p:cNvPr id="19479" name="AutoShape 34"/>
          <p:cNvSpPr>
            <a:spLocks noChangeArrowheads="1"/>
          </p:cNvSpPr>
          <p:nvPr/>
        </p:nvSpPr>
        <p:spPr bwMode="auto">
          <a:xfrm>
            <a:off x="3348530" y="5486400"/>
            <a:ext cx="1981200" cy="1143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DISCONNECT CHU COMMERCIAL SATELLITE SYSTEMS. (SEND RUNNER FROM CP TO EACH NETWORK MANAGER’S CHU  </a:t>
            </a:r>
          </a:p>
        </p:txBody>
      </p:sp>
      <p:sp>
        <p:nvSpPr>
          <p:cNvPr id="19480" name="AutoShape 37"/>
          <p:cNvSpPr>
            <a:spLocks noChangeArrowheads="1"/>
          </p:cNvSpPr>
          <p:nvPr/>
        </p:nvSpPr>
        <p:spPr bwMode="auto">
          <a:xfrm>
            <a:off x="5043230" y="1981200"/>
            <a:ext cx="1066800" cy="762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POST GAG ORDER SIGNS IN TRP AREAS   </a:t>
            </a:r>
          </a:p>
        </p:txBody>
      </p:sp>
      <p:sp>
        <p:nvSpPr>
          <p:cNvPr id="19482" name="AutoShape 40"/>
          <p:cNvSpPr>
            <a:spLocks noChangeArrowheads="1"/>
          </p:cNvSpPr>
          <p:nvPr/>
        </p:nvSpPr>
        <p:spPr bwMode="auto">
          <a:xfrm>
            <a:off x="6595805" y="2028825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POST GAG ORDER BANNER ON AF NIPR </a:t>
            </a:r>
          </a:p>
        </p:txBody>
      </p:sp>
      <p:sp>
        <p:nvSpPr>
          <p:cNvPr id="19483" name="Line 44"/>
          <p:cNvSpPr>
            <a:spLocks noChangeShapeType="1"/>
          </p:cNvSpPr>
          <p:nvPr/>
        </p:nvSpPr>
        <p:spPr bwMode="auto">
          <a:xfrm>
            <a:off x="4262930" y="2438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46"/>
          <p:cNvSpPr>
            <a:spLocks noChangeShapeType="1"/>
          </p:cNvSpPr>
          <p:nvPr/>
        </p:nvSpPr>
        <p:spPr bwMode="auto">
          <a:xfrm>
            <a:off x="4339130" y="3581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47"/>
          <p:cNvSpPr>
            <a:spLocks noChangeShapeType="1"/>
          </p:cNvSpPr>
          <p:nvPr/>
        </p:nvSpPr>
        <p:spPr bwMode="auto">
          <a:xfrm>
            <a:off x="433913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48"/>
          <p:cNvSpPr>
            <a:spLocks noChangeShapeType="1"/>
          </p:cNvSpPr>
          <p:nvPr/>
        </p:nvSpPr>
        <p:spPr bwMode="auto">
          <a:xfrm>
            <a:off x="4339130" y="4219575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Line 55"/>
          <p:cNvSpPr>
            <a:spLocks noChangeShapeType="1"/>
          </p:cNvSpPr>
          <p:nvPr/>
        </p:nvSpPr>
        <p:spPr bwMode="auto">
          <a:xfrm>
            <a:off x="7205405" y="18002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AutoShape 56"/>
          <p:cNvSpPr>
            <a:spLocks noChangeArrowheads="1"/>
          </p:cNvSpPr>
          <p:nvPr/>
        </p:nvSpPr>
        <p:spPr bwMode="auto">
          <a:xfrm>
            <a:off x="2524055" y="1295400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 </a:t>
            </a:r>
            <a:endParaRPr lang="en-US"/>
          </a:p>
        </p:txBody>
      </p:sp>
      <p:sp>
        <p:nvSpPr>
          <p:cNvPr id="19491" name="Line 57"/>
          <p:cNvSpPr>
            <a:spLocks noChangeShapeType="1"/>
          </p:cNvSpPr>
          <p:nvPr/>
        </p:nvSpPr>
        <p:spPr bwMode="auto">
          <a:xfrm>
            <a:off x="4186730" y="1676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AutoShape 58"/>
          <p:cNvSpPr>
            <a:spLocks noChangeArrowheads="1"/>
          </p:cNvSpPr>
          <p:nvPr/>
        </p:nvSpPr>
        <p:spPr bwMode="auto">
          <a:xfrm>
            <a:off x="3653330" y="1905000"/>
            <a:ext cx="1168400" cy="533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INFORM BDE S-6</a:t>
            </a:r>
          </a:p>
        </p:txBody>
      </p:sp>
      <p:sp>
        <p:nvSpPr>
          <p:cNvPr id="19494" name="Line 64"/>
          <p:cNvSpPr>
            <a:spLocks noChangeShapeType="1"/>
          </p:cNvSpPr>
          <p:nvPr/>
        </p:nvSpPr>
        <p:spPr bwMode="auto">
          <a:xfrm>
            <a:off x="3119930" y="5943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AutoShape 68"/>
          <p:cNvSpPr>
            <a:spLocks noChangeArrowheads="1"/>
          </p:cNvSpPr>
          <p:nvPr/>
        </p:nvSpPr>
        <p:spPr bwMode="auto">
          <a:xfrm>
            <a:off x="3653330" y="4572000"/>
            <a:ext cx="12954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DISCONNECT VSAT SWITCH FROM VSAT    </a:t>
            </a:r>
          </a:p>
        </p:txBody>
      </p:sp>
      <p:sp>
        <p:nvSpPr>
          <p:cNvPr id="19499" name="AutoShape 69"/>
          <p:cNvSpPr>
            <a:spLocks noChangeArrowheads="1"/>
          </p:cNvSpPr>
          <p:nvPr/>
        </p:nvSpPr>
        <p:spPr bwMode="auto">
          <a:xfrm>
            <a:off x="2291795" y="5715000"/>
            <a:ext cx="838200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CP RUNNER</a:t>
            </a:r>
            <a:endParaRPr lang="en-US"/>
          </a:p>
        </p:txBody>
      </p:sp>
      <p:grpSp>
        <p:nvGrpSpPr>
          <p:cNvPr id="19500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9503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4" name="Text Box 54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</p:grpSp>
      <p:sp>
        <p:nvSpPr>
          <p:cNvPr id="19502" name="AutoShape 38"/>
          <p:cNvSpPr>
            <a:spLocks noChangeArrowheads="1"/>
          </p:cNvSpPr>
          <p:nvPr/>
        </p:nvSpPr>
        <p:spPr bwMode="auto">
          <a:xfrm>
            <a:off x="3729530" y="3810000"/>
            <a:ext cx="12192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CLOSE MWR FACILITY, LOCK DOOR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7"/>
          <p:cNvSpPr>
            <a:spLocks noChangeShapeType="1"/>
          </p:cNvSpPr>
          <p:nvPr/>
        </p:nvSpPr>
        <p:spPr bwMode="auto">
          <a:xfrm>
            <a:off x="2620055" y="122842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AutoShape 15"/>
          <p:cNvSpPr>
            <a:spLocks noChangeArrowheads="1"/>
          </p:cNvSpPr>
          <p:nvPr/>
        </p:nvSpPr>
        <p:spPr bwMode="auto">
          <a:xfrm>
            <a:off x="3915455" y="77122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20486" name="Text Box 22"/>
          <p:cNvSpPr txBox="1">
            <a:spLocks noChangeArrowheads="1"/>
          </p:cNvSpPr>
          <p:nvPr/>
        </p:nvSpPr>
        <p:spPr bwMode="auto">
          <a:xfrm>
            <a:off x="6781800" y="3651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MASS RON</a:t>
            </a:r>
          </a:p>
          <a:p>
            <a:pPr algn="ctr"/>
            <a:r>
              <a:rPr lang="en-US" sz="2000" b="1"/>
              <a:t>BATTLE DRILL</a:t>
            </a:r>
            <a:endParaRPr lang="en-US" sz="400"/>
          </a:p>
        </p:txBody>
      </p:sp>
      <p:sp>
        <p:nvSpPr>
          <p:cNvPr id="20487" name="AutoShape 23"/>
          <p:cNvSpPr>
            <a:spLocks noChangeArrowheads="1"/>
          </p:cNvSpPr>
          <p:nvPr/>
        </p:nvSpPr>
        <p:spPr bwMode="auto">
          <a:xfrm>
            <a:off x="3765612" y="4657420"/>
            <a:ext cx="1185863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Ensure Vehicles are Parked Appropriately for RON </a:t>
            </a:r>
          </a:p>
        </p:txBody>
      </p:sp>
      <p:sp>
        <p:nvSpPr>
          <p:cNvPr id="20488" name="Line 25"/>
          <p:cNvSpPr>
            <a:spLocks noChangeShapeType="1"/>
          </p:cNvSpPr>
          <p:nvPr/>
        </p:nvSpPr>
        <p:spPr bwMode="auto">
          <a:xfrm>
            <a:off x="2620055" y="252382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AutoShape 36"/>
          <p:cNvSpPr>
            <a:spLocks noChangeArrowheads="1"/>
          </p:cNvSpPr>
          <p:nvPr/>
        </p:nvSpPr>
        <p:spPr bwMode="auto">
          <a:xfrm>
            <a:off x="1972355" y="2723845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Notify command group and S3</a:t>
            </a:r>
          </a:p>
        </p:txBody>
      </p:sp>
      <p:sp>
        <p:nvSpPr>
          <p:cNvPr id="20490" name="Line 48"/>
          <p:cNvSpPr>
            <a:spLocks noChangeShapeType="1"/>
          </p:cNvSpPr>
          <p:nvPr/>
        </p:nvSpPr>
        <p:spPr bwMode="auto">
          <a:xfrm>
            <a:off x="2620055" y="229522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AutoShape 35"/>
          <p:cNvSpPr>
            <a:spLocks noChangeArrowheads="1"/>
          </p:cNvSpPr>
          <p:nvPr/>
        </p:nvSpPr>
        <p:spPr bwMode="auto">
          <a:xfrm>
            <a:off x="1972355" y="1418919"/>
            <a:ext cx="1295400" cy="109537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Get Number of Personnel, establish Contact Information and reporting intervals</a:t>
            </a:r>
          </a:p>
        </p:txBody>
      </p:sp>
      <p:sp>
        <p:nvSpPr>
          <p:cNvPr id="20492" name="AutoShape 15"/>
          <p:cNvSpPr>
            <a:spLocks noChangeArrowheads="1"/>
          </p:cNvSpPr>
          <p:nvPr/>
        </p:nvSpPr>
        <p:spPr bwMode="auto">
          <a:xfrm>
            <a:off x="2315255" y="77122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20494" name="AutoShape 35"/>
          <p:cNvSpPr>
            <a:spLocks noChangeArrowheads="1"/>
          </p:cNvSpPr>
          <p:nvPr/>
        </p:nvSpPr>
        <p:spPr bwMode="auto">
          <a:xfrm>
            <a:off x="3656075" y="2495245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Coordinate Transportation</a:t>
            </a:r>
          </a:p>
          <a:p>
            <a:pPr algn="ctr"/>
            <a:r>
              <a:rPr lang="en-US" sz="1000" b="1" dirty="0"/>
              <a:t>Lodging</a:t>
            </a:r>
          </a:p>
        </p:txBody>
      </p:sp>
      <p:sp>
        <p:nvSpPr>
          <p:cNvPr id="20495" name="AutoShape 36"/>
          <p:cNvSpPr>
            <a:spLocks noChangeArrowheads="1"/>
          </p:cNvSpPr>
          <p:nvPr/>
        </p:nvSpPr>
        <p:spPr bwMode="auto">
          <a:xfrm>
            <a:off x="3656075" y="3562045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Transport PAX to Quarters  and plan for return</a:t>
            </a:r>
          </a:p>
          <a:p>
            <a:pPr algn="ctr"/>
            <a:r>
              <a:rPr lang="en-US" sz="1000" b="1" dirty="0"/>
              <a:t>to </a:t>
            </a:r>
            <a:r>
              <a:rPr lang="en-US" sz="1000" b="1" dirty="0" err="1"/>
              <a:t>motorpool</a:t>
            </a:r>
            <a:endParaRPr lang="en-US" sz="1000" b="1" dirty="0"/>
          </a:p>
        </p:txBody>
      </p:sp>
      <p:sp>
        <p:nvSpPr>
          <p:cNvPr id="20497" name="AutoShape 23"/>
          <p:cNvSpPr>
            <a:spLocks noChangeArrowheads="1"/>
          </p:cNvSpPr>
          <p:nvPr/>
        </p:nvSpPr>
        <p:spPr bwMode="auto">
          <a:xfrm>
            <a:off x="3610656" y="1418919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Get PAX manifest</a:t>
            </a:r>
          </a:p>
          <a:p>
            <a:pPr algn="ctr"/>
            <a:r>
              <a:rPr lang="en-US" sz="1000" b="1" dirty="0"/>
              <a:t> and Vehicle Bumper # and </a:t>
            </a:r>
            <a:r>
              <a:rPr lang="en-US" sz="1000" b="1" dirty="0" err="1"/>
              <a:t>Callsign</a:t>
            </a:r>
            <a:r>
              <a:rPr lang="en-US" sz="1000" b="1" dirty="0"/>
              <a:t> of RON</a:t>
            </a:r>
          </a:p>
        </p:txBody>
      </p:sp>
      <p:sp>
        <p:nvSpPr>
          <p:cNvPr id="20501" name="Line 7"/>
          <p:cNvSpPr>
            <a:spLocks noChangeShapeType="1"/>
          </p:cNvSpPr>
          <p:nvPr/>
        </p:nvSpPr>
        <p:spPr bwMode="auto">
          <a:xfrm>
            <a:off x="4265675" y="226664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7"/>
          <p:cNvSpPr>
            <a:spLocks noChangeShapeType="1"/>
          </p:cNvSpPr>
          <p:nvPr/>
        </p:nvSpPr>
        <p:spPr bwMode="auto">
          <a:xfrm>
            <a:off x="4220255" y="122842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7"/>
          <p:cNvSpPr>
            <a:spLocks noChangeShapeType="1"/>
          </p:cNvSpPr>
          <p:nvPr/>
        </p:nvSpPr>
        <p:spPr bwMode="auto">
          <a:xfrm>
            <a:off x="4349195" y="333344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72"/>
          <p:cNvSpPr txBox="1">
            <a:spLocks noChangeArrowheads="1"/>
          </p:cNvSpPr>
          <p:nvPr/>
        </p:nvSpPr>
        <p:spPr bwMode="auto">
          <a:xfrm>
            <a:off x="3892584" y="5900192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 dirty="0"/>
              <a:t>PHONE NUMBERS:</a:t>
            </a:r>
          </a:p>
          <a:p>
            <a:endParaRPr lang="en-US" b="1" dirty="0"/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509" name="AutoShape 36"/>
          <p:cNvSpPr>
            <a:spLocks noChangeArrowheads="1"/>
          </p:cNvSpPr>
          <p:nvPr/>
        </p:nvSpPr>
        <p:spPr bwMode="auto">
          <a:xfrm>
            <a:off x="1972355" y="3790645"/>
            <a:ext cx="1295400" cy="44767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Notify BDE</a:t>
            </a:r>
          </a:p>
        </p:txBody>
      </p:sp>
      <p:sp>
        <p:nvSpPr>
          <p:cNvPr id="20510" name="Line 25"/>
          <p:cNvSpPr>
            <a:spLocks noChangeShapeType="1"/>
          </p:cNvSpPr>
          <p:nvPr/>
        </p:nvSpPr>
        <p:spPr bwMode="auto">
          <a:xfrm>
            <a:off x="2620055" y="359062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AutoShape 15"/>
          <p:cNvSpPr>
            <a:spLocks noChangeArrowheads="1"/>
          </p:cNvSpPr>
          <p:nvPr/>
        </p:nvSpPr>
        <p:spPr bwMode="auto">
          <a:xfrm>
            <a:off x="5406845" y="734338"/>
            <a:ext cx="781477" cy="442674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/>
              <a:t>CONVOY CDR</a:t>
            </a:r>
            <a:endParaRPr lang="en-US" dirty="0"/>
          </a:p>
        </p:txBody>
      </p:sp>
      <p:sp>
        <p:nvSpPr>
          <p:cNvPr id="20515" name="AutoShape 35"/>
          <p:cNvSpPr>
            <a:spLocks noChangeArrowheads="1"/>
          </p:cNvSpPr>
          <p:nvPr/>
        </p:nvSpPr>
        <p:spPr bwMode="auto">
          <a:xfrm>
            <a:off x="5149884" y="1420139"/>
            <a:ext cx="1295400" cy="86677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 dirty="0"/>
              <a:t>Takes / Maintains</a:t>
            </a:r>
          </a:p>
          <a:p>
            <a:pPr algn="ctr"/>
            <a:r>
              <a:rPr lang="en-US" sz="1000" b="1" dirty="0"/>
              <a:t>Accountability and Secure Sensitive Items</a:t>
            </a:r>
          </a:p>
        </p:txBody>
      </p:sp>
      <p:sp>
        <p:nvSpPr>
          <p:cNvPr id="20516" name="Line 7"/>
          <p:cNvSpPr>
            <a:spLocks noChangeShapeType="1"/>
          </p:cNvSpPr>
          <p:nvPr/>
        </p:nvSpPr>
        <p:spPr bwMode="auto">
          <a:xfrm>
            <a:off x="5797584" y="1220114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AutoShape 35"/>
          <p:cNvSpPr>
            <a:spLocks noChangeArrowheads="1"/>
          </p:cNvSpPr>
          <p:nvPr/>
        </p:nvSpPr>
        <p:spPr bwMode="auto">
          <a:xfrm>
            <a:off x="5187984" y="2515514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/>
              <a:t>Brief Crew and PAX on Plan for RON and Rally Points / Times</a:t>
            </a:r>
          </a:p>
        </p:txBody>
      </p:sp>
      <p:sp>
        <p:nvSpPr>
          <p:cNvPr id="20518" name="Line 7"/>
          <p:cNvSpPr>
            <a:spLocks noChangeShapeType="1"/>
          </p:cNvSpPr>
          <p:nvPr/>
        </p:nvSpPr>
        <p:spPr bwMode="auto">
          <a:xfrm>
            <a:off x="5873784" y="2286914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7"/>
          <p:cNvSpPr>
            <a:spLocks noChangeShapeType="1"/>
          </p:cNvSpPr>
          <p:nvPr/>
        </p:nvSpPr>
        <p:spPr bwMode="auto">
          <a:xfrm>
            <a:off x="5873784" y="3353714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AutoShape 23"/>
          <p:cNvSpPr>
            <a:spLocks noChangeArrowheads="1"/>
          </p:cNvSpPr>
          <p:nvPr/>
        </p:nvSpPr>
        <p:spPr bwMode="auto">
          <a:xfrm>
            <a:off x="5264184" y="3582314"/>
            <a:ext cx="1185863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/>
              <a:t>Distribute  FOB Strip map</a:t>
            </a:r>
          </a:p>
        </p:txBody>
      </p:sp>
      <p:sp>
        <p:nvSpPr>
          <p:cNvPr id="20521" name="AutoShape 36"/>
          <p:cNvSpPr>
            <a:spLocks noChangeArrowheads="1"/>
          </p:cNvSpPr>
          <p:nvPr/>
        </p:nvSpPr>
        <p:spPr bwMode="auto">
          <a:xfrm>
            <a:off x="1972355" y="4437256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/>
              <a:t>Identify AMC &amp; Brief him on his Duties </a:t>
            </a:r>
          </a:p>
        </p:txBody>
      </p:sp>
      <p:sp>
        <p:nvSpPr>
          <p:cNvPr id="20522" name="Line 25"/>
          <p:cNvSpPr>
            <a:spLocks noChangeShapeType="1"/>
          </p:cNvSpPr>
          <p:nvPr/>
        </p:nvSpPr>
        <p:spPr bwMode="auto">
          <a:xfrm>
            <a:off x="2620055" y="4237231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AutoShape 36"/>
          <p:cNvSpPr>
            <a:spLocks noChangeArrowheads="1"/>
          </p:cNvSpPr>
          <p:nvPr/>
        </p:nvSpPr>
        <p:spPr bwMode="auto">
          <a:xfrm>
            <a:off x="1972355" y="5550705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n-US" sz="1000" b="1"/>
              <a:t>Notify AMO / PC if RON is Maintenance Related  </a:t>
            </a:r>
          </a:p>
        </p:txBody>
      </p:sp>
      <p:sp>
        <p:nvSpPr>
          <p:cNvPr id="20524" name="Line 25"/>
          <p:cNvSpPr>
            <a:spLocks noChangeShapeType="1"/>
          </p:cNvSpPr>
          <p:nvPr/>
        </p:nvSpPr>
        <p:spPr bwMode="auto">
          <a:xfrm>
            <a:off x="2620055" y="5275456"/>
            <a:ext cx="0" cy="2664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525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20526" name="WordArt 5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7" name="Text Box 52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4349195" y="4408681"/>
            <a:ext cx="0" cy="2487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696780"/>
            <a:ext cx="8548688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1504950" y="0"/>
            <a:ext cx="612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5400" b="1"/>
              <a:t>SUICIDE</a:t>
            </a:r>
            <a:endParaRPr lang="en-US" sz="5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905125" y="3017838"/>
            <a:ext cx="1066800" cy="609600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EVENT</a:t>
            </a: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066800" y="1471613"/>
            <a:ext cx="762000" cy="7620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  ATTENTION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IN THE </a:t>
            </a:r>
          </a:p>
          <a:p>
            <a:pPr algn="ctr"/>
            <a:r>
              <a:rPr lang="en-US" sz="1000" b="1"/>
              <a:t>TOC</a:t>
            </a: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292600" y="3660775"/>
            <a:ext cx="1066800" cy="762000"/>
          </a:xfrm>
          <a:prstGeom prst="flowChartTerminator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TASK </a:t>
            </a:r>
          </a:p>
          <a:p>
            <a:pPr algn="ctr"/>
            <a:r>
              <a:rPr lang="en-US" sz="1000" b="1"/>
              <a:t>TO </a:t>
            </a:r>
          </a:p>
          <a:p>
            <a:pPr algn="ctr"/>
            <a:r>
              <a:rPr lang="en-US" sz="1000" b="1"/>
              <a:t>PERFORM</a:t>
            </a:r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195513" y="2384425"/>
            <a:ext cx="609600" cy="4572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ACTION </a:t>
            </a:r>
          </a:p>
          <a:p>
            <a:pPr algn="ctr"/>
            <a:r>
              <a:rPr lang="en-US" sz="1000" b="1"/>
              <a:t>OFFICER</a:t>
            </a: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7162800" y="5419725"/>
            <a:ext cx="1066800" cy="7620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EXECUTE</a:t>
            </a:r>
          </a:p>
          <a:p>
            <a:pPr algn="ctr"/>
            <a:r>
              <a:rPr lang="en-US" sz="1000" b="1"/>
              <a:t>BATTLE </a:t>
            </a:r>
          </a:p>
          <a:p>
            <a:pPr algn="ctr"/>
            <a:r>
              <a:rPr lang="en-US" sz="1000" b="1"/>
              <a:t>DRILL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626100" y="4557713"/>
            <a:ext cx="1143000" cy="7620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TAKE SPECIAL ACTION 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Legend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648200" cy="4114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3" action="ppaction://hlinksldjump"/>
              </a:rPr>
              <a:t>Fallen Angel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4" action="ppaction://hlinksldjump"/>
              </a:rPr>
              <a:t>Lame Duck 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4" action="ppaction://hlinksldjump"/>
              </a:rPr>
              <a:t>Troops in Contact 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4" action="ppaction://hlinksldjump"/>
              </a:rPr>
              <a:t>DART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5" action="ppaction://hlinksldjump"/>
              </a:rPr>
              <a:t>Overdue Aircraft / Lost </a:t>
            </a:r>
            <a:r>
              <a:rPr lang="en-US" sz="2400" dirty="0" err="1">
                <a:hlinkClick r:id="rId5" action="ppaction://hlinksldjump"/>
              </a:rPr>
              <a:t>Commo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6" action="ppaction://hlinksldjump"/>
              </a:rPr>
              <a:t>MASCAL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7" action="ppaction://hlinksldjump"/>
              </a:rPr>
              <a:t>CASEVAC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8" action="ppaction://hlinksldjump"/>
              </a:rPr>
              <a:t>MEDEVAC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9" action="ppaction://hlinksldjump"/>
              </a:rPr>
              <a:t>IDF</a:t>
            </a:r>
            <a:endParaRPr lang="en-US" sz="2400" dirty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hlinkClick r:id="rId10" action="ppaction://hlinksldjump"/>
              </a:rPr>
              <a:t>Casualty Notification</a:t>
            </a:r>
            <a:endParaRPr lang="en-US" sz="2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810000" cy="35687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400" dirty="0"/>
              <a:t>11.</a:t>
            </a:r>
            <a:r>
              <a:rPr lang="en-US" sz="2400" dirty="0">
                <a:hlinkClick r:id="rId11" action="ppaction://hlinksldjump"/>
              </a:rPr>
              <a:t>	Missing Trooper</a:t>
            </a:r>
            <a:endParaRPr lang="en-US" sz="2400" dirty="0"/>
          </a:p>
          <a:p>
            <a:pPr marL="457200" indent="-457200" eaLnBrk="1" hangingPunct="1">
              <a:buFontTx/>
              <a:buNone/>
            </a:pPr>
            <a:r>
              <a:rPr lang="en-US" sz="2400" dirty="0"/>
              <a:t>12. </a:t>
            </a:r>
            <a:r>
              <a:rPr lang="en-US" sz="2400" dirty="0">
                <a:hlinkClick r:id="rId12" action="ppaction://hlinksldjump"/>
              </a:rPr>
              <a:t>Red Cross</a:t>
            </a:r>
            <a:endParaRPr lang="en-US" sz="2400" dirty="0"/>
          </a:p>
          <a:p>
            <a:pPr marL="457200" indent="-457200" eaLnBrk="1" hangingPunct="1">
              <a:buFontTx/>
              <a:buNone/>
            </a:pPr>
            <a:r>
              <a:rPr lang="en-US" sz="2400" dirty="0"/>
              <a:t>13. </a:t>
            </a:r>
            <a:r>
              <a:rPr lang="en-US" sz="2400" dirty="0">
                <a:hlinkClick r:id="rId13" action="ppaction://hlinksldjump"/>
              </a:rPr>
              <a:t>TOC Power Loss</a:t>
            </a:r>
            <a:endParaRPr lang="en-US" sz="2400" dirty="0"/>
          </a:p>
          <a:p>
            <a:pPr marL="457200" indent="-457200" eaLnBrk="1" hangingPunct="1">
              <a:buFontTx/>
              <a:buNone/>
            </a:pPr>
            <a:r>
              <a:rPr lang="en-US" sz="2400" dirty="0"/>
              <a:t>14. </a:t>
            </a:r>
            <a:r>
              <a:rPr lang="en-US" sz="2400" dirty="0">
                <a:hlinkClick r:id="rId14" action="ppaction://hlinksldjump"/>
              </a:rPr>
              <a:t>NIPR Blackout</a:t>
            </a:r>
            <a:endParaRPr lang="en-US" sz="2400" dirty="0"/>
          </a:p>
          <a:p>
            <a:pPr marL="457200" indent="-457200" eaLnBrk="1" hangingPunct="1">
              <a:buFontTx/>
              <a:buNone/>
            </a:pPr>
            <a:r>
              <a:rPr lang="en-US" sz="2400" dirty="0"/>
              <a:t>15. </a:t>
            </a:r>
            <a:r>
              <a:rPr lang="en-US" sz="2400" dirty="0">
                <a:hlinkClick r:id="rId15" action="ppaction://hlinksldjump"/>
              </a:rPr>
              <a:t>Mass RON</a:t>
            </a:r>
            <a:endParaRPr lang="en-US" sz="2400" dirty="0"/>
          </a:p>
        </p:txBody>
      </p:sp>
      <p:sp>
        <p:nvSpPr>
          <p:cNvPr id="410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2686050"/>
            <a:ext cx="1447800" cy="285750"/>
          </a:xfrm>
          <a:prstGeom prst="actionButtonBlank">
            <a:avLst/>
          </a:prstGeom>
          <a:solidFill>
            <a:schemeClr val="hlink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1432" tIns="182863" rIns="91432" bIns="45716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63"/>
          <p:cNvSpPr>
            <a:spLocks noChangeShapeType="1"/>
          </p:cNvSpPr>
          <p:nvPr/>
        </p:nvSpPr>
        <p:spPr bwMode="auto">
          <a:xfrm>
            <a:off x="2411585" y="2782513"/>
            <a:ext cx="0" cy="18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8210628" y="167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1007680" y="1676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 rot="-5400000">
            <a:off x="16756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7677228" y="1981200"/>
            <a:ext cx="1030287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2222500" y="61913"/>
            <a:ext cx="12827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“ENEMY CONTACT”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7" name="AutoShape 15"/>
          <p:cNvSpPr>
            <a:spLocks noChangeArrowheads="1"/>
          </p:cNvSpPr>
          <p:nvPr/>
        </p:nvSpPr>
        <p:spPr bwMode="auto">
          <a:xfrm>
            <a:off x="7834390" y="1371600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RADIO RTO</a:t>
            </a:r>
            <a:endParaRPr lang="en-US"/>
          </a:p>
        </p:txBody>
      </p:sp>
      <p:sp>
        <p:nvSpPr>
          <p:cNvPr id="7178" name="AutoShape 16"/>
          <p:cNvSpPr>
            <a:spLocks noChangeArrowheads="1"/>
          </p:cNvSpPr>
          <p:nvPr/>
        </p:nvSpPr>
        <p:spPr bwMode="auto">
          <a:xfrm>
            <a:off x="696530" y="1377950"/>
            <a:ext cx="59690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S2</a:t>
            </a:r>
            <a:endParaRPr lang="en-US"/>
          </a:p>
        </p:txBody>
      </p:sp>
      <p:sp>
        <p:nvSpPr>
          <p:cNvPr id="7181" name="Text Box 23"/>
          <p:cNvSpPr txBox="1">
            <a:spLocks noChangeArrowheads="1"/>
          </p:cNvSpPr>
          <p:nvPr/>
        </p:nvSpPr>
        <p:spPr bwMode="auto">
          <a:xfrm>
            <a:off x="6743700" y="762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 dirty="0"/>
              <a:t>TROOPS IN CONTACT  BATTLE DRILL</a:t>
            </a:r>
            <a:r>
              <a:rPr lang="en-US" dirty="0"/>
              <a:t> </a:t>
            </a:r>
          </a:p>
          <a:p>
            <a:pPr algn="ctr"/>
            <a:endParaRPr lang="en-US" sz="400" dirty="0"/>
          </a:p>
        </p:txBody>
      </p:sp>
      <p:sp>
        <p:nvSpPr>
          <p:cNvPr id="7182" name="AutoShape 24"/>
          <p:cNvSpPr>
            <a:spLocks noChangeArrowheads="1"/>
          </p:cNvSpPr>
          <p:nvPr/>
        </p:nvSpPr>
        <p:spPr bwMode="auto">
          <a:xfrm>
            <a:off x="550480" y="1905000"/>
            <a:ext cx="9906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POST TIC ON CPOF SCREEN </a:t>
            </a:r>
          </a:p>
        </p:txBody>
      </p:sp>
      <p:sp>
        <p:nvSpPr>
          <p:cNvPr id="7183" name="Line 26"/>
          <p:cNvSpPr>
            <a:spLocks noChangeShapeType="1"/>
          </p:cNvSpPr>
          <p:nvPr/>
        </p:nvSpPr>
        <p:spPr bwMode="auto">
          <a:xfrm>
            <a:off x="1007680" y="3657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AutoShape 27"/>
          <p:cNvSpPr>
            <a:spLocks noChangeArrowheads="1"/>
          </p:cNvSpPr>
          <p:nvPr/>
        </p:nvSpPr>
        <p:spPr bwMode="auto">
          <a:xfrm>
            <a:off x="474280" y="4038600"/>
            <a:ext cx="1066800" cy="533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POST THREAT ACTIVIT Y </a:t>
            </a:r>
          </a:p>
        </p:txBody>
      </p:sp>
      <p:sp>
        <p:nvSpPr>
          <p:cNvPr id="7185" name="AutoShape 34"/>
          <p:cNvSpPr>
            <a:spLocks noChangeArrowheads="1"/>
          </p:cNvSpPr>
          <p:nvPr/>
        </p:nvSpPr>
        <p:spPr bwMode="auto">
          <a:xfrm>
            <a:off x="0" y="61913"/>
            <a:ext cx="13716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CONTACT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86" name="AutoShape 35"/>
          <p:cNvSpPr>
            <a:spLocks noChangeArrowheads="1"/>
          </p:cNvSpPr>
          <p:nvPr/>
        </p:nvSpPr>
        <p:spPr bwMode="auto">
          <a:xfrm>
            <a:off x="398080" y="2971800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CONFIRM WEATHER DATA FOR MISSION  </a:t>
            </a:r>
          </a:p>
        </p:txBody>
      </p:sp>
      <p:sp>
        <p:nvSpPr>
          <p:cNvPr id="7187" name="AutoShape 36"/>
          <p:cNvSpPr>
            <a:spLocks noChangeArrowheads="1"/>
          </p:cNvSpPr>
          <p:nvPr/>
        </p:nvSpPr>
        <p:spPr bwMode="auto">
          <a:xfrm>
            <a:off x="321880" y="4826000"/>
            <a:ext cx="12954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REQUEST ISR COLLECTION   </a:t>
            </a:r>
          </a:p>
        </p:txBody>
      </p:sp>
      <p:sp>
        <p:nvSpPr>
          <p:cNvPr id="7188" name="AutoShape 37"/>
          <p:cNvSpPr>
            <a:spLocks noChangeArrowheads="1"/>
          </p:cNvSpPr>
          <p:nvPr/>
        </p:nvSpPr>
        <p:spPr bwMode="auto">
          <a:xfrm>
            <a:off x="321880" y="5791200"/>
            <a:ext cx="12954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CREATE THREAT ASSESSMENT    </a:t>
            </a:r>
          </a:p>
        </p:txBody>
      </p:sp>
      <p:sp>
        <p:nvSpPr>
          <p:cNvPr id="7189" name="AutoShape 42"/>
          <p:cNvSpPr>
            <a:spLocks noChangeArrowheads="1"/>
          </p:cNvSpPr>
          <p:nvPr/>
        </p:nvSpPr>
        <p:spPr bwMode="auto">
          <a:xfrm>
            <a:off x="3962400" y="76200"/>
            <a:ext cx="1447800" cy="533400"/>
          </a:xfrm>
          <a:prstGeom prst="flowChartTerminator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BTL NCO MONITORS RADIO FOR SA   </a:t>
            </a:r>
          </a:p>
        </p:txBody>
      </p:sp>
      <p:sp>
        <p:nvSpPr>
          <p:cNvPr id="7190" name="AutoShape 44"/>
          <p:cNvSpPr>
            <a:spLocks noChangeArrowheads="1"/>
          </p:cNvSpPr>
          <p:nvPr/>
        </p:nvSpPr>
        <p:spPr bwMode="auto">
          <a:xfrm>
            <a:off x="2770360" y="1152150"/>
            <a:ext cx="681037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 </a:t>
            </a:r>
            <a:endParaRPr lang="en-US"/>
          </a:p>
        </p:txBody>
      </p:sp>
      <p:sp>
        <p:nvSpPr>
          <p:cNvPr id="7191" name="AutoShape 45"/>
          <p:cNvSpPr>
            <a:spLocks noChangeArrowheads="1"/>
          </p:cNvSpPr>
          <p:nvPr/>
        </p:nvSpPr>
        <p:spPr bwMode="auto">
          <a:xfrm>
            <a:off x="1914697" y="1685550"/>
            <a:ext cx="990600" cy="108267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RECEIVES RESULT OF CONTACT AND UNIT REQUEST</a:t>
            </a:r>
          </a:p>
          <a:p>
            <a:pPr algn="ctr"/>
            <a:r>
              <a:rPr lang="en-US" sz="1000" b="1"/>
              <a:t>(SALTW )  </a:t>
            </a:r>
          </a:p>
        </p:txBody>
      </p:sp>
      <p:sp>
        <p:nvSpPr>
          <p:cNvPr id="7192" name="AutoShape 46"/>
          <p:cNvSpPr>
            <a:spLocks noChangeArrowheads="1"/>
          </p:cNvSpPr>
          <p:nvPr/>
        </p:nvSpPr>
        <p:spPr bwMode="auto">
          <a:xfrm>
            <a:off x="1917078" y="5778736"/>
            <a:ext cx="1066800" cy="5746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ALERT QRF</a:t>
            </a:r>
          </a:p>
        </p:txBody>
      </p:sp>
      <p:sp>
        <p:nvSpPr>
          <p:cNvPr id="7194" name="AutoShape 48"/>
          <p:cNvSpPr>
            <a:spLocks noChangeArrowheads="1"/>
          </p:cNvSpPr>
          <p:nvPr/>
        </p:nvSpPr>
        <p:spPr bwMode="auto">
          <a:xfrm>
            <a:off x="1763885" y="4758950"/>
            <a:ext cx="12954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MONITORS BATTLE FOR UPDATES    </a:t>
            </a:r>
          </a:p>
        </p:txBody>
      </p:sp>
      <p:sp>
        <p:nvSpPr>
          <p:cNvPr id="7195" name="AutoShape 49"/>
          <p:cNvSpPr>
            <a:spLocks noChangeArrowheads="1"/>
          </p:cNvSpPr>
          <p:nvPr/>
        </p:nvSpPr>
        <p:spPr bwMode="auto">
          <a:xfrm>
            <a:off x="3248197" y="2249113"/>
            <a:ext cx="10668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INFORMS CMD GROUP  </a:t>
            </a:r>
          </a:p>
        </p:txBody>
      </p:sp>
      <p:sp>
        <p:nvSpPr>
          <p:cNvPr id="7196" name="AutoShape 50"/>
          <p:cNvSpPr>
            <a:spLocks noChangeArrowheads="1"/>
          </p:cNvSpPr>
          <p:nvPr/>
        </p:nvSpPr>
        <p:spPr bwMode="auto">
          <a:xfrm>
            <a:off x="3248197" y="3057150"/>
            <a:ext cx="10668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WARNO MEDEVAC/ ESCORT   </a:t>
            </a:r>
          </a:p>
        </p:txBody>
      </p:sp>
      <p:sp>
        <p:nvSpPr>
          <p:cNvPr id="7197" name="AutoShape 51"/>
          <p:cNvSpPr>
            <a:spLocks noChangeArrowheads="1"/>
          </p:cNvSpPr>
          <p:nvPr/>
        </p:nvSpPr>
        <p:spPr bwMode="auto">
          <a:xfrm>
            <a:off x="3248197" y="3819150"/>
            <a:ext cx="10668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SENDS REPORT HIGHER    </a:t>
            </a:r>
          </a:p>
        </p:txBody>
      </p:sp>
      <p:sp>
        <p:nvSpPr>
          <p:cNvPr id="7198" name="AutoShape 53"/>
          <p:cNvSpPr>
            <a:spLocks noChangeArrowheads="1"/>
          </p:cNvSpPr>
          <p:nvPr/>
        </p:nvSpPr>
        <p:spPr bwMode="auto">
          <a:xfrm>
            <a:off x="7728028" y="2743200"/>
            <a:ext cx="1030287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REPORT INFO </a:t>
            </a:r>
          </a:p>
          <a:p>
            <a:pPr algn="ctr"/>
            <a:endParaRPr lang="en-US" sz="1000" b="1"/>
          </a:p>
        </p:txBody>
      </p:sp>
      <p:sp>
        <p:nvSpPr>
          <p:cNvPr id="7199" name="AutoShape 55"/>
          <p:cNvSpPr>
            <a:spLocks noChangeArrowheads="1"/>
          </p:cNvSpPr>
          <p:nvPr/>
        </p:nvSpPr>
        <p:spPr bwMode="auto">
          <a:xfrm>
            <a:off x="7716915" y="3505200"/>
            <a:ext cx="1066800" cy="6096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DETERMINE A/C LOCATION ON BFT</a:t>
            </a:r>
          </a:p>
        </p:txBody>
      </p:sp>
      <p:sp>
        <p:nvSpPr>
          <p:cNvPr id="7200" name="Line 61"/>
          <p:cNvSpPr>
            <a:spLocks noChangeShapeType="1"/>
          </p:cNvSpPr>
          <p:nvPr/>
        </p:nvSpPr>
        <p:spPr bwMode="auto">
          <a:xfrm flipH="1">
            <a:off x="2600497" y="145695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64"/>
          <p:cNvSpPr>
            <a:spLocks noChangeShapeType="1"/>
          </p:cNvSpPr>
          <p:nvPr/>
        </p:nvSpPr>
        <p:spPr bwMode="auto">
          <a:xfrm>
            <a:off x="2445716" y="3607042"/>
            <a:ext cx="0" cy="2505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65"/>
          <p:cNvSpPr>
            <a:spLocks noChangeShapeType="1"/>
          </p:cNvSpPr>
          <p:nvPr/>
        </p:nvSpPr>
        <p:spPr bwMode="auto">
          <a:xfrm>
            <a:off x="2448097" y="4492250"/>
            <a:ext cx="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66"/>
          <p:cNvSpPr>
            <a:spLocks noChangeShapeType="1"/>
          </p:cNvSpPr>
          <p:nvPr/>
        </p:nvSpPr>
        <p:spPr bwMode="auto">
          <a:xfrm>
            <a:off x="3743497" y="2787275"/>
            <a:ext cx="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67"/>
          <p:cNvSpPr>
            <a:spLocks noChangeShapeType="1"/>
          </p:cNvSpPr>
          <p:nvPr/>
        </p:nvSpPr>
        <p:spPr bwMode="auto">
          <a:xfrm>
            <a:off x="3743497" y="361912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68"/>
          <p:cNvSpPr>
            <a:spLocks noChangeShapeType="1"/>
          </p:cNvSpPr>
          <p:nvPr/>
        </p:nvSpPr>
        <p:spPr bwMode="auto">
          <a:xfrm>
            <a:off x="1007680" y="27432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69"/>
          <p:cNvSpPr>
            <a:spLocks noChangeShapeType="1"/>
          </p:cNvSpPr>
          <p:nvPr/>
        </p:nvSpPr>
        <p:spPr bwMode="auto">
          <a:xfrm>
            <a:off x="1007680" y="38100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70"/>
          <p:cNvSpPr>
            <a:spLocks noChangeShapeType="1"/>
          </p:cNvSpPr>
          <p:nvPr/>
        </p:nvSpPr>
        <p:spPr bwMode="auto">
          <a:xfrm>
            <a:off x="1007680" y="46005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71"/>
          <p:cNvSpPr>
            <a:spLocks noChangeShapeType="1"/>
          </p:cNvSpPr>
          <p:nvPr/>
        </p:nvSpPr>
        <p:spPr bwMode="auto">
          <a:xfrm>
            <a:off x="1007680" y="5562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72"/>
          <p:cNvSpPr>
            <a:spLocks noChangeShapeType="1"/>
          </p:cNvSpPr>
          <p:nvPr/>
        </p:nvSpPr>
        <p:spPr bwMode="auto">
          <a:xfrm>
            <a:off x="8250315" y="24384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74"/>
          <p:cNvSpPr>
            <a:spLocks noChangeShapeType="1"/>
          </p:cNvSpPr>
          <p:nvPr/>
        </p:nvSpPr>
        <p:spPr bwMode="auto">
          <a:xfrm>
            <a:off x="8250315" y="3276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11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7216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7" name="Text Box 55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7212" name="AutoShape 48"/>
          <p:cNvSpPr>
            <a:spLocks noChangeArrowheads="1"/>
          </p:cNvSpPr>
          <p:nvPr/>
        </p:nvSpPr>
        <p:spPr bwMode="auto">
          <a:xfrm>
            <a:off x="1763885" y="3854075"/>
            <a:ext cx="12954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Request CCA and CAS from BDE TOC</a:t>
            </a:r>
          </a:p>
        </p:txBody>
      </p:sp>
      <p:sp>
        <p:nvSpPr>
          <p:cNvPr id="7213" name="Line 65"/>
          <p:cNvSpPr>
            <a:spLocks noChangeShapeType="1"/>
          </p:cNvSpPr>
          <p:nvPr/>
        </p:nvSpPr>
        <p:spPr bwMode="auto">
          <a:xfrm flipH="1">
            <a:off x="2445716" y="5444750"/>
            <a:ext cx="4762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14" name="AutoShape 35"/>
          <p:cNvSpPr>
            <a:spLocks noChangeArrowheads="1"/>
          </p:cNvSpPr>
          <p:nvPr/>
        </p:nvSpPr>
        <p:spPr bwMode="auto">
          <a:xfrm>
            <a:off x="7602615" y="4381500"/>
            <a:ext cx="1295400" cy="558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CONFIRM WX DATA FOR MSN  </a:t>
            </a:r>
          </a:p>
        </p:txBody>
      </p:sp>
      <p:sp>
        <p:nvSpPr>
          <p:cNvPr id="7215" name="Line 68"/>
          <p:cNvSpPr>
            <a:spLocks noChangeShapeType="1"/>
          </p:cNvSpPr>
          <p:nvPr/>
        </p:nvSpPr>
        <p:spPr bwMode="auto">
          <a:xfrm>
            <a:off x="8212215" y="4152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44"/>
          <p:cNvSpPr>
            <a:spLocks noChangeArrowheads="1"/>
          </p:cNvSpPr>
          <p:nvPr/>
        </p:nvSpPr>
        <p:spPr bwMode="auto">
          <a:xfrm>
            <a:off x="5595573" y="1142873"/>
            <a:ext cx="681037" cy="44266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 dirty="0"/>
              <a:t>BTL NCO </a:t>
            </a:r>
            <a:endParaRPr lang="en-US" dirty="0"/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4762500" y="1804988"/>
            <a:ext cx="1099715" cy="633412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CLEAR TOC of Excess Personnel</a:t>
            </a:r>
          </a:p>
        </p:txBody>
      </p:sp>
      <p:sp>
        <p:nvSpPr>
          <p:cNvPr id="51" name="Line 64"/>
          <p:cNvSpPr>
            <a:spLocks noChangeShapeType="1"/>
          </p:cNvSpPr>
          <p:nvPr/>
        </p:nvSpPr>
        <p:spPr bwMode="auto">
          <a:xfrm>
            <a:off x="5255055" y="2438400"/>
            <a:ext cx="0" cy="30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>
            <a:off x="4705197" y="3810000"/>
            <a:ext cx="1099715" cy="633412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BRING UP TRIP TICKET MANIFEST</a:t>
            </a:r>
          </a:p>
        </p:txBody>
      </p:sp>
      <p:sp>
        <p:nvSpPr>
          <p:cNvPr id="53" name="AutoShape 48"/>
          <p:cNvSpPr>
            <a:spLocks noChangeArrowheads="1"/>
          </p:cNvSpPr>
          <p:nvPr/>
        </p:nvSpPr>
        <p:spPr bwMode="auto">
          <a:xfrm>
            <a:off x="4762500" y="2743200"/>
            <a:ext cx="1099715" cy="633412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DISPLAY MAP WITH LOCATION</a:t>
            </a:r>
          </a:p>
        </p:txBody>
      </p:sp>
      <p:sp>
        <p:nvSpPr>
          <p:cNvPr id="54" name="AutoShape 48"/>
          <p:cNvSpPr>
            <a:spLocks noChangeArrowheads="1"/>
          </p:cNvSpPr>
          <p:nvPr/>
        </p:nvSpPr>
        <p:spPr bwMode="auto">
          <a:xfrm>
            <a:off x="1861727" y="2973630"/>
            <a:ext cx="1099715" cy="633412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GET FRONT LINE TRACE FROM UNIT</a:t>
            </a:r>
          </a:p>
        </p:txBody>
      </p:sp>
      <p:cxnSp>
        <p:nvCxnSpPr>
          <p:cNvPr id="56" name="Elbow Connector 55"/>
          <p:cNvCxnSpPr>
            <a:stCxn id="7192" idx="2"/>
          </p:cNvCxnSpPr>
          <p:nvPr/>
        </p:nvCxnSpPr>
        <p:spPr>
          <a:xfrm rot="5400000" flipH="1" flipV="1">
            <a:off x="1510190" y="4698371"/>
            <a:ext cx="2595327" cy="714753"/>
          </a:xfrm>
          <a:prstGeom prst="bentConnector3">
            <a:avLst>
              <a:gd name="adj1" fmla="val -880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endCxn id="7195" idx="0"/>
          </p:cNvCxnSpPr>
          <p:nvPr/>
        </p:nvCxnSpPr>
        <p:spPr>
          <a:xfrm rot="5400000" flipH="1" flipV="1">
            <a:off x="2692970" y="2721374"/>
            <a:ext cx="1560887" cy="616367"/>
          </a:xfrm>
          <a:prstGeom prst="bentConnector3">
            <a:avLst>
              <a:gd name="adj1" fmla="val 12623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1"/>
          <p:cNvSpPr>
            <a:spLocks noChangeShapeType="1"/>
          </p:cNvSpPr>
          <p:nvPr/>
        </p:nvSpPr>
        <p:spPr bwMode="auto">
          <a:xfrm>
            <a:off x="915988" y="1608138"/>
            <a:ext cx="0" cy="246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25400" y="304800"/>
            <a:ext cx="1727200" cy="609600"/>
          </a:xfrm>
          <a:prstGeom prst="flowChartInputOutpu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O/O DART TEAM LAUNCH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 rot="-5400000">
            <a:off x="2247900" y="-381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2951163" y="304800"/>
            <a:ext cx="935037" cy="762000"/>
          </a:xfrm>
          <a:prstGeom prst="flowChartProces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“DART TEAM LAUNCH”</a:t>
            </a:r>
            <a:endParaRPr lang="en-US" b="1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858000" y="0"/>
            <a:ext cx="22860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b="1" dirty="0"/>
              <a:t>DART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/>
              <a:t> BATTLE DRILL</a:t>
            </a:r>
          </a:p>
          <a:p>
            <a:pPr algn="ctr"/>
            <a:endParaRPr lang="en-US" dirty="0"/>
          </a:p>
        </p:txBody>
      </p:sp>
      <p:grpSp>
        <p:nvGrpSpPr>
          <p:cNvPr id="8200" name="Group 7"/>
          <p:cNvGrpSpPr>
            <a:grpSpLocks/>
          </p:cNvGrpSpPr>
          <p:nvPr/>
        </p:nvGrpSpPr>
        <p:grpSpPr bwMode="auto">
          <a:xfrm>
            <a:off x="3732213" y="1261554"/>
            <a:ext cx="603250" cy="5277359"/>
            <a:chOff x="194" y="831"/>
            <a:chExt cx="380" cy="2865"/>
          </a:xfrm>
        </p:grpSpPr>
        <p:sp>
          <p:nvSpPr>
            <p:cNvPr id="8256" name="Line 8"/>
            <p:cNvSpPr>
              <a:spLocks noChangeShapeType="1"/>
            </p:cNvSpPr>
            <p:nvPr/>
          </p:nvSpPr>
          <p:spPr bwMode="auto">
            <a:xfrm>
              <a:off x="384" y="960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endParaRPr lang="en-US"/>
            </a:p>
          </p:txBody>
        </p:sp>
        <p:sp>
          <p:nvSpPr>
            <p:cNvPr id="8257" name="AutoShape 9"/>
            <p:cNvSpPr>
              <a:spLocks noChangeArrowheads="1"/>
            </p:cNvSpPr>
            <p:nvPr/>
          </p:nvSpPr>
          <p:spPr bwMode="auto">
            <a:xfrm>
              <a:off x="194" y="831"/>
              <a:ext cx="380" cy="240"/>
            </a:xfrm>
            <a:prstGeom prst="flowChartAlternate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2" tIns="45716" rIns="91432" bIns="45716" anchor="ctr">
              <a:spAutoFit/>
            </a:bodyPr>
            <a:lstStyle/>
            <a:p>
              <a:pPr algn="ctr"/>
              <a:r>
                <a:rPr lang="en-US" sz="1000" b="1"/>
                <a:t>DART</a:t>
              </a:r>
            </a:p>
            <a:p>
              <a:pPr algn="ctr"/>
              <a:r>
                <a:rPr lang="en-US" sz="1000" b="1" dirty="0"/>
                <a:t>OIC</a:t>
              </a:r>
              <a:endParaRPr lang="en-US" b="1" dirty="0"/>
            </a:p>
          </p:txBody>
        </p:sp>
      </p:grp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5003800" y="1327150"/>
            <a:ext cx="695325" cy="3744913"/>
            <a:chOff x="830" y="783"/>
            <a:chExt cx="438" cy="2913"/>
          </a:xfrm>
        </p:grpSpPr>
        <p:sp>
          <p:nvSpPr>
            <p:cNvPr id="8254" name="Line 11"/>
            <p:cNvSpPr>
              <a:spLocks noChangeShapeType="1"/>
            </p:cNvSpPr>
            <p:nvPr/>
          </p:nvSpPr>
          <p:spPr bwMode="auto">
            <a:xfrm>
              <a:off x="1056" y="960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endParaRPr lang="en-US"/>
            </a:p>
          </p:txBody>
        </p:sp>
        <p:sp>
          <p:nvSpPr>
            <p:cNvPr id="8255" name="AutoShape 12"/>
            <p:cNvSpPr>
              <a:spLocks noChangeArrowheads="1"/>
            </p:cNvSpPr>
            <p:nvPr/>
          </p:nvSpPr>
          <p:spPr bwMode="auto">
            <a:xfrm>
              <a:off x="830" y="783"/>
              <a:ext cx="438" cy="337"/>
            </a:xfrm>
            <a:prstGeom prst="flowChartAlternate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2" tIns="45716" rIns="91432" bIns="45716" anchor="ctr">
              <a:spAutoFit/>
            </a:bodyPr>
            <a:lstStyle/>
            <a:p>
              <a:pPr algn="ctr"/>
              <a:r>
                <a:rPr lang="en-US" sz="1000" b="1"/>
                <a:t>DART</a:t>
              </a:r>
            </a:p>
            <a:p>
              <a:pPr algn="ctr"/>
              <a:r>
                <a:rPr lang="en-US" sz="1000" b="1"/>
                <a:t>NCOIC</a:t>
              </a:r>
              <a:endParaRPr lang="en-US" b="1"/>
            </a:p>
          </p:txBody>
        </p:sp>
      </p:grpSp>
      <p:sp>
        <p:nvSpPr>
          <p:cNvPr id="8202" name="Line 13"/>
          <p:cNvSpPr>
            <a:spLocks noChangeShapeType="1"/>
          </p:cNvSpPr>
          <p:nvPr/>
        </p:nvSpPr>
        <p:spPr bwMode="auto">
          <a:xfrm>
            <a:off x="6786563" y="1525588"/>
            <a:ext cx="0" cy="434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8203" name="AutoShape 14"/>
          <p:cNvSpPr>
            <a:spLocks noChangeArrowheads="1"/>
          </p:cNvSpPr>
          <p:nvPr/>
        </p:nvSpPr>
        <p:spPr bwMode="auto">
          <a:xfrm>
            <a:off x="6297613" y="1377950"/>
            <a:ext cx="984250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 dirty="0"/>
              <a:t>ASSESSOR</a:t>
            </a:r>
            <a:endParaRPr lang="en-US" b="1" dirty="0"/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1676400" y="609600"/>
            <a:ext cx="108743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 b="1"/>
              <a:t>(via FM, BREEZE, CPOF, VOIP, UHF, VHF, TACSAT) </a:t>
            </a:r>
            <a:endParaRPr lang="en-US" b="1"/>
          </a:p>
        </p:txBody>
      </p:sp>
      <p:sp>
        <p:nvSpPr>
          <p:cNvPr id="8205" name="AutoShape 16"/>
          <p:cNvSpPr>
            <a:spLocks noChangeArrowheads="1"/>
          </p:cNvSpPr>
          <p:nvPr/>
        </p:nvSpPr>
        <p:spPr bwMode="auto">
          <a:xfrm>
            <a:off x="3490913" y="2462213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WARNO FOR THE ASSEMBLED TEAM </a:t>
            </a:r>
          </a:p>
        </p:txBody>
      </p:sp>
      <p:sp>
        <p:nvSpPr>
          <p:cNvPr id="8206" name="AutoShape 17"/>
          <p:cNvSpPr>
            <a:spLocks noChangeArrowheads="1"/>
          </p:cNvSpPr>
          <p:nvPr/>
        </p:nvSpPr>
        <p:spPr bwMode="auto">
          <a:xfrm>
            <a:off x="3481388" y="3267075"/>
            <a:ext cx="1143000" cy="381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S2/S3 BRIEF </a:t>
            </a:r>
          </a:p>
        </p:txBody>
      </p:sp>
      <p:sp>
        <p:nvSpPr>
          <p:cNvPr id="8207" name="AutoShape 18"/>
          <p:cNvSpPr>
            <a:spLocks noChangeArrowheads="1"/>
          </p:cNvSpPr>
          <p:nvPr/>
        </p:nvSpPr>
        <p:spPr bwMode="auto">
          <a:xfrm>
            <a:off x="3500438" y="1768475"/>
            <a:ext cx="1143000" cy="6223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RECEIVE INITIAL BRIEF FROM PC / TOC</a:t>
            </a:r>
          </a:p>
        </p:txBody>
      </p:sp>
      <p:sp>
        <p:nvSpPr>
          <p:cNvPr id="8208" name="AutoShape 19"/>
          <p:cNvSpPr>
            <a:spLocks noChangeArrowheads="1"/>
          </p:cNvSpPr>
          <p:nvPr/>
        </p:nvSpPr>
        <p:spPr bwMode="auto">
          <a:xfrm>
            <a:off x="4783138" y="1889125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ASSEMBLY CALL (MBITR)</a:t>
            </a:r>
          </a:p>
        </p:txBody>
      </p:sp>
      <p:grpSp>
        <p:nvGrpSpPr>
          <p:cNvPr id="8209" name="Group 20"/>
          <p:cNvGrpSpPr>
            <a:grpSpLocks/>
          </p:cNvGrpSpPr>
          <p:nvPr/>
        </p:nvGrpSpPr>
        <p:grpSpPr bwMode="auto">
          <a:xfrm>
            <a:off x="2006600" y="1236663"/>
            <a:ext cx="755650" cy="3668712"/>
            <a:chOff x="145" y="777"/>
            <a:chExt cx="476" cy="2919"/>
          </a:xfrm>
        </p:grpSpPr>
        <p:sp>
          <p:nvSpPr>
            <p:cNvPr id="8252" name="Line 21"/>
            <p:cNvSpPr>
              <a:spLocks noChangeShapeType="1"/>
            </p:cNvSpPr>
            <p:nvPr/>
          </p:nvSpPr>
          <p:spPr bwMode="auto">
            <a:xfrm>
              <a:off x="383" y="960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endParaRPr lang="en-US"/>
            </a:p>
          </p:txBody>
        </p:sp>
        <p:sp>
          <p:nvSpPr>
            <p:cNvPr id="8253" name="AutoShape 22"/>
            <p:cNvSpPr>
              <a:spLocks noChangeArrowheads="1"/>
            </p:cNvSpPr>
            <p:nvPr/>
          </p:nvSpPr>
          <p:spPr bwMode="auto">
            <a:xfrm>
              <a:off x="145" y="777"/>
              <a:ext cx="476" cy="345"/>
            </a:xfrm>
            <a:prstGeom prst="flowChartAlternate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2" tIns="45716" rIns="91432" bIns="45716" anchor="ctr">
              <a:spAutoFit/>
            </a:bodyPr>
            <a:lstStyle/>
            <a:p>
              <a:pPr algn="ctr"/>
              <a:r>
                <a:rPr lang="en-US" sz="1000" b="1"/>
                <a:t>BTL NCO</a:t>
              </a:r>
              <a:endParaRPr lang="en-US" b="1"/>
            </a:p>
          </p:txBody>
        </p:sp>
      </p:grpSp>
      <p:sp>
        <p:nvSpPr>
          <p:cNvPr id="8210" name="AutoShape 23"/>
          <p:cNvSpPr>
            <a:spLocks noChangeArrowheads="1"/>
          </p:cNvSpPr>
          <p:nvPr/>
        </p:nvSpPr>
        <p:spPr bwMode="auto">
          <a:xfrm>
            <a:off x="1822450" y="2551113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NOTIFY TCO/PC/QC &amp; PLATOONS </a:t>
            </a:r>
          </a:p>
        </p:txBody>
      </p:sp>
      <p:sp>
        <p:nvSpPr>
          <p:cNvPr id="8211" name="AutoShape 24"/>
          <p:cNvSpPr>
            <a:spLocks noChangeArrowheads="1"/>
          </p:cNvSpPr>
          <p:nvPr/>
        </p:nvSpPr>
        <p:spPr bwMode="auto">
          <a:xfrm>
            <a:off x="1822450" y="1789113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NOTIFY DART OIC/NCOIC</a:t>
            </a:r>
          </a:p>
        </p:txBody>
      </p:sp>
      <p:sp>
        <p:nvSpPr>
          <p:cNvPr id="8212" name="AutoShape 25"/>
          <p:cNvSpPr>
            <a:spLocks noChangeArrowheads="1"/>
          </p:cNvSpPr>
          <p:nvPr/>
        </p:nvSpPr>
        <p:spPr bwMode="auto">
          <a:xfrm>
            <a:off x="6227763" y="18288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CONDUCT INITIAL P4T3</a:t>
            </a:r>
          </a:p>
        </p:txBody>
      </p:sp>
      <p:sp>
        <p:nvSpPr>
          <p:cNvPr id="8213" name="AutoShape 27"/>
          <p:cNvSpPr>
            <a:spLocks noChangeArrowheads="1"/>
          </p:cNvSpPr>
          <p:nvPr/>
        </p:nvSpPr>
        <p:spPr bwMode="auto">
          <a:xfrm>
            <a:off x="4800600" y="3273425"/>
            <a:ext cx="1143000" cy="496888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PCC/PCI</a:t>
            </a:r>
          </a:p>
        </p:txBody>
      </p:sp>
      <p:grpSp>
        <p:nvGrpSpPr>
          <p:cNvPr id="8214" name="Group 28"/>
          <p:cNvGrpSpPr>
            <a:grpSpLocks/>
          </p:cNvGrpSpPr>
          <p:nvPr/>
        </p:nvGrpSpPr>
        <p:grpSpPr bwMode="auto">
          <a:xfrm>
            <a:off x="7572375" y="1289050"/>
            <a:ext cx="995363" cy="4578350"/>
            <a:chOff x="3216" y="812"/>
            <a:chExt cx="627" cy="2884"/>
          </a:xfrm>
        </p:grpSpPr>
        <p:sp>
          <p:nvSpPr>
            <p:cNvPr id="8250" name="Line 29"/>
            <p:cNvSpPr>
              <a:spLocks noChangeShapeType="1"/>
            </p:cNvSpPr>
            <p:nvPr/>
          </p:nvSpPr>
          <p:spPr bwMode="auto">
            <a:xfrm>
              <a:off x="3536" y="960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endParaRPr lang="en-US"/>
            </a:p>
          </p:txBody>
        </p:sp>
        <p:sp>
          <p:nvSpPr>
            <p:cNvPr id="8251" name="AutoShape 30"/>
            <p:cNvSpPr>
              <a:spLocks noChangeArrowheads="1"/>
            </p:cNvSpPr>
            <p:nvPr/>
          </p:nvSpPr>
          <p:spPr bwMode="auto">
            <a:xfrm>
              <a:off x="3216" y="812"/>
              <a:ext cx="627" cy="273"/>
            </a:xfrm>
            <a:prstGeom prst="flowChartAlternate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2" tIns="45716" rIns="91432" bIns="45716" anchor="ctr">
              <a:spAutoFit/>
            </a:bodyPr>
            <a:lstStyle/>
            <a:p>
              <a:pPr algn="ctr"/>
              <a:r>
                <a:rPr lang="en-US" sz="1000" b="1"/>
                <a:t>PUSH PACKAGE</a:t>
              </a:r>
              <a:endParaRPr lang="en-US" b="1"/>
            </a:p>
          </p:txBody>
        </p:sp>
      </p:grpSp>
      <p:sp>
        <p:nvSpPr>
          <p:cNvPr id="8215" name="AutoShape 31"/>
          <p:cNvSpPr>
            <a:spLocks noChangeArrowheads="1"/>
          </p:cNvSpPr>
          <p:nvPr/>
        </p:nvSpPr>
        <p:spPr bwMode="auto">
          <a:xfrm>
            <a:off x="7508875" y="18288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COLLECT PARTS &amp; SPECIAL TOOLS</a:t>
            </a:r>
          </a:p>
        </p:txBody>
      </p:sp>
      <p:sp>
        <p:nvSpPr>
          <p:cNvPr id="8216" name="AutoShape 32"/>
          <p:cNvSpPr>
            <a:spLocks noChangeArrowheads="1"/>
          </p:cNvSpPr>
          <p:nvPr/>
        </p:nvSpPr>
        <p:spPr bwMode="auto">
          <a:xfrm>
            <a:off x="1822450" y="40386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MONITOR FOR UPDATES</a:t>
            </a:r>
          </a:p>
        </p:txBody>
      </p:sp>
      <p:sp>
        <p:nvSpPr>
          <p:cNvPr id="8217" name="AutoShape 33"/>
          <p:cNvSpPr>
            <a:spLocks noChangeArrowheads="1"/>
          </p:cNvSpPr>
          <p:nvPr/>
        </p:nvSpPr>
        <p:spPr bwMode="auto">
          <a:xfrm>
            <a:off x="6227763" y="25908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REQUEST PARTS &amp; SPECIAL TOOLS</a:t>
            </a:r>
          </a:p>
        </p:txBody>
      </p:sp>
      <p:sp>
        <p:nvSpPr>
          <p:cNvPr id="8218" name="AutoShape 34"/>
          <p:cNvSpPr>
            <a:spLocks noChangeArrowheads="1"/>
          </p:cNvSpPr>
          <p:nvPr/>
        </p:nvSpPr>
        <p:spPr bwMode="auto">
          <a:xfrm>
            <a:off x="1822450" y="3313113"/>
            <a:ext cx="1143000" cy="60325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ISSUE DART BOX KEYS</a:t>
            </a:r>
          </a:p>
        </p:txBody>
      </p:sp>
      <p:sp>
        <p:nvSpPr>
          <p:cNvPr id="8219" name="AutoShape 36"/>
          <p:cNvSpPr>
            <a:spLocks noChangeArrowheads="1"/>
          </p:cNvSpPr>
          <p:nvPr/>
        </p:nvSpPr>
        <p:spPr bwMode="auto">
          <a:xfrm>
            <a:off x="6227763" y="33528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A/C REPAIRABLE?</a:t>
            </a:r>
          </a:p>
        </p:txBody>
      </p:sp>
      <p:sp>
        <p:nvSpPr>
          <p:cNvPr id="8220" name="AutoShape 37"/>
          <p:cNvSpPr>
            <a:spLocks noChangeArrowheads="1"/>
          </p:cNvSpPr>
          <p:nvPr/>
        </p:nvSpPr>
        <p:spPr bwMode="auto">
          <a:xfrm>
            <a:off x="6227763" y="56388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RECOMMEND GROUND/AIR EXTRACTION</a:t>
            </a:r>
          </a:p>
        </p:txBody>
      </p:sp>
      <p:sp>
        <p:nvSpPr>
          <p:cNvPr id="8221" name="AutoShape 38"/>
          <p:cNvSpPr>
            <a:spLocks noChangeArrowheads="1"/>
          </p:cNvSpPr>
          <p:nvPr/>
        </p:nvSpPr>
        <p:spPr bwMode="auto">
          <a:xfrm>
            <a:off x="7508875" y="35052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INSTALL .50 CAL GUNS</a:t>
            </a:r>
          </a:p>
        </p:txBody>
      </p:sp>
      <p:sp>
        <p:nvSpPr>
          <p:cNvPr id="8222" name="AutoShape 39"/>
          <p:cNvSpPr>
            <a:spLocks noChangeArrowheads="1"/>
          </p:cNvSpPr>
          <p:nvPr/>
        </p:nvSpPr>
        <p:spPr bwMode="auto">
          <a:xfrm>
            <a:off x="7508875" y="42672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PARTS LOAD</a:t>
            </a:r>
          </a:p>
        </p:txBody>
      </p:sp>
      <p:sp>
        <p:nvSpPr>
          <p:cNvPr id="8223" name="AutoShape 40"/>
          <p:cNvSpPr>
            <a:spLocks noChangeArrowheads="1"/>
          </p:cNvSpPr>
          <p:nvPr/>
        </p:nvSpPr>
        <p:spPr bwMode="auto">
          <a:xfrm>
            <a:off x="3490913" y="4705350"/>
            <a:ext cx="11430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RECEIVE P4T3 DECISIONS </a:t>
            </a:r>
          </a:p>
        </p:txBody>
      </p:sp>
      <p:sp>
        <p:nvSpPr>
          <p:cNvPr id="8224" name="AutoShape 41"/>
          <p:cNvSpPr>
            <a:spLocks noChangeArrowheads="1"/>
          </p:cNvSpPr>
          <p:nvPr/>
        </p:nvSpPr>
        <p:spPr bwMode="auto">
          <a:xfrm>
            <a:off x="3479800" y="5832475"/>
            <a:ext cx="1143000" cy="381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ISSUE OPORD </a:t>
            </a:r>
          </a:p>
        </p:txBody>
      </p:sp>
      <p:sp>
        <p:nvSpPr>
          <p:cNvPr id="8225" name="AutoShape 42"/>
          <p:cNvSpPr>
            <a:spLocks noChangeArrowheads="1"/>
          </p:cNvSpPr>
          <p:nvPr/>
        </p:nvSpPr>
        <p:spPr bwMode="auto">
          <a:xfrm>
            <a:off x="3479800" y="3716338"/>
            <a:ext cx="1163638" cy="865187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DETERMINE &amp; COORDINATE AIR/GROUND INSERTION</a:t>
            </a:r>
          </a:p>
        </p:txBody>
      </p:sp>
      <p:sp>
        <p:nvSpPr>
          <p:cNvPr id="8226" name="AutoShape 43"/>
          <p:cNvSpPr>
            <a:spLocks noChangeArrowheads="1"/>
          </p:cNvSpPr>
          <p:nvPr/>
        </p:nvSpPr>
        <p:spPr bwMode="auto">
          <a:xfrm>
            <a:off x="3489325" y="5349875"/>
            <a:ext cx="1143000" cy="381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MODIFY PLAN</a:t>
            </a:r>
          </a:p>
        </p:txBody>
      </p:sp>
      <p:sp>
        <p:nvSpPr>
          <p:cNvPr id="8227" name="AutoShape 45"/>
          <p:cNvSpPr>
            <a:spLocks noChangeArrowheads="1"/>
          </p:cNvSpPr>
          <p:nvPr/>
        </p:nvSpPr>
        <p:spPr bwMode="auto">
          <a:xfrm>
            <a:off x="1822450" y="4837113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NOTIFY BTL CPT OF CHANGES</a:t>
            </a:r>
          </a:p>
        </p:txBody>
      </p:sp>
      <p:sp>
        <p:nvSpPr>
          <p:cNvPr id="8228" name="AutoShape 46"/>
          <p:cNvSpPr>
            <a:spLocks noChangeArrowheads="1"/>
          </p:cNvSpPr>
          <p:nvPr/>
        </p:nvSpPr>
        <p:spPr bwMode="auto">
          <a:xfrm>
            <a:off x="3500438" y="6340475"/>
            <a:ext cx="1143000" cy="381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ISOPREP REVIEW</a:t>
            </a:r>
          </a:p>
        </p:txBody>
      </p:sp>
      <p:sp>
        <p:nvSpPr>
          <p:cNvPr id="8229" name="AutoShape 47"/>
          <p:cNvSpPr>
            <a:spLocks noChangeArrowheads="1"/>
          </p:cNvSpPr>
          <p:nvPr/>
        </p:nvSpPr>
        <p:spPr bwMode="auto">
          <a:xfrm>
            <a:off x="7432675" y="5029200"/>
            <a:ext cx="1295400" cy="762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TRANSPORT EQUIP/PARTS/PAX TO A/C</a:t>
            </a:r>
          </a:p>
        </p:txBody>
      </p:sp>
      <p:sp>
        <p:nvSpPr>
          <p:cNvPr id="8230" name="AutoShape 48"/>
          <p:cNvSpPr>
            <a:spLocks noChangeArrowheads="1"/>
          </p:cNvSpPr>
          <p:nvPr/>
        </p:nvSpPr>
        <p:spPr bwMode="auto">
          <a:xfrm>
            <a:off x="7508875" y="58674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RECEIVE DART UPON EOM</a:t>
            </a:r>
          </a:p>
        </p:txBody>
      </p:sp>
      <p:sp>
        <p:nvSpPr>
          <p:cNvPr id="8231" name="AutoShape 49"/>
          <p:cNvSpPr>
            <a:spLocks noChangeArrowheads="1"/>
          </p:cNvSpPr>
          <p:nvPr/>
        </p:nvSpPr>
        <p:spPr bwMode="auto">
          <a:xfrm>
            <a:off x="7508875" y="2590800"/>
            <a:ext cx="11430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COORDINATE SPECIAL REQUESTS</a:t>
            </a:r>
          </a:p>
        </p:txBody>
      </p:sp>
      <p:sp>
        <p:nvSpPr>
          <p:cNvPr id="8232" name="AutoShape 50"/>
          <p:cNvSpPr>
            <a:spLocks noChangeArrowheads="1"/>
          </p:cNvSpPr>
          <p:nvPr/>
        </p:nvSpPr>
        <p:spPr bwMode="auto">
          <a:xfrm>
            <a:off x="4822825" y="2681288"/>
            <a:ext cx="1143000" cy="457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RECEIVE INITIAL P4T3 BRIEF </a:t>
            </a:r>
          </a:p>
        </p:txBody>
      </p:sp>
      <p:sp>
        <p:nvSpPr>
          <p:cNvPr id="8233" name="AutoShape 52"/>
          <p:cNvSpPr>
            <a:spLocks noChangeArrowheads="1"/>
          </p:cNvSpPr>
          <p:nvPr/>
        </p:nvSpPr>
        <p:spPr bwMode="auto">
          <a:xfrm>
            <a:off x="6227763" y="487680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CONDUCT FINAL P4T3</a:t>
            </a:r>
          </a:p>
        </p:txBody>
      </p:sp>
      <p:sp>
        <p:nvSpPr>
          <p:cNvPr id="8234" name="AutoShape 53"/>
          <p:cNvSpPr>
            <a:spLocks noChangeArrowheads="1"/>
          </p:cNvSpPr>
          <p:nvPr/>
        </p:nvSpPr>
        <p:spPr bwMode="auto">
          <a:xfrm>
            <a:off x="6151563" y="4114800"/>
            <a:ext cx="12954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RECEIVE TOC/S2/S3 INFORMATION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noFill/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8236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8248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9" name="Text Box 61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8237" name="AutoShape 46"/>
          <p:cNvSpPr>
            <a:spLocks noChangeArrowheads="1"/>
          </p:cNvSpPr>
          <p:nvPr/>
        </p:nvSpPr>
        <p:spPr bwMode="auto">
          <a:xfrm>
            <a:off x="4776788" y="4546600"/>
            <a:ext cx="1143000" cy="76835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COMM CHECK / MAINTAIN COMMS W/TOC</a:t>
            </a:r>
          </a:p>
        </p:txBody>
      </p:sp>
      <p:sp>
        <p:nvSpPr>
          <p:cNvPr id="8238" name="AutoShape 23"/>
          <p:cNvSpPr>
            <a:spLocks noChangeArrowheads="1"/>
          </p:cNvSpPr>
          <p:nvPr/>
        </p:nvSpPr>
        <p:spPr bwMode="auto">
          <a:xfrm>
            <a:off x="415925" y="1393825"/>
            <a:ext cx="1055688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8239" name="AutoShape 23"/>
          <p:cNvSpPr>
            <a:spLocks noChangeArrowheads="1"/>
          </p:cNvSpPr>
          <p:nvPr/>
        </p:nvSpPr>
        <p:spPr bwMode="auto">
          <a:xfrm>
            <a:off x="355600" y="2652713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REQUEST SUPPORT AS REQUIRED </a:t>
            </a:r>
          </a:p>
        </p:txBody>
      </p:sp>
      <p:sp>
        <p:nvSpPr>
          <p:cNvPr id="8240" name="AutoShape 24"/>
          <p:cNvSpPr>
            <a:spLocks noChangeArrowheads="1"/>
          </p:cNvSpPr>
          <p:nvPr/>
        </p:nvSpPr>
        <p:spPr bwMode="auto">
          <a:xfrm>
            <a:off x="366713" y="1820863"/>
            <a:ext cx="1233487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COORDINATE W/HIGHER HQs – 10</a:t>
            </a:r>
            <a:r>
              <a:rPr lang="en-US" sz="1000" b="1" baseline="30000" dirty="0"/>
              <a:t>th</a:t>
            </a:r>
            <a:r>
              <a:rPr lang="en-US" sz="1000" b="1" dirty="0"/>
              <a:t> CAB</a:t>
            </a:r>
          </a:p>
        </p:txBody>
      </p:sp>
      <p:sp>
        <p:nvSpPr>
          <p:cNvPr id="8241" name="AutoShape 34"/>
          <p:cNvSpPr>
            <a:spLocks noChangeArrowheads="1"/>
          </p:cNvSpPr>
          <p:nvPr/>
        </p:nvSpPr>
        <p:spPr bwMode="auto">
          <a:xfrm>
            <a:off x="355600" y="3473450"/>
            <a:ext cx="1143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CALL SITREPS AS RECEIVED</a:t>
            </a:r>
          </a:p>
        </p:txBody>
      </p:sp>
      <p:sp>
        <p:nvSpPr>
          <p:cNvPr id="8242" name="AutoShape 17"/>
          <p:cNvSpPr>
            <a:spLocks noChangeArrowheads="1"/>
          </p:cNvSpPr>
          <p:nvPr/>
        </p:nvSpPr>
        <p:spPr bwMode="auto">
          <a:xfrm>
            <a:off x="4776788" y="3916363"/>
            <a:ext cx="1143000" cy="3810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S2/S3 BRIEF </a:t>
            </a:r>
          </a:p>
        </p:txBody>
      </p:sp>
      <p:grpSp>
        <p:nvGrpSpPr>
          <p:cNvPr id="8243" name="Group 10"/>
          <p:cNvGrpSpPr>
            <a:grpSpLocks/>
          </p:cNvGrpSpPr>
          <p:nvPr/>
        </p:nvGrpSpPr>
        <p:grpSpPr bwMode="auto">
          <a:xfrm>
            <a:off x="568325" y="4413250"/>
            <a:ext cx="695325" cy="2139950"/>
            <a:chOff x="830" y="783"/>
            <a:chExt cx="438" cy="2913"/>
          </a:xfrm>
        </p:grpSpPr>
        <p:sp>
          <p:nvSpPr>
            <p:cNvPr id="8246" name="Line 11"/>
            <p:cNvSpPr>
              <a:spLocks noChangeShapeType="1"/>
            </p:cNvSpPr>
            <p:nvPr/>
          </p:nvSpPr>
          <p:spPr bwMode="auto">
            <a:xfrm>
              <a:off x="1056" y="960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tIns="182880" anchor="ctr"/>
            <a:lstStyle/>
            <a:p>
              <a:endParaRPr lang="en-US"/>
            </a:p>
          </p:txBody>
        </p:sp>
        <p:sp>
          <p:nvSpPr>
            <p:cNvPr id="8247" name="AutoShape 12"/>
            <p:cNvSpPr>
              <a:spLocks noChangeArrowheads="1"/>
            </p:cNvSpPr>
            <p:nvPr/>
          </p:nvSpPr>
          <p:spPr bwMode="auto">
            <a:xfrm>
              <a:off x="830" y="783"/>
              <a:ext cx="438" cy="371"/>
            </a:xfrm>
            <a:prstGeom prst="flowChartAlternateProcess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2" tIns="45716" rIns="91432" bIns="45716" anchor="ctr">
              <a:spAutoFit/>
            </a:bodyPr>
            <a:lstStyle/>
            <a:p>
              <a:pPr algn="ctr"/>
              <a:r>
                <a:rPr lang="en-US" sz="1000" b="1"/>
                <a:t>RTO</a:t>
              </a:r>
              <a:endParaRPr lang="en-US" b="1"/>
            </a:p>
          </p:txBody>
        </p:sp>
      </p:grpSp>
      <p:sp>
        <p:nvSpPr>
          <p:cNvPr id="8244" name="AutoShape 35"/>
          <p:cNvSpPr>
            <a:spLocks noChangeArrowheads="1"/>
          </p:cNvSpPr>
          <p:nvPr/>
        </p:nvSpPr>
        <p:spPr bwMode="auto">
          <a:xfrm>
            <a:off x="304800" y="5638800"/>
            <a:ext cx="1295400" cy="1082675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KEEPS GETTING WX UPDATES DURING MISSION PERIOD  </a:t>
            </a:r>
          </a:p>
        </p:txBody>
      </p:sp>
      <p:sp>
        <p:nvSpPr>
          <p:cNvPr id="8245" name="AutoShape 35"/>
          <p:cNvSpPr>
            <a:spLocks noChangeArrowheads="1"/>
          </p:cNvSpPr>
          <p:nvPr/>
        </p:nvSpPr>
        <p:spPr bwMode="auto">
          <a:xfrm>
            <a:off x="268288" y="4905375"/>
            <a:ext cx="1295400" cy="558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MAINTAINS THE LOG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33838" y="152400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76200" y="746648"/>
            <a:ext cx="4038600" cy="289309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371475" indent="-371475" algn="ctr"/>
            <a:r>
              <a:rPr lang="en-US" sz="1400" b="1" dirty="0"/>
              <a:t>Lost </a:t>
            </a:r>
            <a:r>
              <a:rPr lang="en-US" sz="1400" b="1" dirty="0" err="1"/>
              <a:t>Commo</a:t>
            </a:r>
            <a:r>
              <a:rPr lang="en-US" sz="1400" b="1" dirty="0"/>
              <a:t> / Overdue Check-In:</a:t>
            </a:r>
          </a:p>
          <a:p>
            <a:pPr marL="371475" indent="-371475">
              <a:buFontTx/>
              <a:buAutoNum type="arabicPeriod"/>
            </a:pPr>
            <a:r>
              <a:rPr lang="en-US" sz="1200" b="1" u="sng" dirty="0"/>
              <a:t>Conduct Radio/BFT Check</a:t>
            </a:r>
          </a:p>
          <a:p>
            <a:pPr marL="828675" lvl="1" indent="-371475">
              <a:buFontTx/>
              <a:buAutoNum type="alphaLcPeriod"/>
            </a:pPr>
            <a:r>
              <a:rPr lang="en-US" sz="1200" dirty="0"/>
              <a:t>Team Internal freq (ref. list on RTO wall)</a:t>
            </a:r>
          </a:p>
          <a:p>
            <a:pPr marL="828675" lvl="1" indent="-371475">
              <a:buFontTx/>
              <a:buAutoNum type="alphaLcPeriod"/>
            </a:pPr>
            <a:r>
              <a:rPr lang="en-US" sz="1200" dirty="0"/>
              <a:t>Battalion Freq (Eagle-571; Talon-576; Atlas-577; Bandit-578; Raven-579)</a:t>
            </a:r>
          </a:p>
          <a:p>
            <a:pPr marL="828675" lvl="1" indent="-371475">
              <a:buFontTx/>
              <a:buAutoNum type="alphaLcPeriod"/>
            </a:pPr>
            <a:r>
              <a:rPr lang="en-US" sz="1200" dirty="0"/>
              <a:t>BFT message to URN (ref. list on RTO wall)</a:t>
            </a:r>
          </a:p>
          <a:p>
            <a:pPr marL="371475" indent="-371475">
              <a:buFontTx/>
              <a:buAutoNum type="arabicPeriod"/>
            </a:pPr>
            <a:r>
              <a:rPr lang="en-US" sz="1200" b="1" u="sng" dirty="0"/>
              <a:t>Conduct </a:t>
            </a:r>
            <a:r>
              <a:rPr lang="en-US" sz="1200" b="1" u="sng" dirty="0" err="1"/>
              <a:t>Commo</a:t>
            </a:r>
            <a:r>
              <a:rPr lang="en-US" sz="1200" b="1" u="sng" dirty="0"/>
              <a:t> Check w / supporting Ground Unit</a:t>
            </a:r>
          </a:p>
          <a:p>
            <a:pPr marL="828675" lvl="1" indent="-371475">
              <a:buFontTx/>
              <a:buAutoNum type="alphaLcPeriod"/>
            </a:pPr>
            <a:r>
              <a:rPr lang="en-US" sz="1200" dirty="0"/>
              <a:t>Call Ground Battalion TOC</a:t>
            </a:r>
          </a:p>
          <a:p>
            <a:pPr marL="1285875" lvl="2" indent="-371475">
              <a:buFontTx/>
              <a:buChar char="•"/>
            </a:pPr>
            <a:r>
              <a:rPr lang="en-US" sz="1200" dirty="0"/>
              <a:t>1-8 CAV BTL CPT – 678-7318</a:t>
            </a:r>
          </a:p>
          <a:p>
            <a:pPr marL="371475" indent="-371475">
              <a:buFontTx/>
              <a:buAutoNum type="arabicPeriod"/>
            </a:pPr>
            <a:r>
              <a:rPr lang="en-US" sz="1200" b="1" u="sng" dirty="0"/>
              <a:t>Call Control Tower Nearest Last Known Location</a:t>
            </a:r>
          </a:p>
          <a:p>
            <a:pPr marL="828675" lvl="1" indent="-371475">
              <a:buFontTx/>
              <a:buAutoNum type="alphaLcPeriod"/>
            </a:pPr>
            <a:r>
              <a:rPr lang="en-US" sz="1200" dirty="0"/>
              <a:t>Kirkuk Tower – 242-2206</a:t>
            </a:r>
          </a:p>
          <a:p>
            <a:pPr marL="371475" indent="-371475">
              <a:buFontTx/>
              <a:buAutoNum type="arabicPeriod"/>
            </a:pPr>
            <a:r>
              <a:rPr lang="en-US" sz="1200" b="1" u="sng" dirty="0"/>
              <a:t>Send Runner to Conduct Ramp Check and Check Company CPs and Maintenance Areas</a:t>
            </a:r>
          </a:p>
        </p:txBody>
      </p:sp>
      <p:grpSp>
        <p:nvGrpSpPr>
          <p:cNvPr id="9219" name="WordArt 58"/>
          <p:cNvGrpSpPr>
            <a:grpSpLocks/>
          </p:cNvGrpSpPr>
          <p:nvPr/>
        </p:nvGrpSpPr>
        <p:grpSpPr bwMode="auto">
          <a:xfrm>
            <a:off x="7091363" y="6284913"/>
            <a:ext cx="2054225" cy="573087"/>
            <a:chOff x="718" y="380"/>
            <a:chExt cx="3510" cy="3752"/>
          </a:xfrm>
        </p:grpSpPr>
        <p:pic>
          <p:nvPicPr>
            <p:cNvPr id="9220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 Box 61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4 cont.</a:t>
              </a:r>
            </a:p>
          </p:txBody>
        </p:sp>
      </p:grp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4114800" y="746648"/>
          <a:ext cx="5030788" cy="4739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709453" imgH="31156162" progId="Excel.Sheet.12">
                  <p:embed/>
                </p:oleObj>
              </mc:Choice>
              <mc:Fallback>
                <p:oleObj name="Worksheet" r:id="rId3" imgW="36709453" imgH="31156162" progId="Excel.Sheet.12">
                  <p:embed/>
                  <p:pic>
                    <p:nvPicPr>
                      <p:cNvPr id="92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746648"/>
                        <a:ext cx="5030788" cy="4739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57800" y="152400"/>
            <a:ext cx="29289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Dart Execution Check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4702175" y="6510338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827338" y="5595938"/>
            <a:ext cx="1265237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2720975" y="5900738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1813245" y="425767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46" name="Line 3"/>
          <p:cNvSpPr>
            <a:spLocks noChangeShapeType="1"/>
          </p:cNvSpPr>
          <p:nvPr/>
        </p:nvSpPr>
        <p:spPr bwMode="auto">
          <a:xfrm>
            <a:off x="7604445" y="2428875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48" name="Line 3"/>
          <p:cNvSpPr>
            <a:spLocks noChangeShapeType="1"/>
          </p:cNvSpPr>
          <p:nvPr/>
        </p:nvSpPr>
        <p:spPr bwMode="auto">
          <a:xfrm>
            <a:off x="5928045" y="2428875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49" name="Line 3"/>
          <p:cNvSpPr>
            <a:spLocks noChangeShapeType="1"/>
          </p:cNvSpPr>
          <p:nvPr/>
        </p:nvSpPr>
        <p:spPr bwMode="auto">
          <a:xfrm>
            <a:off x="4023045" y="2428875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50" name="Line 3"/>
          <p:cNvSpPr>
            <a:spLocks noChangeShapeType="1"/>
          </p:cNvSpPr>
          <p:nvPr/>
        </p:nvSpPr>
        <p:spPr bwMode="auto">
          <a:xfrm>
            <a:off x="181324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tIns="182880" anchor="ctr"/>
          <a:lstStyle/>
          <a:p>
            <a:endParaRPr lang="en-US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rot="-5400000">
            <a:off x="16756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AutoShape 10"/>
          <p:cNvSpPr>
            <a:spLocks noChangeArrowheads="1"/>
          </p:cNvSpPr>
          <p:nvPr/>
        </p:nvSpPr>
        <p:spPr bwMode="auto">
          <a:xfrm>
            <a:off x="2222500" y="61913"/>
            <a:ext cx="12827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ATTENTION</a:t>
            </a:r>
            <a:endParaRPr lang="en-US" sz="2400" dirty="0">
              <a:latin typeface="Times New Roman" pitchFamily="18" charset="0"/>
            </a:endParaRPr>
          </a:p>
          <a:p>
            <a:pPr algn="ctr"/>
            <a:r>
              <a:rPr lang="en-US" sz="1000" b="1" dirty="0"/>
              <a:t>IN TOC</a:t>
            </a:r>
          </a:p>
          <a:p>
            <a:pPr algn="ctr"/>
            <a:r>
              <a:rPr lang="en-US" sz="1000" b="1" dirty="0"/>
              <a:t>“(CHALK) IS OVERDUE”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1219200" y="457200"/>
            <a:ext cx="1087438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 b="1"/>
              <a:t>(</a:t>
            </a:r>
            <a:endParaRPr lang="en-US"/>
          </a:p>
        </p:txBody>
      </p:sp>
      <p:sp>
        <p:nvSpPr>
          <p:cNvPr id="10256" name="Text Box 21"/>
          <p:cNvSpPr txBox="1">
            <a:spLocks noChangeArrowheads="1"/>
          </p:cNvSpPr>
          <p:nvPr/>
        </p:nvSpPr>
        <p:spPr bwMode="auto">
          <a:xfrm>
            <a:off x="6769100" y="63500"/>
            <a:ext cx="2286000" cy="1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 dirty="0"/>
              <a:t>OVERDUE CONVOY / LOST COMMO</a:t>
            </a:r>
            <a:r>
              <a:rPr lang="en-US" dirty="0"/>
              <a:t> </a:t>
            </a:r>
          </a:p>
          <a:p>
            <a:pPr algn="ctr"/>
            <a:endParaRPr lang="en-US" sz="400" dirty="0"/>
          </a:p>
        </p:txBody>
      </p:sp>
      <p:sp>
        <p:nvSpPr>
          <p:cNvPr id="10257" name="AutoShape 26"/>
          <p:cNvSpPr>
            <a:spLocks noChangeArrowheads="1"/>
          </p:cNvSpPr>
          <p:nvPr/>
        </p:nvSpPr>
        <p:spPr bwMode="auto">
          <a:xfrm>
            <a:off x="0" y="61913"/>
            <a:ext cx="16002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CONVOY</a:t>
            </a:r>
          </a:p>
          <a:p>
            <a:pPr algn="ctr"/>
            <a:r>
              <a:rPr lang="en-US" sz="1000" b="1" dirty="0"/>
              <a:t>OVERDUE &gt; 60 MINS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258" name="Text Box 65"/>
          <p:cNvSpPr txBox="1">
            <a:spLocks noChangeArrowheads="1"/>
          </p:cNvSpPr>
          <p:nvPr/>
        </p:nvSpPr>
        <p:spPr bwMode="auto">
          <a:xfrm>
            <a:off x="3603625" y="0"/>
            <a:ext cx="3114675" cy="179279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300" b="1" dirty="0"/>
              <a:t>INITIAL ACTIONS: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300" dirty="0"/>
              <a:t>Conduct Radio/BFT Check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300" dirty="0"/>
              <a:t>Conduct </a:t>
            </a:r>
            <a:r>
              <a:rPr lang="en-US" sz="1300" dirty="0" err="1"/>
              <a:t>Commo</a:t>
            </a:r>
            <a:r>
              <a:rPr lang="en-US" sz="1300" dirty="0"/>
              <a:t> Check w / supporting Ground Unit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1300" dirty="0"/>
              <a:t>Send Runner to Conduct Ramp Check and Check Company CPs and Maintenance Areas</a:t>
            </a:r>
          </a:p>
        </p:txBody>
      </p:sp>
      <p:sp>
        <p:nvSpPr>
          <p:cNvPr id="10259" name="AutoShape 59"/>
          <p:cNvSpPr>
            <a:spLocks noChangeArrowheads="1"/>
          </p:cNvSpPr>
          <p:nvPr/>
        </p:nvSpPr>
        <p:spPr bwMode="auto">
          <a:xfrm>
            <a:off x="1508445" y="2124075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0260" name="AutoShape 68"/>
          <p:cNvSpPr>
            <a:spLocks noChangeArrowheads="1"/>
          </p:cNvSpPr>
          <p:nvPr/>
        </p:nvSpPr>
        <p:spPr bwMode="auto">
          <a:xfrm>
            <a:off x="701355" y="2657475"/>
            <a:ext cx="2248220" cy="914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 dirty="0"/>
              <a:t>Obtain and Pass to BDE TOC:</a:t>
            </a:r>
          </a:p>
          <a:p>
            <a:pPr algn="ctr" eaLnBrk="0" hangingPunct="0"/>
            <a:r>
              <a:rPr lang="en-US" sz="1000" b="1" dirty="0" err="1"/>
              <a:t>Callsign</a:t>
            </a:r>
            <a:r>
              <a:rPr lang="en-US" sz="1000" b="1" dirty="0"/>
              <a:t>, Vehicle Composition, # of PAX, PAX Names</a:t>
            </a:r>
          </a:p>
          <a:p>
            <a:pPr algn="ctr" eaLnBrk="0" hangingPunct="0"/>
            <a:r>
              <a:rPr lang="en-US" sz="1000" b="1" dirty="0"/>
              <a:t>Mission and Time Block</a:t>
            </a:r>
          </a:p>
          <a:p>
            <a:pPr algn="ctr" eaLnBrk="0" hangingPunct="0"/>
            <a:r>
              <a:rPr lang="en-US" sz="1000" b="1" dirty="0"/>
              <a:t>Last known location</a:t>
            </a:r>
          </a:p>
        </p:txBody>
      </p:sp>
      <p:sp>
        <p:nvSpPr>
          <p:cNvPr id="10261" name="AutoShape 38"/>
          <p:cNvSpPr>
            <a:spLocks noChangeArrowheads="1"/>
          </p:cNvSpPr>
          <p:nvPr/>
        </p:nvSpPr>
        <p:spPr bwMode="auto">
          <a:xfrm>
            <a:off x="898845" y="4575175"/>
            <a:ext cx="1981200" cy="6731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REQUEST CCA IVO LAST KNOWN LOCATION FOR AREA RECON IF AVAILABLE</a:t>
            </a:r>
          </a:p>
        </p:txBody>
      </p:sp>
      <p:sp>
        <p:nvSpPr>
          <p:cNvPr id="10262" name="AutoShape 59"/>
          <p:cNvSpPr>
            <a:spLocks noChangeArrowheads="1"/>
          </p:cNvSpPr>
          <p:nvPr/>
        </p:nvSpPr>
        <p:spPr bwMode="auto">
          <a:xfrm>
            <a:off x="3718245" y="2124075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0263" name="AutoShape 68"/>
          <p:cNvSpPr>
            <a:spLocks noChangeArrowheads="1"/>
          </p:cNvSpPr>
          <p:nvPr/>
        </p:nvSpPr>
        <p:spPr bwMode="auto">
          <a:xfrm>
            <a:off x="3108645" y="2657475"/>
            <a:ext cx="1905000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 dirty="0"/>
              <a:t>CALL TOCs IVO ROUTE OF TRAVELTO DETERMINE LAST CONTACT</a:t>
            </a:r>
          </a:p>
        </p:txBody>
      </p:sp>
      <p:sp>
        <p:nvSpPr>
          <p:cNvPr id="10264" name="AutoShape 38"/>
          <p:cNvSpPr>
            <a:spLocks noChangeArrowheads="1"/>
          </p:cNvSpPr>
          <p:nvPr/>
        </p:nvSpPr>
        <p:spPr bwMode="auto">
          <a:xfrm>
            <a:off x="3108645" y="3724275"/>
            <a:ext cx="1905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IF NO CONTACT FROM CONVOY, DIRECT ALOC TO INITIATE PRE-ACCIDENT PLAN</a:t>
            </a:r>
          </a:p>
        </p:txBody>
      </p:sp>
      <p:sp>
        <p:nvSpPr>
          <p:cNvPr id="10265" name="AutoShape 38"/>
          <p:cNvSpPr>
            <a:spLocks noChangeArrowheads="1"/>
          </p:cNvSpPr>
          <p:nvPr/>
        </p:nvSpPr>
        <p:spPr bwMode="auto">
          <a:xfrm>
            <a:off x="3108645" y="4562475"/>
            <a:ext cx="19050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ENSURE 1594 IS ACCURATE AND UP-TO-DATE</a:t>
            </a:r>
          </a:p>
        </p:txBody>
      </p:sp>
      <p:sp>
        <p:nvSpPr>
          <p:cNvPr id="10266" name="AutoShape 59"/>
          <p:cNvSpPr>
            <a:spLocks noChangeArrowheads="1"/>
          </p:cNvSpPr>
          <p:nvPr/>
        </p:nvSpPr>
        <p:spPr bwMode="auto">
          <a:xfrm>
            <a:off x="7299645" y="2276475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S2 REP</a:t>
            </a:r>
            <a:endParaRPr lang="en-US"/>
          </a:p>
        </p:txBody>
      </p:sp>
      <p:sp>
        <p:nvSpPr>
          <p:cNvPr id="10267" name="AutoShape 68"/>
          <p:cNvSpPr>
            <a:spLocks noChangeArrowheads="1"/>
          </p:cNvSpPr>
          <p:nvPr/>
        </p:nvSpPr>
        <p:spPr bwMode="auto">
          <a:xfrm>
            <a:off x="6836095" y="2651125"/>
            <a:ext cx="1600200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 dirty="0"/>
              <a:t>OBTAIN ENEMY SIT FOR ROUTE OF TRAVEL</a:t>
            </a:r>
          </a:p>
        </p:txBody>
      </p:sp>
      <p:sp>
        <p:nvSpPr>
          <p:cNvPr id="10268" name="AutoShape 68"/>
          <p:cNvSpPr>
            <a:spLocks noChangeArrowheads="1"/>
          </p:cNvSpPr>
          <p:nvPr/>
        </p:nvSpPr>
        <p:spPr bwMode="auto">
          <a:xfrm>
            <a:off x="6842445" y="3571875"/>
            <a:ext cx="1600200" cy="6096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/>
              <a:t>COORDINATE ISR ASSETS TO PROVIDE COVERAGE</a:t>
            </a:r>
          </a:p>
        </p:txBody>
      </p:sp>
      <p:sp>
        <p:nvSpPr>
          <p:cNvPr id="10272" name="AutoShape 59"/>
          <p:cNvSpPr>
            <a:spLocks noChangeArrowheads="1"/>
          </p:cNvSpPr>
          <p:nvPr/>
        </p:nvSpPr>
        <p:spPr bwMode="auto">
          <a:xfrm>
            <a:off x="5623245" y="2276475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RTOs</a:t>
            </a:r>
            <a:endParaRPr lang="en-US"/>
          </a:p>
        </p:txBody>
      </p:sp>
      <p:sp>
        <p:nvSpPr>
          <p:cNvPr id="10273" name="AutoShape 68"/>
          <p:cNvSpPr>
            <a:spLocks noChangeArrowheads="1"/>
          </p:cNvSpPr>
          <p:nvPr/>
        </p:nvSpPr>
        <p:spPr bwMode="auto">
          <a:xfrm>
            <a:off x="5166045" y="2657475"/>
            <a:ext cx="1600200" cy="914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 dirty="0"/>
              <a:t>COMPARE 1594 w/DUTY LOG TO FIND ANY INDICATION OF ZULU CALL</a:t>
            </a:r>
          </a:p>
        </p:txBody>
      </p:sp>
      <p:sp>
        <p:nvSpPr>
          <p:cNvPr id="10274" name="AutoShape 68"/>
          <p:cNvSpPr>
            <a:spLocks noChangeArrowheads="1"/>
          </p:cNvSpPr>
          <p:nvPr/>
        </p:nvSpPr>
        <p:spPr bwMode="auto">
          <a:xfrm>
            <a:off x="5166045" y="3724275"/>
            <a:ext cx="1600200" cy="7639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 dirty="0"/>
              <a:t>CHECK FOR CONVOY ON BFT AND ATTEMP CONTACT VIA RADIO AND BFT</a:t>
            </a:r>
          </a:p>
        </p:txBody>
      </p:sp>
      <p:sp>
        <p:nvSpPr>
          <p:cNvPr id="10275" name="AutoShape 38"/>
          <p:cNvSpPr>
            <a:spLocks noChangeArrowheads="1"/>
          </p:cNvSpPr>
          <p:nvPr/>
        </p:nvSpPr>
        <p:spPr bwMode="auto">
          <a:xfrm>
            <a:off x="1349375" y="5718175"/>
            <a:ext cx="1600200" cy="457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AIRCRAFT FOUND?</a:t>
            </a:r>
          </a:p>
        </p:txBody>
      </p:sp>
      <p:sp>
        <p:nvSpPr>
          <p:cNvPr id="10276" name="AutoShape 38"/>
          <p:cNvSpPr>
            <a:spLocks noChangeArrowheads="1"/>
          </p:cNvSpPr>
          <p:nvPr/>
        </p:nvSpPr>
        <p:spPr bwMode="auto">
          <a:xfrm>
            <a:off x="5692775" y="6281738"/>
            <a:ext cx="1600200" cy="457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EXECUTE FALLEN ANGEL BATTLE DRILL</a:t>
            </a:r>
          </a:p>
        </p:txBody>
      </p:sp>
      <p:sp>
        <p:nvSpPr>
          <p:cNvPr id="10277" name="Text Box 101"/>
          <p:cNvSpPr txBox="1">
            <a:spLocks noChangeArrowheads="1"/>
          </p:cNvSpPr>
          <p:nvPr/>
        </p:nvSpPr>
        <p:spPr bwMode="auto">
          <a:xfrm>
            <a:off x="2890838" y="62087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YES</a:t>
            </a:r>
          </a:p>
        </p:txBody>
      </p:sp>
      <p:sp>
        <p:nvSpPr>
          <p:cNvPr id="10278" name="Text Box 102"/>
          <p:cNvSpPr txBox="1">
            <a:spLocks noChangeArrowheads="1"/>
          </p:cNvSpPr>
          <p:nvPr/>
        </p:nvSpPr>
        <p:spPr bwMode="auto">
          <a:xfrm>
            <a:off x="2925763" y="5424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</a:t>
            </a:r>
          </a:p>
        </p:txBody>
      </p:sp>
      <p:sp>
        <p:nvSpPr>
          <p:cNvPr id="10279" name="AutoShape 38"/>
          <p:cNvSpPr>
            <a:spLocks noChangeArrowheads="1"/>
          </p:cNvSpPr>
          <p:nvPr/>
        </p:nvSpPr>
        <p:spPr bwMode="auto">
          <a:xfrm>
            <a:off x="3590925" y="6253163"/>
            <a:ext cx="1371600" cy="457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MISSION COMPLETE; NOTIFY CoC</a:t>
            </a:r>
          </a:p>
        </p:txBody>
      </p:sp>
      <p:sp>
        <p:nvSpPr>
          <p:cNvPr id="10280" name="AutoShape 38"/>
          <p:cNvSpPr>
            <a:spLocks noChangeArrowheads="1"/>
          </p:cNvSpPr>
          <p:nvPr/>
        </p:nvSpPr>
        <p:spPr bwMode="auto">
          <a:xfrm>
            <a:off x="3694113" y="5386388"/>
            <a:ext cx="1233487" cy="457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/>
              <a:t>CONTINUE SEARCH</a:t>
            </a:r>
          </a:p>
        </p:txBody>
      </p:sp>
      <p:sp>
        <p:nvSpPr>
          <p:cNvPr id="10281" name="Text Box 106"/>
          <p:cNvSpPr txBox="1">
            <a:spLocks noChangeArrowheads="1"/>
          </p:cNvSpPr>
          <p:nvPr/>
        </p:nvSpPr>
        <p:spPr bwMode="auto">
          <a:xfrm>
            <a:off x="4930775" y="6129338"/>
            <a:ext cx="990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/>
              <a:t>IF FOUND ON GROUND</a:t>
            </a:r>
          </a:p>
        </p:txBody>
      </p:sp>
      <p:sp>
        <p:nvSpPr>
          <p:cNvPr id="10282" name="AutoShape 68"/>
          <p:cNvSpPr>
            <a:spLocks noChangeArrowheads="1"/>
          </p:cNvSpPr>
          <p:nvPr/>
        </p:nvSpPr>
        <p:spPr bwMode="auto">
          <a:xfrm>
            <a:off x="5166045" y="4643320"/>
            <a:ext cx="1600200" cy="7639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 eaLnBrk="0" hangingPunct="0"/>
            <a:r>
              <a:rPr lang="en-US" sz="1000" b="1"/>
              <a:t>CONTINUE TO MAKE RADIO CHECKS ON ALL FREQS</a:t>
            </a:r>
          </a:p>
        </p:txBody>
      </p:sp>
      <p:sp>
        <p:nvSpPr>
          <p:cNvPr id="10283" name="AutoShape 38"/>
          <p:cNvSpPr>
            <a:spLocks noChangeArrowheads="1"/>
          </p:cNvSpPr>
          <p:nvPr/>
        </p:nvSpPr>
        <p:spPr bwMode="auto">
          <a:xfrm>
            <a:off x="898845" y="3881438"/>
            <a:ext cx="1981200" cy="533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CONTACT UNIT OWNING GROUND AND ASK FOR LAST POSITIVE CONTACT</a:t>
            </a:r>
          </a:p>
        </p:txBody>
      </p:sp>
      <p:grpSp>
        <p:nvGrpSpPr>
          <p:cNvPr id="10284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0285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6" name="Text Box 114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4267200" y="388040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7818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1600200" y="2895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343400" y="1752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1600200" y="1752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Base" hidden="1"/>
          <p:cNvSpPr>
            <a:spLocks noChangeArrowheads="1"/>
          </p:cNvSpPr>
          <p:nvPr/>
        </p:nvSpPr>
        <p:spPr bwMode="auto">
          <a:xfrm>
            <a:off x="1524000" y="12303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rot="-5400000">
            <a:off x="19804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0" y="0"/>
            <a:ext cx="1676400" cy="762000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  TOC INFORMED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>
            <a:off x="6248400" y="1905000"/>
            <a:ext cx="1030288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6781800" y="23622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2527300" y="61913"/>
            <a:ext cx="10541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“MASCAL”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79" name="AutoShape 14"/>
          <p:cNvSpPr>
            <a:spLocks noChangeArrowheads="1"/>
          </p:cNvSpPr>
          <p:nvPr/>
        </p:nvSpPr>
        <p:spPr bwMode="auto">
          <a:xfrm>
            <a:off x="1295400" y="12954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1280" name="AutoShape 15"/>
          <p:cNvSpPr>
            <a:spLocks noChangeArrowheads="1"/>
          </p:cNvSpPr>
          <p:nvPr/>
        </p:nvSpPr>
        <p:spPr bwMode="auto">
          <a:xfrm>
            <a:off x="6477000" y="1295400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RADIO RTO</a:t>
            </a:r>
            <a:endParaRPr lang="en-US"/>
          </a:p>
        </p:txBody>
      </p:sp>
      <p:sp>
        <p:nvSpPr>
          <p:cNvPr id="11281" name="AutoShape 16"/>
          <p:cNvSpPr>
            <a:spLocks noChangeArrowheads="1"/>
          </p:cNvSpPr>
          <p:nvPr/>
        </p:nvSpPr>
        <p:spPr bwMode="auto">
          <a:xfrm>
            <a:off x="4038600" y="11430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1066800" y="3124200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ALERT QRF (IF OUTSIDE THE FOB)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066800" y="1981200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DETERMINE </a:t>
            </a:r>
          </a:p>
          <a:p>
            <a:pPr algn="ctr"/>
            <a:r>
              <a:rPr lang="en-US" sz="1000" b="1"/>
              <a:t>SITE SECURITY AND CONDITION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4343400" y="2590800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6769100" y="635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 dirty="0"/>
              <a:t>MASCAL BATTLE DRILL</a:t>
            </a:r>
            <a:r>
              <a:rPr lang="en-US" dirty="0"/>
              <a:t> </a:t>
            </a:r>
          </a:p>
          <a:p>
            <a:pPr algn="ctr"/>
            <a:endParaRPr lang="en-US" sz="400" dirty="0"/>
          </a:p>
        </p:txBody>
      </p:sp>
      <p:sp>
        <p:nvSpPr>
          <p:cNvPr id="11288" name="AutoShape 25"/>
          <p:cNvSpPr>
            <a:spLocks noChangeArrowheads="1"/>
          </p:cNvSpPr>
          <p:nvPr/>
        </p:nvSpPr>
        <p:spPr bwMode="auto">
          <a:xfrm>
            <a:off x="990600" y="4267200"/>
            <a:ext cx="12192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BEGIN MEDEVAC BATTLE DRILL AS NECESSARY</a:t>
            </a:r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1600200" y="4038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AutoShape 27"/>
          <p:cNvSpPr>
            <a:spLocks noChangeArrowheads="1"/>
          </p:cNvSpPr>
          <p:nvPr/>
        </p:nvSpPr>
        <p:spPr bwMode="auto">
          <a:xfrm>
            <a:off x="3281785" y="1752600"/>
            <a:ext cx="2222705" cy="8382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0" rIns="91432" bIns="0" anchor="ctr"/>
          <a:lstStyle/>
          <a:p>
            <a:pPr algn="ctr"/>
            <a:r>
              <a:rPr lang="en-US" sz="1000" b="1" dirty="0"/>
              <a:t>NOTIFY EMEDS, AID STATION, BN CDR, SXO, CHAPLAIN, S3, CSM, S1</a:t>
            </a:r>
          </a:p>
          <a:p>
            <a:pPr algn="ctr"/>
            <a:r>
              <a:rPr lang="en-US" sz="1000" b="1" dirty="0"/>
              <a:t>(FM/PHONE/ RUNNER)</a:t>
            </a:r>
          </a:p>
        </p:txBody>
      </p:sp>
      <p:sp>
        <p:nvSpPr>
          <p:cNvPr id="11291" name="AutoShape 28"/>
          <p:cNvSpPr>
            <a:spLocks noChangeArrowheads="1"/>
          </p:cNvSpPr>
          <p:nvPr/>
        </p:nvSpPr>
        <p:spPr bwMode="auto">
          <a:xfrm>
            <a:off x="6248400" y="2590800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ALERT BDOC (IF NOT THE SOURCE OF MASCAL CALL)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92" name="AutoShape 29"/>
          <p:cNvSpPr>
            <a:spLocks noChangeArrowheads="1"/>
          </p:cNvSpPr>
          <p:nvPr/>
        </p:nvSpPr>
        <p:spPr bwMode="auto">
          <a:xfrm>
            <a:off x="3164953" y="2966005"/>
            <a:ext cx="2393682" cy="9144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POST INFORMATION ON CPOF;</a:t>
            </a:r>
          </a:p>
          <a:p>
            <a:pPr algn="ctr"/>
            <a:r>
              <a:rPr lang="en-US" sz="1000" b="1"/>
              <a:t>BTL CPT VERIFIES POSTING</a:t>
            </a:r>
          </a:p>
        </p:txBody>
      </p:sp>
      <p:sp>
        <p:nvSpPr>
          <p:cNvPr id="11293" name="AutoShape 30"/>
          <p:cNvSpPr>
            <a:spLocks noChangeArrowheads="1"/>
          </p:cNvSpPr>
          <p:nvPr/>
        </p:nvSpPr>
        <p:spPr bwMode="auto">
          <a:xfrm>
            <a:off x="3164953" y="4185205"/>
            <a:ext cx="2393682" cy="685800"/>
          </a:xfrm>
          <a:prstGeom prst="flowChartTerminator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b="1"/>
              <a:t>POST CPOF</a:t>
            </a:r>
          </a:p>
          <a:p>
            <a:pPr algn="ctr"/>
            <a:r>
              <a:rPr lang="en-US" sz="1000" b="1"/>
              <a:t>SIGACT </a:t>
            </a:r>
          </a:p>
        </p:txBody>
      </p:sp>
      <p:sp>
        <p:nvSpPr>
          <p:cNvPr id="11294" name="AutoShape 31"/>
          <p:cNvSpPr>
            <a:spLocks noChangeArrowheads="1"/>
          </p:cNvSpPr>
          <p:nvPr/>
        </p:nvSpPr>
        <p:spPr bwMode="auto">
          <a:xfrm>
            <a:off x="6248400" y="3733800"/>
            <a:ext cx="1066800" cy="8382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ISSUE MASCAL NET CALL TO CO CPS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6781800" y="35052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AutoShape 33"/>
          <p:cNvSpPr>
            <a:spLocks noChangeArrowheads="1"/>
          </p:cNvSpPr>
          <p:nvPr/>
        </p:nvSpPr>
        <p:spPr bwMode="auto">
          <a:xfrm>
            <a:off x="990600" y="5410200"/>
            <a:ext cx="1219200" cy="914400"/>
          </a:xfrm>
          <a:prstGeom prst="flowChartTermina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BEGIN CASUALTY NOTIFCATION BATTLE DRILL</a:t>
            </a:r>
          </a:p>
        </p:txBody>
      </p:sp>
      <p:sp>
        <p:nvSpPr>
          <p:cNvPr id="11297" name="Line 34"/>
          <p:cNvSpPr>
            <a:spLocks noChangeShapeType="1"/>
          </p:cNvSpPr>
          <p:nvPr/>
        </p:nvSpPr>
        <p:spPr bwMode="auto">
          <a:xfrm>
            <a:off x="1600200" y="51816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298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1299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Text Box 42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 rot="5400000" flipV="1">
            <a:off x="4000500" y="3467100"/>
            <a:ext cx="1066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8"/>
          <p:cNvSpPr>
            <a:spLocks noChangeShapeType="1"/>
          </p:cNvSpPr>
          <p:nvPr/>
        </p:nvSpPr>
        <p:spPr bwMode="auto">
          <a:xfrm>
            <a:off x="1524000" y="2390775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Base" hidden="1"/>
          <p:cNvSpPr>
            <a:spLocks noChangeArrowheads="1"/>
          </p:cNvSpPr>
          <p:nvPr/>
        </p:nvSpPr>
        <p:spPr bwMode="auto">
          <a:xfrm>
            <a:off x="1524000" y="1230313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3" name="Line 17"/>
          <p:cNvSpPr>
            <a:spLocks noChangeShapeType="1"/>
          </p:cNvSpPr>
          <p:nvPr/>
        </p:nvSpPr>
        <p:spPr bwMode="auto">
          <a:xfrm rot="-5400000">
            <a:off x="1828006" y="-89693"/>
            <a:ext cx="14287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AutoShape 19"/>
          <p:cNvSpPr>
            <a:spLocks noChangeArrowheads="1"/>
          </p:cNvSpPr>
          <p:nvPr/>
        </p:nvSpPr>
        <p:spPr bwMode="auto">
          <a:xfrm>
            <a:off x="0" y="61913"/>
            <a:ext cx="1524000" cy="700087"/>
          </a:xfrm>
          <a:prstGeom prst="flowChartInputOutpu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  BDE REQUESTS</a:t>
            </a:r>
          </a:p>
          <a:p>
            <a:pPr algn="ctr"/>
            <a:r>
              <a:rPr lang="en-US" sz="1000" b="1"/>
              <a:t>CASEVAC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5" name="Line 22"/>
          <p:cNvSpPr>
            <a:spLocks noChangeShapeType="1"/>
          </p:cNvSpPr>
          <p:nvPr/>
        </p:nvSpPr>
        <p:spPr bwMode="auto">
          <a:xfrm rot="5400000" flipV="1">
            <a:off x="4076700" y="2171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AutoShape 34"/>
          <p:cNvSpPr>
            <a:spLocks noChangeArrowheads="1"/>
          </p:cNvSpPr>
          <p:nvPr/>
        </p:nvSpPr>
        <p:spPr bwMode="auto">
          <a:xfrm>
            <a:off x="2374900" y="61913"/>
            <a:ext cx="1054100" cy="852487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ATTENTION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1000" b="1"/>
              <a:t>IN TOC</a:t>
            </a:r>
          </a:p>
          <a:p>
            <a:pPr algn="ctr"/>
            <a:r>
              <a:rPr lang="en-US" sz="1000" b="1"/>
              <a:t>“CASEVAC”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297" name="Rectangle 37"/>
          <p:cNvSpPr>
            <a:spLocks noChangeArrowheads="1"/>
          </p:cNvSpPr>
          <p:nvPr/>
        </p:nvSpPr>
        <p:spPr bwMode="auto">
          <a:xfrm>
            <a:off x="1371600" y="457200"/>
            <a:ext cx="108743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 b="1"/>
              <a:t>(via FM, BREEZE, CPOF, VOIP, UHF, VHF, TACSAT)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2298" name="Text Box 50"/>
          <p:cNvSpPr txBox="1">
            <a:spLocks noChangeArrowheads="1"/>
          </p:cNvSpPr>
          <p:nvPr/>
        </p:nvSpPr>
        <p:spPr bwMode="auto">
          <a:xfrm rot="1802356">
            <a:off x="4419600" y="4191000"/>
            <a:ext cx="685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NO</a:t>
            </a:r>
          </a:p>
        </p:txBody>
      </p:sp>
      <p:sp>
        <p:nvSpPr>
          <p:cNvPr id="12301" name="Text Box 55"/>
          <p:cNvSpPr txBox="1">
            <a:spLocks noChangeArrowheads="1"/>
          </p:cNvSpPr>
          <p:nvPr/>
        </p:nvSpPr>
        <p:spPr bwMode="auto">
          <a:xfrm>
            <a:off x="6769100" y="635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r>
              <a:rPr lang="en-US" sz="2000" b="1"/>
              <a:t>CASEVAC BATTLE DRILL</a:t>
            </a:r>
            <a:r>
              <a:rPr lang="en-US"/>
              <a:t> </a:t>
            </a:r>
          </a:p>
          <a:p>
            <a:pPr algn="ctr"/>
            <a:endParaRPr lang="en-US" sz="400"/>
          </a:p>
        </p:txBody>
      </p:sp>
      <p:sp>
        <p:nvSpPr>
          <p:cNvPr id="12302" name="Line 58"/>
          <p:cNvSpPr>
            <a:spLocks noChangeShapeType="1"/>
          </p:cNvSpPr>
          <p:nvPr/>
        </p:nvSpPr>
        <p:spPr bwMode="auto">
          <a:xfrm>
            <a:off x="1295400" y="1600200"/>
            <a:ext cx="46038" cy="3571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AutoShape 63"/>
          <p:cNvSpPr>
            <a:spLocks noChangeArrowheads="1"/>
          </p:cNvSpPr>
          <p:nvPr/>
        </p:nvSpPr>
        <p:spPr bwMode="auto">
          <a:xfrm>
            <a:off x="609600" y="1873250"/>
            <a:ext cx="1371600" cy="8699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endParaRPr lang="en-US" sz="1000" b="1"/>
          </a:p>
          <a:p>
            <a:pPr algn="ctr"/>
            <a:r>
              <a:rPr lang="en-US" sz="1000" b="1"/>
              <a:t>CONFIRM WITH BDE </a:t>
            </a:r>
          </a:p>
          <a:p>
            <a:pPr algn="ctr"/>
            <a:r>
              <a:rPr lang="en-US" sz="1000" b="1"/>
              <a:t>BTL CPT</a:t>
            </a:r>
          </a:p>
          <a:p>
            <a:pPr algn="ctr"/>
            <a:r>
              <a:rPr lang="en-US" sz="1000" b="1"/>
              <a:t> C2, TASK &amp; </a:t>
            </a:r>
          </a:p>
          <a:p>
            <a:pPr algn="ctr"/>
            <a:r>
              <a:rPr lang="en-US" sz="1000" b="1"/>
              <a:t>PURPOSE</a:t>
            </a:r>
          </a:p>
          <a:p>
            <a:pPr algn="ctr"/>
            <a:r>
              <a:rPr lang="en-US" sz="1000" b="1"/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AutoShape 64"/>
          <p:cNvSpPr>
            <a:spLocks noChangeArrowheads="1"/>
          </p:cNvSpPr>
          <p:nvPr/>
        </p:nvSpPr>
        <p:spPr bwMode="auto">
          <a:xfrm>
            <a:off x="990600" y="12954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CPT</a:t>
            </a:r>
            <a:endParaRPr lang="en-US"/>
          </a:p>
        </p:txBody>
      </p:sp>
      <p:sp>
        <p:nvSpPr>
          <p:cNvPr id="12305" name="AutoShape 65"/>
          <p:cNvSpPr>
            <a:spLocks noChangeArrowheads="1"/>
          </p:cNvSpPr>
          <p:nvPr/>
        </p:nvSpPr>
        <p:spPr bwMode="auto">
          <a:xfrm>
            <a:off x="609600" y="3792538"/>
            <a:ext cx="13716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CONFIRM </a:t>
            </a:r>
          </a:p>
          <a:p>
            <a:pPr algn="ctr"/>
            <a:r>
              <a:rPr lang="en-US" sz="1000" b="1"/>
              <a:t>AVAILABLE </a:t>
            </a:r>
          </a:p>
          <a:p>
            <a:pPr algn="ctr"/>
            <a:r>
              <a:rPr lang="en-US" sz="1000" b="1"/>
              <a:t>ASSETS OH/CH/UH</a:t>
            </a:r>
          </a:p>
        </p:txBody>
      </p:sp>
      <p:sp>
        <p:nvSpPr>
          <p:cNvPr id="12306" name="Line 66"/>
          <p:cNvSpPr>
            <a:spLocks noChangeShapeType="1"/>
          </p:cNvSpPr>
          <p:nvPr/>
        </p:nvSpPr>
        <p:spPr bwMode="auto">
          <a:xfrm>
            <a:off x="2590800" y="16764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AutoShape 67"/>
          <p:cNvSpPr>
            <a:spLocks noChangeArrowheads="1"/>
          </p:cNvSpPr>
          <p:nvPr/>
        </p:nvSpPr>
        <p:spPr bwMode="auto">
          <a:xfrm>
            <a:off x="2103438" y="1905000"/>
            <a:ext cx="9906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 dirty="0"/>
              <a:t>ALERT LIFT Company CP/AID STATION</a:t>
            </a:r>
          </a:p>
        </p:txBody>
      </p:sp>
      <p:sp>
        <p:nvSpPr>
          <p:cNvPr id="12308" name="AutoShape 68"/>
          <p:cNvSpPr>
            <a:spLocks noChangeArrowheads="1"/>
          </p:cNvSpPr>
          <p:nvPr/>
        </p:nvSpPr>
        <p:spPr bwMode="auto">
          <a:xfrm>
            <a:off x="2286000" y="1295400"/>
            <a:ext cx="608013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BTL NCO</a:t>
            </a:r>
            <a:endParaRPr lang="en-US"/>
          </a:p>
        </p:txBody>
      </p:sp>
      <p:sp>
        <p:nvSpPr>
          <p:cNvPr id="12309" name="AutoShape 69"/>
          <p:cNvSpPr>
            <a:spLocks noChangeArrowheads="1"/>
          </p:cNvSpPr>
          <p:nvPr/>
        </p:nvSpPr>
        <p:spPr bwMode="auto">
          <a:xfrm>
            <a:off x="2092325" y="2895600"/>
            <a:ext cx="9906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CONFIRM C/S &amp; FREQ OF UNIT IN CONTACT</a:t>
            </a:r>
          </a:p>
        </p:txBody>
      </p:sp>
      <p:sp>
        <p:nvSpPr>
          <p:cNvPr id="12310" name="AutoShape 70"/>
          <p:cNvSpPr>
            <a:spLocks noChangeArrowheads="1"/>
          </p:cNvSpPr>
          <p:nvPr/>
        </p:nvSpPr>
        <p:spPr bwMode="auto">
          <a:xfrm>
            <a:off x="2093913" y="4181475"/>
            <a:ext cx="9906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CONFIRM L/U OF MEDIC WITH AIRCREW</a:t>
            </a:r>
          </a:p>
        </p:txBody>
      </p:sp>
      <p:sp>
        <p:nvSpPr>
          <p:cNvPr id="12311" name="Line 71"/>
          <p:cNvSpPr>
            <a:spLocks noChangeShapeType="1"/>
          </p:cNvSpPr>
          <p:nvPr/>
        </p:nvSpPr>
        <p:spPr bwMode="auto">
          <a:xfrm>
            <a:off x="5562600" y="1752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73"/>
          <p:cNvSpPr>
            <a:spLocks noChangeShapeType="1"/>
          </p:cNvSpPr>
          <p:nvPr/>
        </p:nvSpPr>
        <p:spPr bwMode="auto">
          <a:xfrm flipH="1">
            <a:off x="3810000" y="1524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AutoShape 74"/>
          <p:cNvSpPr>
            <a:spLocks noChangeArrowheads="1"/>
          </p:cNvSpPr>
          <p:nvPr/>
        </p:nvSpPr>
        <p:spPr bwMode="auto">
          <a:xfrm>
            <a:off x="2063750" y="5410200"/>
            <a:ext cx="1066800" cy="9144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MONITOR TIC ON CPOF AND UPDATE BTL CPT</a:t>
            </a:r>
          </a:p>
          <a:p>
            <a:pPr algn="ctr"/>
            <a:endParaRPr lang="en-US" sz="1000" b="1"/>
          </a:p>
        </p:txBody>
      </p:sp>
      <p:sp>
        <p:nvSpPr>
          <p:cNvPr id="12314" name="Line 75"/>
          <p:cNvSpPr>
            <a:spLocks noChangeShapeType="1"/>
          </p:cNvSpPr>
          <p:nvPr/>
        </p:nvSpPr>
        <p:spPr bwMode="auto">
          <a:xfrm>
            <a:off x="7315200" y="1600200"/>
            <a:ext cx="0" cy="248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AutoShape 76"/>
          <p:cNvSpPr>
            <a:spLocks noChangeArrowheads="1"/>
          </p:cNvSpPr>
          <p:nvPr/>
        </p:nvSpPr>
        <p:spPr bwMode="auto">
          <a:xfrm>
            <a:off x="3352800" y="1828800"/>
            <a:ext cx="1058863" cy="11430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POST GRID OF TIC ON CPOF</a:t>
            </a:r>
          </a:p>
          <a:p>
            <a:pPr algn="ctr"/>
            <a:r>
              <a:rPr lang="en-US" sz="1000" b="1"/>
              <a:t> VIEW AND</a:t>
            </a:r>
          </a:p>
          <a:p>
            <a:pPr algn="ctr"/>
            <a:r>
              <a:rPr lang="en-US" sz="1000" b="1"/>
              <a:t>REQUEST</a:t>
            </a:r>
          </a:p>
          <a:p>
            <a:pPr algn="ctr"/>
            <a:r>
              <a:rPr lang="en-US" sz="1000" b="1"/>
              <a:t>IMAGERY</a:t>
            </a:r>
          </a:p>
          <a:p>
            <a:pPr algn="ctr"/>
            <a:endParaRPr lang="en-US" sz="1000" b="1"/>
          </a:p>
        </p:txBody>
      </p:sp>
      <p:sp>
        <p:nvSpPr>
          <p:cNvPr id="12316" name="AutoShape 77"/>
          <p:cNvSpPr>
            <a:spLocks noChangeArrowheads="1"/>
          </p:cNvSpPr>
          <p:nvPr/>
        </p:nvSpPr>
        <p:spPr bwMode="auto">
          <a:xfrm>
            <a:off x="3535363" y="1295400"/>
            <a:ext cx="669925" cy="269875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S2</a:t>
            </a:r>
            <a:endParaRPr lang="en-US"/>
          </a:p>
        </p:txBody>
      </p:sp>
      <p:sp>
        <p:nvSpPr>
          <p:cNvPr id="12317" name="AutoShape 78"/>
          <p:cNvSpPr>
            <a:spLocks noChangeArrowheads="1"/>
          </p:cNvSpPr>
          <p:nvPr/>
        </p:nvSpPr>
        <p:spPr bwMode="auto">
          <a:xfrm>
            <a:off x="3322638" y="3124200"/>
            <a:ext cx="1066800" cy="112553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182863" rIns="91432" bIns="45716" anchor="ctr"/>
          <a:lstStyle/>
          <a:p>
            <a:pPr algn="ctr"/>
            <a:r>
              <a:rPr lang="en-US" sz="1000" b="1"/>
              <a:t>CONFIRM </a:t>
            </a:r>
          </a:p>
          <a:p>
            <a:pPr algn="ctr"/>
            <a:r>
              <a:rPr lang="en-US" sz="1000" b="1"/>
              <a:t>MISSION IS</a:t>
            </a:r>
          </a:p>
          <a:p>
            <a:pPr algn="ctr"/>
            <a:r>
              <a:rPr lang="en-US" sz="1000" b="1"/>
              <a:t>SUPPORTABLE</a:t>
            </a:r>
          </a:p>
          <a:p>
            <a:pPr algn="ctr"/>
            <a:r>
              <a:rPr lang="en-US" sz="1000" b="1"/>
              <a:t>BY A/C</a:t>
            </a:r>
          </a:p>
          <a:p>
            <a:pPr algn="ctr"/>
            <a:r>
              <a:rPr lang="en-US" sz="1000" b="1"/>
              <a:t>(WX/ILLUM) </a:t>
            </a:r>
          </a:p>
          <a:p>
            <a:pPr algn="ctr"/>
            <a:endParaRPr lang="en-US" sz="1000">
              <a:latin typeface="Times New Roman" pitchFamily="18" charset="0"/>
            </a:endParaRPr>
          </a:p>
        </p:txBody>
      </p:sp>
      <p:sp>
        <p:nvSpPr>
          <p:cNvPr id="12318" name="AutoShape 79"/>
          <p:cNvSpPr>
            <a:spLocks noChangeArrowheads="1"/>
          </p:cNvSpPr>
          <p:nvPr/>
        </p:nvSpPr>
        <p:spPr bwMode="auto">
          <a:xfrm>
            <a:off x="3306763" y="4410075"/>
            <a:ext cx="1066800" cy="5715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DETERMINE ISR</a:t>
            </a:r>
          </a:p>
          <a:p>
            <a:pPr algn="ctr"/>
            <a:r>
              <a:rPr lang="en-US" sz="1000" b="1"/>
              <a:t> AVAILABILITY</a:t>
            </a:r>
            <a:endParaRPr lang="en-US"/>
          </a:p>
        </p:txBody>
      </p:sp>
      <p:sp>
        <p:nvSpPr>
          <p:cNvPr id="12319" name="AutoShape 80"/>
          <p:cNvSpPr>
            <a:spLocks noChangeArrowheads="1"/>
          </p:cNvSpPr>
          <p:nvPr/>
        </p:nvSpPr>
        <p:spPr bwMode="auto">
          <a:xfrm>
            <a:off x="3255963" y="5105400"/>
            <a:ext cx="1143000" cy="8382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CREATE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 TERRAIN &amp; </a:t>
            </a:r>
          </a:p>
          <a:p>
            <a:pPr algn="ctr"/>
            <a:r>
              <a:rPr lang="en-US" sz="1000" b="1"/>
              <a:t>THREAT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ASSESSMENT</a:t>
            </a:r>
          </a:p>
          <a:p>
            <a:pPr algn="ctr"/>
            <a:r>
              <a:rPr lang="en-US" sz="1000" b="1"/>
              <a:t>PRODUCTS</a:t>
            </a:r>
            <a:endParaRPr lang="en-US"/>
          </a:p>
        </p:txBody>
      </p:sp>
      <p:sp>
        <p:nvSpPr>
          <p:cNvPr id="12320" name="AutoShape 81"/>
          <p:cNvSpPr>
            <a:spLocks noChangeArrowheads="1"/>
          </p:cNvSpPr>
          <p:nvPr/>
        </p:nvSpPr>
        <p:spPr bwMode="auto">
          <a:xfrm>
            <a:off x="3322638" y="6096000"/>
            <a:ext cx="990600" cy="533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EVALUATE</a:t>
            </a:r>
          </a:p>
          <a:p>
            <a:pPr algn="ctr"/>
            <a:r>
              <a:rPr lang="en-US" sz="1000" b="1"/>
              <a:t>HLZ </a:t>
            </a:r>
          </a:p>
          <a:p>
            <a:pPr algn="ctr"/>
            <a:endParaRPr lang="en-US" sz="1000" b="1"/>
          </a:p>
        </p:txBody>
      </p:sp>
      <p:sp>
        <p:nvSpPr>
          <p:cNvPr id="12321" name="Line 82"/>
          <p:cNvSpPr>
            <a:spLocks noChangeShapeType="1"/>
          </p:cNvSpPr>
          <p:nvPr/>
        </p:nvSpPr>
        <p:spPr bwMode="auto">
          <a:xfrm>
            <a:off x="61722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AutoShape 84"/>
          <p:cNvSpPr>
            <a:spLocks noChangeArrowheads="1"/>
          </p:cNvSpPr>
          <p:nvPr/>
        </p:nvSpPr>
        <p:spPr bwMode="auto">
          <a:xfrm>
            <a:off x="5334000" y="4724400"/>
            <a:ext cx="16764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BTL CPT BRIEFS BDE BTL CPT WITH </a:t>
            </a:r>
          </a:p>
          <a:p>
            <a:pPr algn="ctr"/>
            <a:r>
              <a:rPr lang="en-US" sz="1000" b="1"/>
              <a:t>COA AND RECOMMENDATION</a:t>
            </a:r>
          </a:p>
        </p:txBody>
      </p:sp>
      <p:sp>
        <p:nvSpPr>
          <p:cNvPr id="12323" name="AutoShape 85"/>
          <p:cNvSpPr>
            <a:spLocks noChangeArrowheads="1"/>
          </p:cNvSpPr>
          <p:nvPr/>
        </p:nvSpPr>
        <p:spPr bwMode="auto">
          <a:xfrm>
            <a:off x="5334000" y="5867400"/>
            <a:ext cx="16764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IF MISSION IS APPROVED, SEND BDE BTL CPT ETA</a:t>
            </a:r>
          </a:p>
        </p:txBody>
      </p:sp>
      <p:sp>
        <p:nvSpPr>
          <p:cNvPr id="12324" name="AutoShape 86"/>
          <p:cNvSpPr>
            <a:spLocks noChangeArrowheads="1"/>
          </p:cNvSpPr>
          <p:nvPr/>
        </p:nvSpPr>
        <p:spPr bwMode="auto">
          <a:xfrm>
            <a:off x="5238750" y="1295400"/>
            <a:ext cx="681038" cy="433388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>
            <a:spAutoFit/>
          </a:bodyPr>
          <a:lstStyle/>
          <a:p>
            <a:pPr algn="ctr"/>
            <a:r>
              <a:rPr lang="en-US" sz="1000" b="1"/>
              <a:t>RADIO RTO</a:t>
            </a:r>
            <a:endParaRPr lang="en-US"/>
          </a:p>
        </p:txBody>
      </p:sp>
      <p:sp>
        <p:nvSpPr>
          <p:cNvPr id="12325" name="AutoShape 87"/>
          <p:cNvSpPr>
            <a:spLocks noChangeArrowheads="1"/>
          </p:cNvSpPr>
          <p:nvPr/>
        </p:nvSpPr>
        <p:spPr bwMode="auto">
          <a:xfrm>
            <a:off x="5038725" y="1981200"/>
            <a:ext cx="1030288" cy="4635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MAINTAIN LOG</a:t>
            </a:r>
          </a:p>
          <a:p>
            <a:pPr algn="ctr"/>
            <a:endParaRPr lang="en-US" sz="1000" b="1"/>
          </a:p>
        </p:txBody>
      </p:sp>
      <p:sp>
        <p:nvSpPr>
          <p:cNvPr id="12326" name="AutoShape 88"/>
          <p:cNvSpPr>
            <a:spLocks noChangeArrowheads="1"/>
          </p:cNvSpPr>
          <p:nvPr/>
        </p:nvSpPr>
        <p:spPr bwMode="auto">
          <a:xfrm>
            <a:off x="5029200" y="3505200"/>
            <a:ext cx="1066800" cy="6096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POST ALPHA </a:t>
            </a:r>
          </a:p>
          <a:p>
            <a:pPr algn="ctr"/>
            <a:r>
              <a:rPr lang="en-US" sz="1000" b="1"/>
              <a:t>CALLS</a:t>
            </a:r>
          </a:p>
        </p:txBody>
      </p:sp>
      <p:sp>
        <p:nvSpPr>
          <p:cNvPr id="12327" name="AutoShape 89"/>
          <p:cNvSpPr>
            <a:spLocks noChangeArrowheads="1"/>
          </p:cNvSpPr>
          <p:nvPr/>
        </p:nvSpPr>
        <p:spPr bwMode="auto">
          <a:xfrm>
            <a:off x="5059363" y="2590800"/>
            <a:ext cx="992187" cy="6667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ALSO CHECKS WX</a:t>
            </a:r>
          </a:p>
          <a:p>
            <a:pPr algn="ctr"/>
            <a:endParaRPr lang="en-US" sz="1000" b="1"/>
          </a:p>
        </p:txBody>
      </p:sp>
      <p:sp>
        <p:nvSpPr>
          <p:cNvPr id="12328" name="AutoShape 90"/>
          <p:cNvSpPr>
            <a:spLocks noChangeArrowheads="1"/>
          </p:cNvSpPr>
          <p:nvPr/>
        </p:nvSpPr>
        <p:spPr bwMode="auto">
          <a:xfrm>
            <a:off x="6980238" y="1371600"/>
            <a:ext cx="685800" cy="304800"/>
          </a:xfrm>
          <a:prstGeom prst="flowChartAlternateProces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FSO</a:t>
            </a:r>
            <a:endParaRPr lang="en-US"/>
          </a:p>
        </p:txBody>
      </p:sp>
      <p:sp>
        <p:nvSpPr>
          <p:cNvPr id="12329" name="AutoShape 91"/>
          <p:cNvSpPr>
            <a:spLocks noChangeArrowheads="1"/>
          </p:cNvSpPr>
          <p:nvPr/>
        </p:nvSpPr>
        <p:spPr bwMode="auto">
          <a:xfrm>
            <a:off x="6781800" y="1981200"/>
            <a:ext cx="10668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ASSESS AVAIL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/>
              <a:t>ASSETS &amp;</a:t>
            </a:r>
          </a:p>
          <a:p>
            <a:pPr algn="ctr"/>
            <a:r>
              <a:rPr lang="en-US" sz="1000" b="1"/>
              <a:t>LOCATIONS</a:t>
            </a:r>
            <a:endParaRPr lang="en-US" b="1"/>
          </a:p>
        </p:txBody>
      </p:sp>
      <p:sp>
        <p:nvSpPr>
          <p:cNvPr id="12330" name="AutoShape 92"/>
          <p:cNvSpPr>
            <a:spLocks noChangeArrowheads="1"/>
          </p:cNvSpPr>
          <p:nvPr/>
        </p:nvSpPr>
        <p:spPr bwMode="auto">
          <a:xfrm>
            <a:off x="6781800" y="2971800"/>
            <a:ext cx="1066800" cy="6096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DETERMINE/</a:t>
            </a:r>
          </a:p>
          <a:p>
            <a:pPr algn="ctr"/>
            <a:r>
              <a:rPr lang="en-US" sz="1000" b="1"/>
              <a:t>REQUEST </a:t>
            </a:r>
          </a:p>
          <a:p>
            <a:pPr algn="ctr"/>
            <a:r>
              <a:rPr lang="en-US" sz="1000" b="1"/>
              <a:t>FSCM</a:t>
            </a:r>
          </a:p>
        </p:txBody>
      </p:sp>
      <p:grpSp>
        <p:nvGrpSpPr>
          <p:cNvPr id="12331" name="WordArt 58"/>
          <p:cNvGrpSpPr>
            <a:grpSpLocks/>
          </p:cNvGrpSpPr>
          <p:nvPr/>
        </p:nvGrpSpPr>
        <p:grpSpPr bwMode="auto">
          <a:xfrm>
            <a:off x="8394700" y="6284913"/>
            <a:ext cx="749300" cy="573087"/>
            <a:chOff x="718" y="380"/>
            <a:chExt cx="3510" cy="3752"/>
          </a:xfrm>
        </p:grpSpPr>
        <p:pic>
          <p:nvPicPr>
            <p:cNvPr id="12335" name="WordArt 5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8" y="380"/>
              <a:ext cx="3510" cy="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6" name="Text Box 50"/>
            <p:cNvSpPr txBox="1">
              <a:spLocks noChangeArrowheads="1" noChangeShapeType="1"/>
            </p:cNvSpPr>
            <p:nvPr/>
          </p:nvSpPr>
          <p:spPr bwMode="auto">
            <a:xfrm>
              <a:off x="720" y="384"/>
              <a:ext cx="350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/>
            <a:lstStyle/>
            <a:p>
              <a:pPr algn="ctr"/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2332" name="AutoShape 92"/>
          <p:cNvSpPr>
            <a:spLocks noChangeArrowheads="1"/>
          </p:cNvSpPr>
          <p:nvPr/>
        </p:nvSpPr>
        <p:spPr bwMode="auto">
          <a:xfrm>
            <a:off x="6626225" y="3729038"/>
            <a:ext cx="1385888" cy="60960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r>
              <a:rPr lang="en-US" sz="1000" b="1"/>
              <a:t>REQUEST CAS</a:t>
            </a:r>
          </a:p>
          <a:p>
            <a:pPr algn="ctr"/>
            <a:r>
              <a:rPr lang="en-US" sz="1000" b="1"/>
              <a:t>(METT-TC Dependent)</a:t>
            </a:r>
          </a:p>
        </p:txBody>
      </p:sp>
      <p:sp>
        <p:nvSpPr>
          <p:cNvPr id="12333" name="AutoShape 57"/>
          <p:cNvSpPr>
            <a:spLocks noChangeArrowheads="1"/>
          </p:cNvSpPr>
          <p:nvPr/>
        </p:nvSpPr>
        <p:spPr bwMode="auto">
          <a:xfrm>
            <a:off x="762000" y="4837113"/>
            <a:ext cx="1066800" cy="9144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 anchor="ctr"/>
          <a:lstStyle/>
          <a:p>
            <a:pPr algn="ctr"/>
            <a:r>
              <a:rPr lang="en-US" sz="1000" b="1"/>
              <a:t>GET WX BRIEF FROM FLIGHT OPS</a:t>
            </a:r>
          </a:p>
        </p:txBody>
      </p:sp>
      <p:sp>
        <p:nvSpPr>
          <p:cNvPr id="12334" name="AutoShape 89"/>
          <p:cNvSpPr>
            <a:spLocks noChangeArrowheads="1"/>
          </p:cNvSpPr>
          <p:nvPr/>
        </p:nvSpPr>
        <p:spPr bwMode="auto">
          <a:xfrm>
            <a:off x="836613" y="2924175"/>
            <a:ext cx="992187" cy="666750"/>
          </a:xfrm>
          <a:prstGeom prst="flowChartTerminator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2" tIns="182863" rIns="91432" bIns="45716" anchor="ctr"/>
          <a:lstStyle/>
          <a:p>
            <a:pPr algn="ctr"/>
            <a:r>
              <a:rPr lang="en-US" sz="1000" b="1"/>
              <a:t>POST BATTLE DRILL ON PLASMA</a:t>
            </a:r>
          </a:p>
          <a:p>
            <a:pPr algn="ctr"/>
            <a:endParaRPr lang="en-US" sz="1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905650A94C8488F404D5B334193A8" ma:contentTypeVersion="13" ma:contentTypeDescription="Create a new document." ma:contentTypeScope="" ma:versionID="3d29c4b41a17a49ba8beb380326b9ca0">
  <xsd:schema xmlns:xsd="http://www.w3.org/2001/XMLSchema" xmlns:xs="http://www.w3.org/2001/XMLSchema" xmlns:p="http://schemas.microsoft.com/office/2006/metadata/properties" xmlns:ns2="574b288a-56a5-47c5-b485-7d42df286d7f" xmlns:ns3="4eb914f7-a9d8-46bd-aaca-118fffa001e3" targetNamespace="http://schemas.microsoft.com/office/2006/metadata/properties" ma:root="true" ma:fieldsID="e985c3f8544e594e2a8885d3dc8f8801" ns2:_="" ns3:_="">
    <xsd:import namespace="574b288a-56a5-47c5-b485-7d42df286d7f"/>
    <xsd:import namespace="4eb914f7-a9d8-46bd-aaca-118fffa00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b288a-56a5-47c5-b485-7d42df286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914f7-a9d8-46bd-aaca-118fffa00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0A2703-51D3-441B-9E13-769EBC6AE0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575758-ABAC-4EA0-B5EC-BAE7B2A831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57D53-A0C2-47D6-BCA1-2BC7E5665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4b288a-56a5-47c5-b485-7d42df286d7f"/>
    <ds:schemaRef ds:uri="4eb914f7-a9d8-46bd-aaca-118fffa00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2031</Words>
  <Application>Microsoft Office PowerPoint</Application>
  <PresentationFormat>Letter Paper (8.5x11 in)</PresentationFormat>
  <Paragraphs>507</Paragraphs>
  <Slides>18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 Arial</vt:lpstr>
      <vt:lpstr>Arial</vt:lpstr>
      <vt:lpstr>Calibri</vt:lpstr>
      <vt:lpstr>Times New Roman</vt:lpstr>
      <vt:lpstr>Default Design</vt:lpstr>
      <vt:lpstr>4_Default Design</vt:lpstr>
      <vt:lpstr>Worksheet</vt:lpstr>
      <vt:lpstr>Battle Drills</vt:lpstr>
      <vt:lpstr>Legend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U.S. ARMY</dc:creator>
  <cp:lastModifiedBy>Ian Baird</cp:lastModifiedBy>
  <cp:revision>266</cp:revision>
  <dcterms:created xsi:type="dcterms:W3CDTF">2007-08-23T03:39:49Z</dcterms:created>
  <dcterms:modified xsi:type="dcterms:W3CDTF">2021-10-30T21:12:27Z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0x0101006C1905650A94C8488F404D5B334193A8</vt:lpwstr>
  </property>
</Properties>
</file>