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77"/>
  </p:notesMasterIdLst>
  <p:handoutMasterIdLst>
    <p:handoutMasterId r:id="rId78"/>
  </p:handoutMasterIdLst>
  <p:sldIdLst>
    <p:sldId id="1998" r:id="rId6"/>
    <p:sldId id="421" r:id="rId7"/>
    <p:sldId id="422" r:id="rId8"/>
    <p:sldId id="357" r:id="rId9"/>
    <p:sldId id="358" r:id="rId10"/>
    <p:sldId id="398" r:id="rId11"/>
    <p:sldId id="425" r:id="rId12"/>
    <p:sldId id="348" r:id="rId13"/>
    <p:sldId id="463" r:id="rId14"/>
    <p:sldId id="397" r:id="rId15"/>
    <p:sldId id="362" r:id="rId16"/>
    <p:sldId id="326" r:id="rId17"/>
    <p:sldId id="426" r:id="rId18"/>
    <p:sldId id="427" r:id="rId19"/>
    <p:sldId id="428" r:id="rId20"/>
    <p:sldId id="429" r:id="rId21"/>
    <p:sldId id="430" r:id="rId22"/>
    <p:sldId id="309" r:id="rId23"/>
    <p:sldId id="432" r:id="rId24"/>
    <p:sldId id="433" r:id="rId25"/>
    <p:sldId id="369" r:id="rId26"/>
    <p:sldId id="329" r:id="rId27"/>
    <p:sldId id="434" r:id="rId28"/>
    <p:sldId id="331" r:id="rId29"/>
    <p:sldId id="332" r:id="rId30"/>
    <p:sldId id="333" r:id="rId31"/>
    <p:sldId id="456" r:id="rId32"/>
    <p:sldId id="335" r:id="rId33"/>
    <p:sldId id="371" r:id="rId34"/>
    <p:sldId id="455" r:id="rId35"/>
    <p:sldId id="394" r:id="rId36"/>
    <p:sldId id="373" r:id="rId37"/>
    <p:sldId id="350" r:id="rId38"/>
    <p:sldId id="330" r:id="rId39"/>
    <p:sldId id="339" r:id="rId40"/>
    <p:sldId id="460" r:id="rId41"/>
    <p:sldId id="435" r:id="rId42"/>
    <p:sldId id="374" r:id="rId43"/>
    <p:sldId id="436" r:id="rId44"/>
    <p:sldId id="453" r:id="rId45"/>
    <p:sldId id="437" r:id="rId46"/>
    <p:sldId id="337" r:id="rId47"/>
    <p:sldId id="419" r:id="rId48"/>
    <p:sldId id="312" r:id="rId49"/>
    <p:sldId id="395" r:id="rId50"/>
    <p:sldId id="313" r:id="rId51"/>
    <p:sldId id="420" r:id="rId52"/>
    <p:sldId id="314" r:id="rId53"/>
    <p:sldId id="458" r:id="rId54"/>
    <p:sldId id="379" r:id="rId55"/>
    <p:sldId id="438" r:id="rId56"/>
    <p:sldId id="439" r:id="rId57"/>
    <p:sldId id="454" r:id="rId58"/>
    <p:sldId id="383" r:id="rId59"/>
    <p:sldId id="440" r:id="rId60"/>
    <p:sldId id="459" r:id="rId61"/>
    <p:sldId id="401" r:id="rId62"/>
    <p:sldId id="402" r:id="rId63"/>
    <p:sldId id="405" r:id="rId64"/>
    <p:sldId id="409" r:id="rId65"/>
    <p:sldId id="413" r:id="rId66"/>
    <p:sldId id="415" r:id="rId67"/>
    <p:sldId id="418" r:id="rId68"/>
    <p:sldId id="457" r:id="rId69"/>
    <p:sldId id="444" r:id="rId70"/>
    <p:sldId id="445" r:id="rId71"/>
    <p:sldId id="446" r:id="rId72"/>
    <p:sldId id="447" r:id="rId73"/>
    <p:sldId id="448" r:id="rId74"/>
    <p:sldId id="449" r:id="rId75"/>
    <p:sldId id="450" r:id="rId76"/>
  </p:sldIdLst>
  <p:sldSz cx="9144000" cy="6858000" type="screen4x3"/>
  <p:notesSz cx="7010400" cy="9296400"/>
  <p:defaultTextStyle>
    <a:defPPr>
      <a:defRPr lang="en-US"/>
    </a:defPPr>
    <a:lvl1pPr algn="ctr" rtl="0" fontAlgn="base">
      <a:spcBef>
        <a:spcPct val="0"/>
      </a:spcBef>
      <a:spcAft>
        <a:spcPct val="0"/>
      </a:spcAft>
      <a:defRPr sz="1200" kern="1200">
        <a:solidFill>
          <a:schemeClr val="tx1"/>
        </a:solidFill>
        <a:latin typeface="Arial" charset="0"/>
        <a:ea typeface="+mn-ea"/>
        <a:cs typeface="+mn-cs"/>
      </a:defRPr>
    </a:lvl1pPr>
    <a:lvl2pPr marL="457200" algn="ctr" rtl="0" fontAlgn="base">
      <a:spcBef>
        <a:spcPct val="0"/>
      </a:spcBef>
      <a:spcAft>
        <a:spcPct val="0"/>
      </a:spcAft>
      <a:defRPr sz="1200" kern="1200">
        <a:solidFill>
          <a:schemeClr val="tx1"/>
        </a:solidFill>
        <a:latin typeface="Arial" charset="0"/>
        <a:ea typeface="+mn-ea"/>
        <a:cs typeface="+mn-cs"/>
      </a:defRPr>
    </a:lvl2pPr>
    <a:lvl3pPr marL="914400" algn="ctr" rtl="0" fontAlgn="base">
      <a:spcBef>
        <a:spcPct val="0"/>
      </a:spcBef>
      <a:spcAft>
        <a:spcPct val="0"/>
      </a:spcAft>
      <a:defRPr sz="1200" kern="1200">
        <a:solidFill>
          <a:schemeClr val="tx1"/>
        </a:solidFill>
        <a:latin typeface="Arial" charset="0"/>
        <a:ea typeface="+mn-ea"/>
        <a:cs typeface="+mn-cs"/>
      </a:defRPr>
    </a:lvl3pPr>
    <a:lvl4pPr marL="1371600" algn="ctr" rtl="0" fontAlgn="base">
      <a:spcBef>
        <a:spcPct val="0"/>
      </a:spcBef>
      <a:spcAft>
        <a:spcPct val="0"/>
      </a:spcAft>
      <a:defRPr sz="1200" kern="1200">
        <a:solidFill>
          <a:schemeClr val="tx1"/>
        </a:solidFill>
        <a:latin typeface="Arial" charset="0"/>
        <a:ea typeface="+mn-ea"/>
        <a:cs typeface="+mn-cs"/>
      </a:defRPr>
    </a:lvl4pPr>
    <a:lvl5pPr marL="1828800" algn="ctr"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FF00"/>
    <a:srgbClr val="FFFF66"/>
    <a:srgbClr val="00CC00"/>
    <a:srgbClr val="00FF00"/>
    <a:srgbClr val="0066FF"/>
    <a:srgbClr val="FF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25" autoAdjust="0"/>
    <p:restoredTop sz="87005" autoAdjust="0"/>
  </p:normalViewPr>
  <p:slideViewPr>
    <p:cSldViewPr>
      <p:cViewPr varScale="1">
        <p:scale>
          <a:sx n="72" d="100"/>
          <a:sy n="72" d="100"/>
        </p:scale>
        <p:origin x="1632" y="66"/>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100" d="100"/>
        <a:sy n="100" d="100"/>
      </p:scale>
      <p:origin x="0" y="1352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presProps" Target="presProps.xml"/><Relationship Id="rId5" Type="http://schemas.openxmlformats.org/officeDocument/2006/relationships/slideMaster" Target="slideMasters/slideMaster2.xml"/><Relationship Id="rId61" Type="http://schemas.openxmlformats.org/officeDocument/2006/relationships/slide" Target="slides/slide56.xml"/><Relationship Id="rId82" Type="http://schemas.openxmlformats.org/officeDocument/2006/relationships/tableStyles" Target="tableStyle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99" tIns="46600" rIns="93199" bIns="46600" numCol="1" anchor="t" anchorCtr="0" compatLnSpc="1">
            <a:prstTxWarp prst="textNoShape">
              <a:avLst/>
            </a:prstTxWarp>
          </a:bodyPr>
          <a:lstStyle>
            <a:lvl1pPr algn="l" defTabSz="931863">
              <a:defRPr>
                <a:latin typeface="Times New Roman" pitchFamily="18" charset="0"/>
              </a:defRPr>
            </a:lvl1pPr>
          </a:lstStyle>
          <a:p>
            <a:pPr>
              <a:defRPr/>
            </a:pPr>
            <a:endParaRPr lang="en-US"/>
          </a:p>
        </p:txBody>
      </p:sp>
      <p:sp>
        <p:nvSpPr>
          <p:cNvPr id="52227" name="Rectangle 3"/>
          <p:cNvSpPr>
            <a:spLocks noGrp="1" noChangeArrowheads="1"/>
          </p:cNvSpPr>
          <p:nvPr>
            <p:ph type="dt" sz="quarter" idx="1"/>
          </p:nvPr>
        </p:nvSpPr>
        <p:spPr bwMode="auto">
          <a:xfrm>
            <a:off x="3973513" y="0"/>
            <a:ext cx="3036887" cy="463550"/>
          </a:xfrm>
          <a:prstGeom prst="rect">
            <a:avLst/>
          </a:prstGeom>
          <a:noFill/>
          <a:ln w="9525">
            <a:noFill/>
            <a:miter lim="800000"/>
            <a:headEnd/>
            <a:tailEnd/>
          </a:ln>
          <a:effectLst/>
        </p:spPr>
        <p:txBody>
          <a:bodyPr vert="horz" wrap="square" lIns="93199" tIns="46600" rIns="93199" bIns="46600" numCol="1" anchor="t" anchorCtr="0" compatLnSpc="1">
            <a:prstTxWarp prst="textNoShape">
              <a:avLst/>
            </a:prstTxWarp>
          </a:bodyPr>
          <a:lstStyle>
            <a:lvl1pPr algn="r" defTabSz="931863">
              <a:defRPr>
                <a:latin typeface="Times New Roman" pitchFamily="18" charset="0"/>
              </a:defRPr>
            </a:lvl1pPr>
          </a:lstStyle>
          <a:p>
            <a:pPr>
              <a:defRPr/>
            </a:pPr>
            <a:endParaRPr lang="en-US"/>
          </a:p>
        </p:txBody>
      </p:sp>
      <p:sp>
        <p:nvSpPr>
          <p:cNvPr id="52228" name="Rectangle 4"/>
          <p:cNvSpPr>
            <a:spLocks noGrp="1" noChangeArrowheads="1"/>
          </p:cNvSpPr>
          <p:nvPr>
            <p:ph type="ftr" sz="quarter" idx="2"/>
          </p:nvPr>
        </p:nvSpPr>
        <p:spPr bwMode="auto">
          <a:xfrm>
            <a:off x="0" y="8832850"/>
            <a:ext cx="3036888" cy="463550"/>
          </a:xfrm>
          <a:prstGeom prst="rect">
            <a:avLst/>
          </a:prstGeom>
          <a:noFill/>
          <a:ln w="9525">
            <a:noFill/>
            <a:miter lim="800000"/>
            <a:headEnd/>
            <a:tailEnd/>
          </a:ln>
          <a:effectLst/>
        </p:spPr>
        <p:txBody>
          <a:bodyPr vert="horz" wrap="square" lIns="93199" tIns="46600" rIns="93199" bIns="46600" numCol="1" anchor="b" anchorCtr="0" compatLnSpc="1">
            <a:prstTxWarp prst="textNoShape">
              <a:avLst/>
            </a:prstTxWarp>
          </a:bodyPr>
          <a:lstStyle>
            <a:lvl1pPr algn="l" defTabSz="931863">
              <a:defRPr>
                <a:latin typeface="Times New Roman" pitchFamily="18" charset="0"/>
              </a:defRPr>
            </a:lvl1pPr>
          </a:lstStyle>
          <a:p>
            <a:pPr>
              <a:defRPr/>
            </a:pPr>
            <a:endParaRPr lang="en-US"/>
          </a:p>
        </p:txBody>
      </p:sp>
      <p:sp>
        <p:nvSpPr>
          <p:cNvPr id="52229" name="Rectangle 5"/>
          <p:cNvSpPr>
            <a:spLocks noGrp="1" noChangeArrowheads="1"/>
          </p:cNvSpPr>
          <p:nvPr>
            <p:ph type="sldNum" sz="quarter" idx="3"/>
          </p:nvPr>
        </p:nvSpPr>
        <p:spPr bwMode="auto">
          <a:xfrm>
            <a:off x="3973513" y="8832850"/>
            <a:ext cx="3036887" cy="463550"/>
          </a:xfrm>
          <a:prstGeom prst="rect">
            <a:avLst/>
          </a:prstGeom>
          <a:noFill/>
          <a:ln w="9525">
            <a:noFill/>
            <a:miter lim="800000"/>
            <a:headEnd/>
            <a:tailEnd/>
          </a:ln>
          <a:effectLst/>
        </p:spPr>
        <p:txBody>
          <a:bodyPr vert="horz" wrap="square" lIns="93199" tIns="46600" rIns="93199" bIns="46600" numCol="1" anchor="b" anchorCtr="0" compatLnSpc="1">
            <a:prstTxWarp prst="textNoShape">
              <a:avLst/>
            </a:prstTxWarp>
          </a:bodyPr>
          <a:lstStyle>
            <a:lvl1pPr algn="r" defTabSz="931863">
              <a:defRPr>
                <a:latin typeface="Times New Roman" pitchFamily="18" charset="0"/>
              </a:defRPr>
            </a:lvl1pPr>
          </a:lstStyle>
          <a:p>
            <a:pPr>
              <a:defRPr/>
            </a:pPr>
            <a:fld id="{03948B9D-5A70-4794-9E53-215C1410B755}" type="slidenum">
              <a:rPr lang="en-US"/>
              <a:pPr>
                <a:defRPr/>
              </a:pPr>
              <a:t>‹#›</a:t>
            </a:fld>
            <a:endParaRPr lang="en-US"/>
          </a:p>
        </p:txBody>
      </p:sp>
    </p:spTree>
    <p:extLst>
      <p:ext uri="{BB962C8B-B14F-4D97-AF65-F5344CB8AC3E}">
        <p14:creationId xmlns:p14="http://schemas.microsoft.com/office/powerpoint/2010/main" val="1031793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99" tIns="46600" rIns="93199" bIns="46600" numCol="1" anchor="t" anchorCtr="0" compatLnSpc="1">
            <a:prstTxWarp prst="textNoShape">
              <a:avLst/>
            </a:prstTxWarp>
          </a:bodyPr>
          <a:lstStyle>
            <a:lvl1pPr algn="l" defTabSz="931863">
              <a:defRPr>
                <a:latin typeface="Times New Roman" pitchFamily="18" charset="0"/>
              </a:defRPr>
            </a:lvl1pPr>
          </a:lstStyle>
          <a:p>
            <a:pPr>
              <a:defRPr/>
            </a:pPr>
            <a:endParaRPr lang="en-US"/>
          </a:p>
        </p:txBody>
      </p:sp>
      <p:sp>
        <p:nvSpPr>
          <p:cNvPr id="48131" name="Rectangle 3"/>
          <p:cNvSpPr>
            <a:spLocks noGrp="1" noChangeArrowheads="1"/>
          </p:cNvSpPr>
          <p:nvPr>
            <p:ph type="dt" idx="1"/>
          </p:nvPr>
        </p:nvSpPr>
        <p:spPr bwMode="auto">
          <a:xfrm>
            <a:off x="3973513" y="0"/>
            <a:ext cx="3036887" cy="463550"/>
          </a:xfrm>
          <a:prstGeom prst="rect">
            <a:avLst/>
          </a:prstGeom>
          <a:noFill/>
          <a:ln w="9525">
            <a:noFill/>
            <a:miter lim="800000"/>
            <a:headEnd/>
            <a:tailEnd/>
          </a:ln>
          <a:effectLst/>
        </p:spPr>
        <p:txBody>
          <a:bodyPr vert="horz" wrap="square" lIns="93199" tIns="46600" rIns="93199" bIns="46600" numCol="1" anchor="t" anchorCtr="0" compatLnSpc="1">
            <a:prstTxWarp prst="textNoShape">
              <a:avLst/>
            </a:prstTxWarp>
          </a:bodyPr>
          <a:lstStyle>
            <a:lvl1pPr algn="r" defTabSz="931863">
              <a:defRPr>
                <a:latin typeface="Times New Roman" pitchFamily="18" charset="0"/>
              </a:defRPr>
            </a:lvl1pPr>
          </a:lstStyle>
          <a:p>
            <a:pPr>
              <a:defRPr/>
            </a:pPr>
            <a:endParaRPr lang="en-US"/>
          </a:p>
        </p:txBody>
      </p:sp>
      <p:sp>
        <p:nvSpPr>
          <p:cNvPr id="81924" name="Rectangle 4"/>
          <p:cNvSpPr>
            <a:spLocks noGrp="1" noRot="1" noChangeAspect="1" noChangeArrowheads="1" noTextEdit="1"/>
          </p:cNvSpPr>
          <p:nvPr>
            <p:ph type="sldImg" idx="2"/>
          </p:nvPr>
        </p:nvSpPr>
        <p:spPr bwMode="auto">
          <a:xfrm>
            <a:off x="1184275" y="698500"/>
            <a:ext cx="4646613" cy="3484563"/>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33450" y="4414838"/>
            <a:ext cx="5143500" cy="4183062"/>
          </a:xfrm>
          <a:prstGeom prst="rect">
            <a:avLst/>
          </a:prstGeom>
          <a:noFill/>
          <a:ln w="9525">
            <a:noFill/>
            <a:miter lim="800000"/>
            <a:headEnd/>
            <a:tailEnd/>
          </a:ln>
          <a:effectLst/>
        </p:spPr>
        <p:txBody>
          <a:bodyPr vert="horz" wrap="square" lIns="93199" tIns="46600" rIns="93199" bIns="4660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8134" name="Rectangle 6"/>
          <p:cNvSpPr>
            <a:spLocks noGrp="1" noChangeArrowheads="1"/>
          </p:cNvSpPr>
          <p:nvPr>
            <p:ph type="ftr" sz="quarter" idx="4"/>
          </p:nvPr>
        </p:nvSpPr>
        <p:spPr bwMode="auto">
          <a:xfrm>
            <a:off x="0" y="8832850"/>
            <a:ext cx="3036888" cy="463550"/>
          </a:xfrm>
          <a:prstGeom prst="rect">
            <a:avLst/>
          </a:prstGeom>
          <a:noFill/>
          <a:ln w="9525">
            <a:noFill/>
            <a:miter lim="800000"/>
            <a:headEnd/>
            <a:tailEnd/>
          </a:ln>
          <a:effectLst/>
        </p:spPr>
        <p:txBody>
          <a:bodyPr vert="horz" wrap="square" lIns="93199" tIns="46600" rIns="93199" bIns="46600" numCol="1" anchor="b" anchorCtr="0" compatLnSpc="1">
            <a:prstTxWarp prst="textNoShape">
              <a:avLst/>
            </a:prstTxWarp>
          </a:bodyPr>
          <a:lstStyle>
            <a:lvl1pPr algn="l" defTabSz="931863">
              <a:defRPr>
                <a:latin typeface="Times New Roman" pitchFamily="18" charset="0"/>
              </a:defRPr>
            </a:lvl1pPr>
          </a:lstStyle>
          <a:p>
            <a:pPr>
              <a:defRPr/>
            </a:pPr>
            <a:endParaRPr lang="en-US"/>
          </a:p>
        </p:txBody>
      </p:sp>
      <p:sp>
        <p:nvSpPr>
          <p:cNvPr id="48135" name="Rectangle 7"/>
          <p:cNvSpPr>
            <a:spLocks noGrp="1" noChangeArrowheads="1"/>
          </p:cNvSpPr>
          <p:nvPr>
            <p:ph type="sldNum" sz="quarter" idx="5"/>
          </p:nvPr>
        </p:nvSpPr>
        <p:spPr bwMode="auto">
          <a:xfrm>
            <a:off x="3973513" y="8832850"/>
            <a:ext cx="3036887" cy="463550"/>
          </a:xfrm>
          <a:prstGeom prst="rect">
            <a:avLst/>
          </a:prstGeom>
          <a:noFill/>
          <a:ln w="9525">
            <a:noFill/>
            <a:miter lim="800000"/>
            <a:headEnd/>
            <a:tailEnd/>
          </a:ln>
          <a:effectLst/>
        </p:spPr>
        <p:txBody>
          <a:bodyPr vert="horz" wrap="square" lIns="93199" tIns="46600" rIns="93199" bIns="46600" numCol="1" anchor="b" anchorCtr="0" compatLnSpc="1">
            <a:prstTxWarp prst="textNoShape">
              <a:avLst/>
            </a:prstTxWarp>
          </a:bodyPr>
          <a:lstStyle>
            <a:lvl1pPr algn="r" defTabSz="931863">
              <a:defRPr>
                <a:latin typeface="Times New Roman" pitchFamily="18" charset="0"/>
              </a:defRPr>
            </a:lvl1pPr>
          </a:lstStyle>
          <a:p>
            <a:pPr>
              <a:defRPr/>
            </a:pPr>
            <a:fld id="{159FC32A-93A6-47BA-82E0-BEBF9854D851}" type="slidenum">
              <a:rPr lang="en-US"/>
              <a:pPr>
                <a:defRPr/>
              </a:pPr>
              <a:t>‹#›</a:t>
            </a:fld>
            <a:endParaRPr lang="en-US"/>
          </a:p>
        </p:txBody>
      </p:sp>
    </p:spTree>
    <p:extLst>
      <p:ext uri="{BB962C8B-B14F-4D97-AF65-F5344CB8AC3E}">
        <p14:creationId xmlns:p14="http://schemas.microsoft.com/office/powerpoint/2010/main" val="16339001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6613" cy="3486150"/>
          </a:xfrm>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BE2C09-A182-4728-9B8C-CC4A60009E3D}"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95051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pPr eaLnBrk="1" hangingPunct="1"/>
            <a:endParaRPr lang="en-US"/>
          </a:p>
        </p:txBody>
      </p:sp>
      <p:sp>
        <p:nvSpPr>
          <p:cNvPr id="93188" name="Slide Number Placeholder 3"/>
          <p:cNvSpPr>
            <a:spLocks noGrp="1"/>
          </p:cNvSpPr>
          <p:nvPr>
            <p:ph type="sldNum" sz="quarter" idx="5"/>
          </p:nvPr>
        </p:nvSpPr>
        <p:spPr>
          <a:noFill/>
        </p:spPr>
        <p:txBody>
          <a:bodyPr/>
          <a:lstStyle/>
          <a:p>
            <a:fld id="{198B7FB8-13D8-4B8D-8905-45EAD58E253D}" type="slidenum">
              <a:rPr lang="en-US" smtClean="0"/>
              <a:pPr/>
              <a:t>20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pPr eaLnBrk="1" hangingPunct="1"/>
            <a:endParaRPr lang="en-US"/>
          </a:p>
        </p:txBody>
      </p:sp>
      <p:sp>
        <p:nvSpPr>
          <p:cNvPr id="94212" name="Slide Number Placeholder 3"/>
          <p:cNvSpPr>
            <a:spLocks noGrp="1"/>
          </p:cNvSpPr>
          <p:nvPr>
            <p:ph type="sldNum" sz="quarter" idx="5"/>
          </p:nvPr>
        </p:nvSpPr>
        <p:spPr>
          <a:noFill/>
        </p:spPr>
        <p:txBody>
          <a:bodyPr/>
          <a:lstStyle/>
          <a:p>
            <a:fld id="{5C9004ED-A6F6-491C-99EE-7A40EFBC94D2}" type="slidenum">
              <a:rPr lang="en-US" smtClean="0"/>
              <a:pPr/>
              <a:t>23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pPr eaLnBrk="1" hangingPunct="1"/>
            <a:endParaRPr lang="en-US"/>
          </a:p>
        </p:txBody>
      </p:sp>
      <p:sp>
        <p:nvSpPr>
          <p:cNvPr id="95236" name="Slide Number Placeholder 3"/>
          <p:cNvSpPr>
            <a:spLocks noGrp="1"/>
          </p:cNvSpPr>
          <p:nvPr>
            <p:ph type="sldNum" sz="quarter" idx="5"/>
          </p:nvPr>
        </p:nvSpPr>
        <p:spPr>
          <a:noFill/>
        </p:spPr>
        <p:txBody>
          <a:bodyPr/>
          <a:lstStyle/>
          <a:p>
            <a:fld id="{FA24C355-17BF-4444-BCF3-544D8F8882B3}" type="slidenum">
              <a:rPr lang="en-US" smtClean="0"/>
              <a:pPr/>
              <a:t>30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pPr eaLnBrk="1" hangingPunct="1"/>
            <a:endParaRPr lang="en-US"/>
          </a:p>
        </p:txBody>
      </p:sp>
      <p:sp>
        <p:nvSpPr>
          <p:cNvPr id="96260" name="Slide Number Placeholder 3"/>
          <p:cNvSpPr>
            <a:spLocks noGrp="1"/>
          </p:cNvSpPr>
          <p:nvPr>
            <p:ph type="sldNum" sz="quarter" idx="5"/>
          </p:nvPr>
        </p:nvSpPr>
        <p:spPr>
          <a:noFill/>
        </p:spPr>
        <p:txBody>
          <a:bodyPr/>
          <a:lstStyle/>
          <a:p>
            <a:fld id="{53F1C651-8F00-44B3-855F-5342D7143EED}" type="slidenum">
              <a:rPr lang="en-US" smtClean="0"/>
              <a:pPr/>
              <a:t>36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FC32A-93A6-47BA-82E0-BEBF9854D851}"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pPr eaLnBrk="1" hangingPunct="1"/>
            <a:endParaRPr lang="en-US"/>
          </a:p>
        </p:txBody>
      </p:sp>
      <p:sp>
        <p:nvSpPr>
          <p:cNvPr id="86020" name="Slide Number Placeholder 3"/>
          <p:cNvSpPr>
            <a:spLocks noGrp="1"/>
          </p:cNvSpPr>
          <p:nvPr>
            <p:ph type="sldNum" sz="quarter" idx="5"/>
          </p:nvPr>
        </p:nvSpPr>
        <p:spPr>
          <a:noFill/>
        </p:spPr>
        <p:txBody>
          <a:bodyPr/>
          <a:lstStyle/>
          <a:p>
            <a:fld id="{CC545FEB-7B58-472E-A02B-9C4F719CE9E3}"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pPr eaLnBrk="1" hangingPunct="1"/>
            <a:endParaRPr lang="en-US"/>
          </a:p>
        </p:txBody>
      </p:sp>
      <p:sp>
        <p:nvSpPr>
          <p:cNvPr id="87044" name="Slide Number Placeholder 3"/>
          <p:cNvSpPr>
            <a:spLocks noGrp="1"/>
          </p:cNvSpPr>
          <p:nvPr>
            <p:ph type="sldNum" sz="quarter" idx="5"/>
          </p:nvPr>
        </p:nvSpPr>
        <p:spPr>
          <a:noFill/>
        </p:spPr>
        <p:txBody>
          <a:bodyPr/>
          <a:lstStyle/>
          <a:p>
            <a:fld id="{D2E5B907-2678-4CC3-95A2-1DA9D9B9CC96}"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eaLnBrk="1" hangingPunct="1"/>
            <a:endParaRPr lang="en-US"/>
          </a:p>
        </p:txBody>
      </p:sp>
      <p:sp>
        <p:nvSpPr>
          <p:cNvPr id="88068" name="Slide Number Placeholder 3"/>
          <p:cNvSpPr>
            <a:spLocks noGrp="1"/>
          </p:cNvSpPr>
          <p:nvPr>
            <p:ph type="sldNum" sz="quarter" idx="5"/>
          </p:nvPr>
        </p:nvSpPr>
        <p:spPr>
          <a:noFill/>
        </p:spPr>
        <p:txBody>
          <a:bodyPr/>
          <a:lstStyle/>
          <a:p>
            <a:fld id="{BB863B6A-769F-419C-BCCD-9C8BD5D64C23}"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FC32A-93A6-47BA-82E0-BEBF9854D851}" type="slidenum">
              <a:rPr lang="en-US" smtClean="0"/>
              <a:pPr>
                <a:defRPr/>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pPr eaLnBrk="1" hangingPunct="1"/>
            <a:endParaRPr lang="en-US"/>
          </a:p>
        </p:txBody>
      </p:sp>
      <p:sp>
        <p:nvSpPr>
          <p:cNvPr id="90116" name="Slide Number Placeholder 3"/>
          <p:cNvSpPr>
            <a:spLocks noGrp="1"/>
          </p:cNvSpPr>
          <p:nvPr>
            <p:ph type="sldNum" sz="quarter" idx="5"/>
          </p:nvPr>
        </p:nvSpPr>
        <p:spPr>
          <a:noFill/>
        </p:spPr>
        <p:txBody>
          <a:bodyPr/>
          <a:lstStyle/>
          <a:p>
            <a:fld id="{CBF31EDF-2219-4BF4-A5CA-57B841FB0BD6}" type="slidenum">
              <a:rPr lang="en-US" smtClean="0"/>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pPr eaLnBrk="1" hangingPunct="1"/>
            <a:endParaRPr lang="en-US"/>
          </a:p>
        </p:txBody>
      </p:sp>
      <p:sp>
        <p:nvSpPr>
          <p:cNvPr id="91140" name="Slide Number Placeholder 3"/>
          <p:cNvSpPr>
            <a:spLocks noGrp="1"/>
          </p:cNvSpPr>
          <p:nvPr>
            <p:ph type="sldNum" sz="quarter" idx="5"/>
          </p:nvPr>
        </p:nvSpPr>
        <p:spPr>
          <a:noFill/>
        </p:spPr>
        <p:txBody>
          <a:bodyPr/>
          <a:lstStyle/>
          <a:p>
            <a:fld id="{6B280C42-0644-4420-A592-DE628976BFF7}" type="slidenum">
              <a:rPr lang="en-US" smtClean="0"/>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pPr eaLnBrk="1" hangingPunct="1"/>
            <a:endParaRPr lang="en-US"/>
          </a:p>
        </p:txBody>
      </p:sp>
      <p:sp>
        <p:nvSpPr>
          <p:cNvPr id="92164" name="Slide Number Placeholder 3"/>
          <p:cNvSpPr>
            <a:spLocks noGrp="1"/>
          </p:cNvSpPr>
          <p:nvPr>
            <p:ph type="sldNum" sz="quarter" idx="5"/>
          </p:nvPr>
        </p:nvSpPr>
        <p:spPr>
          <a:noFill/>
        </p:spPr>
        <p:txBody>
          <a:bodyPr/>
          <a:lstStyle/>
          <a:p>
            <a:fld id="{3A0C5266-A380-4B7D-86DC-A878EA0433C8}"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vert="horz"/>
          <a:lstStyle>
            <a:lvl1pPr>
              <a:defRPr b="1">
                <a:latin typeface=" Aria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 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41254326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prstGeom prst="rect">
            <a:avLst/>
          </a:prstGeom>
        </p:spPr>
        <p:txBody>
          <a:bodyPr vert="horz" anchor="ctr"/>
          <a:lstStyle>
            <a:lvl1pPr>
              <a:defRPr sz="3600" b="1">
                <a:latin typeface="Arial"/>
                <a:cs typeface="Arial"/>
              </a:defRPr>
            </a:lvl1pPr>
          </a:lstStyle>
          <a:p>
            <a:r>
              <a:rPr lang="en-US" dirty="0"/>
              <a:t>Click to edit Master title style</a:t>
            </a:r>
          </a:p>
        </p:txBody>
      </p:sp>
      <p:sp>
        <p:nvSpPr>
          <p:cNvPr id="3" name="Content Placeholder 2"/>
          <p:cNvSpPr>
            <a:spLocks noGrp="1"/>
          </p:cNvSpPr>
          <p:nvPr>
            <p:ph idx="1"/>
          </p:nvPr>
        </p:nvSpPr>
        <p:spPr>
          <a:xfrm>
            <a:off x="457200" y="1600202"/>
            <a:ext cx="8229600" cy="4525963"/>
          </a:xfrm>
          <a:prstGeom prst="rect">
            <a:avLst/>
          </a:prstGeom>
        </p:spPr>
        <p:txBody>
          <a:bodyPr vert="horz"/>
          <a:lstStyle>
            <a:lvl1pPr>
              <a:defRPr>
                <a:latin typeface=" Arial"/>
              </a:defRPr>
            </a:lvl1pPr>
            <a:lvl2pPr>
              <a:defRPr>
                <a:latin typeface=" Arial"/>
              </a:defRPr>
            </a:lvl2pPr>
            <a:lvl3pPr>
              <a:defRPr>
                <a:latin typeface=" Arial"/>
              </a:defRPr>
            </a:lvl3pPr>
            <a:lvl4pPr>
              <a:defRPr>
                <a:latin typeface=" Arial"/>
              </a:defRPr>
            </a:lvl4pPr>
            <a:lvl5pPr>
              <a:defRPr>
                <a:latin typeface=" 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6780312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prstGeom prst="rect">
            <a:avLst/>
          </a:prstGeom>
        </p:spPr>
        <p:txBody>
          <a:bodyPr vert="horz" anchor="ctr"/>
          <a:lstStyle>
            <a:lvl1pPr>
              <a:defRPr sz="3600" b="1">
                <a:latin typeface=" Arial"/>
                <a:cs typeface="Arial"/>
              </a:defRPr>
            </a:lvl1pPr>
          </a:lstStyle>
          <a:p>
            <a:r>
              <a:rPr lang="en-US" dirty="0"/>
              <a:t>Click to edit Master title style</a:t>
            </a:r>
          </a:p>
        </p:txBody>
      </p:sp>
      <p:sp>
        <p:nvSpPr>
          <p:cNvPr id="3" name="Content Placeholder 2"/>
          <p:cNvSpPr>
            <a:spLocks noGrp="1"/>
          </p:cNvSpPr>
          <p:nvPr>
            <p:ph sz="half" idx="1"/>
          </p:nvPr>
        </p:nvSpPr>
        <p:spPr>
          <a:xfrm>
            <a:off x="152400" y="1371600"/>
            <a:ext cx="4343400" cy="5029200"/>
          </a:xfrm>
          <a:prstGeom prst="rect">
            <a:avLst/>
          </a:prstGeom>
        </p:spPr>
        <p:txBody>
          <a:bodyPr vert="horz"/>
          <a:lstStyle>
            <a:lvl1pPr>
              <a:defRPr sz="2800">
                <a:latin typeface=" Arial"/>
              </a:defRPr>
            </a:lvl1pPr>
            <a:lvl2pPr>
              <a:defRPr sz="2400">
                <a:latin typeface=" Arial"/>
              </a:defRPr>
            </a:lvl2pPr>
            <a:lvl3pPr>
              <a:defRPr sz="2000">
                <a:latin typeface=" Arial"/>
              </a:defRPr>
            </a:lvl3pPr>
            <a:lvl4pPr>
              <a:defRPr sz="1800">
                <a:latin typeface=" Arial"/>
              </a:defRPr>
            </a:lvl4pPr>
            <a:lvl5pPr>
              <a:defRPr sz="1800">
                <a:latin typeface=" 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419600" cy="5029200"/>
          </a:xfrm>
          <a:prstGeom prst="rect">
            <a:avLst/>
          </a:prstGeom>
        </p:spPr>
        <p:txBody>
          <a:bodyPr vert="horz"/>
          <a:lstStyle>
            <a:lvl1pPr>
              <a:defRPr sz="2800">
                <a:latin typeface=" Arial"/>
              </a:defRPr>
            </a:lvl1pPr>
            <a:lvl2pPr>
              <a:defRPr sz="2400">
                <a:latin typeface=" Arial"/>
              </a:defRPr>
            </a:lvl2pPr>
            <a:lvl3pPr>
              <a:defRPr sz="2000">
                <a:latin typeface=" Arial"/>
              </a:defRPr>
            </a:lvl3pPr>
            <a:lvl4pPr>
              <a:defRPr sz="1800">
                <a:latin typeface=" Arial"/>
              </a:defRPr>
            </a:lvl4pPr>
            <a:lvl5pPr>
              <a:defRPr sz="1800">
                <a:latin typeface=" 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6" name="Straight Connector 5"/>
          <p:cNvCxnSpPr/>
          <p:nvPr userDrawn="1"/>
        </p:nvCxnSpPr>
        <p:spPr bwMode="auto">
          <a:xfrm>
            <a:off x="4572000" y="1295400"/>
            <a:ext cx="0" cy="525780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86906641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prstGeom prst="rect">
            <a:avLst/>
          </a:prstGeom>
        </p:spPr>
        <p:txBody>
          <a:bodyPr vert="horz" anchor="ctr"/>
          <a:lstStyle>
            <a:lvl1pPr>
              <a:defRPr sz="3600" b="1">
                <a:latin typeface="Arial"/>
                <a:cs typeface="Arial"/>
              </a:defRPr>
            </a:lvl1pPr>
          </a:lstStyle>
          <a:p>
            <a:r>
              <a:rPr lang="en-US" dirty="0"/>
              <a:t>Click to edit Master title style</a:t>
            </a:r>
          </a:p>
        </p:txBody>
      </p:sp>
    </p:spTree>
    <p:extLst>
      <p:ext uri="{BB962C8B-B14F-4D97-AF65-F5344CB8AC3E}">
        <p14:creationId xmlns:p14="http://schemas.microsoft.com/office/powerpoint/2010/main" val="130170623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32843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FY16 LRTC">
    <p:spTree>
      <p:nvGrpSpPr>
        <p:cNvPr id="1" name=""/>
        <p:cNvGrpSpPr/>
        <p:nvPr/>
      </p:nvGrpSpPr>
      <p:grpSpPr>
        <a:xfrm>
          <a:off x="0" y="0"/>
          <a:ext cx="0" cy="0"/>
          <a:chOff x="0" y="0"/>
          <a:chExt cx="0" cy="0"/>
        </a:xfrm>
      </p:grpSpPr>
      <p:sp>
        <p:nvSpPr>
          <p:cNvPr id="2" name="Title 1"/>
          <p:cNvSpPr>
            <a:spLocks noGrp="1"/>
          </p:cNvSpPr>
          <p:nvPr>
            <p:ph type="title"/>
          </p:nvPr>
        </p:nvSpPr>
        <p:spPr>
          <a:xfrm>
            <a:off x="439338" y="94286"/>
            <a:ext cx="8229600" cy="1143000"/>
          </a:xfrm>
          <a:prstGeom prst="rect">
            <a:avLst/>
          </a:prstGeom>
        </p:spPr>
        <p:txBody>
          <a:bodyPr>
            <a:normAutofit/>
          </a:bodyPr>
          <a:lstStyle>
            <a:lvl1pPr>
              <a:defRPr sz="4000" b="1">
                <a:latin typeface="Arial" panose="020B0604020202020204" pitchFamily="34" charset="0"/>
                <a:cs typeface="Arial" panose="020B0604020202020204" pitchFamily="34" charset="0"/>
              </a:defRPr>
            </a:lvl1pPr>
          </a:lstStyle>
          <a:p>
            <a:r>
              <a:rPr lang="en-US" dirty="0"/>
              <a:t>Click to edit Master title style</a:t>
            </a:r>
          </a:p>
        </p:txBody>
      </p:sp>
      <p:graphicFrame>
        <p:nvGraphicFramePr>
          <p:cNvPr id="39" name="Table 38"/>
          <p:cNvGraphicFramePr>
            <a:graphicFrameLocks noGrp="1"/>
          </p:cNvGraphicFramePr>
          <p:nvPr userDrawn="1"/>
        </p:nvGraphicFramePr>
        <p:xfrm>
          <a:off x="0" y="1237286"/>
          <a:ext cx="9144003" cy="5279261"/>
        </p:xfrm>
        <a:graphic>
          <a:graphicData uri="http://schemas.openxmlformats.org/drawingml/2006/table">
            <a:tbl>
              <a:tblPr firstRow="1" bandRow="1">
                <a:tableStyleId>{2D5ABB26-0587-4C30-8999-92F81FD0307C}</a:tableStyleId>
              </a:tblPr>
              <a:tblGrid>
                <a:gridCol w="462987">
                  <a:extLst>
                    <a:ext uri="{9D8B030D-6E8A-4147-A177-3AD203B41FA5}">
                      <a16:colId xmlns:a16="http://schemas.microsoft.com/office/drawing/2014/main" val="20000"/>
                    </a:ext>
                  </a:extLst>
                </a:gridCol>
                <a:gridCol w="723418">
                  <a:extLst>
                    <a:ext uri="{9D8B030D-6E8A-4147-A177-3AD203B41FA5}">
                      <a16:colId xmlns:a16="http://schemas.microsoft.com/office/drawing/2014/main" val="20001"/>
                    </a:ext>
                  </a:extLst>
                </a:gridCol>
                <a:gridCol w="723418">
                  <a:extLst>
                    <a:ext uri="{9D8B030D-6E8A-4147-A177-3AD203B41FA5}">
                      <a16:colId xmlns:a16="http://schemas.microsoft.com/office/drawing/2014/main" val="20002"/>
                    </a:ext>
                  </a:extLst>
                </a:gridCol>
                <a:gridCol w="723418">
                  <a:extLst>
                    <a:ext uri="{9D8B030D-6E8A-4147-A177-3AD203B41FA5}">
                      <a16:colId xmlns:a16="http://schemas.microsoft.com/office/drawing/2014/main" val="20003"/>
                    </a:ext>
                  </a:extLst>
                </a:gridCol>
                <a:gridCol w="723418">
                  <a:extLst>
                    <a:ext uri="{9D8B030D-6E8A-4147-A177-3AD203B41FA5}">
                      <a16:colId xmlns:a16="http://schemas.microsoft.com/office/drawing/2014/main" val="20004"/>
                    </a:ext>
                  </a:extLst>
                </a:gridCol>
                <a:gridCol w="723418">
                  <a:extLst>
                    <a:ext uri="{9D8B030D-6E8A-4147-A177-3AD203B41FA5}">
                      <a16:colId xmlns:a16="http://schemas.microsoft.com/office/drawing/2014/main" val="20005"/>
                    </a:ext>
                  </a:extLst>
                </a:gridCol>
                <a:gridCol w="723418">
                  <a:extLst>
                    <a:ext uri="{9D8B030D-6E8A-4147-A177-3AD203B41FA5}">
                      <a16:colId xmlns:a16="http://schemas.microsoft.com/office/drawing/2014/main" val="20006"/>
                    </a:ext>
                  </a:extLst>
                </a:gridCol>
                <a:gridCol w="723418">
                  <a:extLst>
                    <a:ext uri="{9D8B030D-6E8A-4147-A177-3AD203B41FA5}">
                      <a16:colId xmlns:a16="http://schemas.microsoft.com/office/drawing/2014/main" val="20007"/>
                    </a:ext>
                  </a:extLst>
                </a:gridCol>
                <a:gridCol w="723418">
                  <a:extLst>
                    <a:ext uri="{9D8B030D-6E8A-4147-A177-3AD203B41FA5}">
                      <a16:colId xmlns:a16="http://schemas.microsoft.com/office/drawing/2014/main" val="20008"/>
                    </a:ext>
                  </a:extLst>
                </a:gridCol>
                <a:gridCol w="723418">
                  <a:extLst>
                    <a:ext uri="{9D8B030D-6E8A-4147-A177-3AD203B41FA5}">
                      <a16:colId xmlns:a16="http://schemas.microsoft.com/office/drawing/2014/main" val="20009"/>
                    </a:ext>
                  </a:extLst>
                </a:gridCol>
                <a:gridCol w="723418">
                  <a:extLst>
                    <a:ext uri="{9D8B030D-6E8A-4147-A177-3AD203B41FA5}">
                      <a16:colId xmlns:a16="http://schemas.microsoft.com/office/drawing/2014/main" val="20010"/>
                    </a:ext>
                  </a:extLst>
                </a:gridCol>
                <a:gridCol w="723418">
                  <a:extLst>
                    <a:ext uri="{9D8B030D-6E8A-4147-A177-3AD203B41FA5}">
                      <a16:colId xmlns:a16="http://schemas.microsoft.com/office/drawing/2014/main" val="20011"/>
                    </a:ext>
                  </a:extLst>
                </a:gridCol>
                <a:gridCol w="723418">
                  <a:extLst>
                    <a:ext uri="{9D8B030D-6E8A-4147-A177-3AD203B41FA5}">
                      <a16:colId xmlns:a16="http://schemas.microsoft.com/office/drawing/2014/main" val="20012"/>
                    </a:ext>
                  </a:extLst>
                </a:gridCol>
              </a:tblGrid>
              <a:tr h="277770">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Q1 FY17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Q2 FY17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Q3 FY17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Q4 FY17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7770">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200" b="1" dirty="0">
                          <a:latin typeface="Arial" panose="020B0604020202020204" pitchFamily="34" charset="0"/>
                          <a:cs typeface="Arial" panose="020B0604020202020204" pitchFamily="34" charset="0"/>
                        </a:rPr>
                        <a:t>OCT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NOV</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DEC</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JAN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FEB</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MAR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APR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MAY</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JUN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JUL</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AUG</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SEP</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788646">
                <a:tc>
                  <a:txBody>
                    <a:bodyPr/>
                    <a:lstStyle/>
                    <a:p>
                      <a:pPr algn="ctr"/>
                      <a:r>
                        <a:rPr lang="en-US" sz="900" b="1" dirty="0">
                          <a:latin typeface="Arial" panose="020B0604020202020204" pitchFamily="34" charset="0"/>
                          <a:cs typeface="Arial" panose="020B0604020202020204" pitchFamily="34" charset="0"/>
                        </a:rPr>
                        <a:t>TF</a:t>
                      </a:r>
                      <a:r>
                        <a:rPr lang="en-US" sz="900" b="1" baseline="0" dirty="0">
                          <a:latin typeface="Arial" panose="020B0604020202020204" pitchFamily="34" charset="0"/>
                          <a:cs typeface="Arial" panose="020B0604020202020204" pitchFamily="34" charset="0"/>
                        </a:rPr>
                        <a:t> Gunfighter</a:t>
                      </a:r>
                      <a:endParaRPr lang="en-US" sz="900" b="1"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787015">
                <a:tc>
                  <a:txBody>
                    <a:bodyPr/>
                    <a:lstStyle/>
                    <a:p>
                      <a:pPr algn="ctr"/>
                      <a:r>
                        <a:rPr lang="en-US" sz="900" b="1" dirty="0">
                          <a:latin typeface="Arial" panose="020B0604020202020204" pitchFamily="34" charset="0"/>
                          <a:cs typeface="Arial" panose="020B0604020202020204" pitchFamily="34" charset="0"/>
                        </a:rPr>
                        <a:t>Riley</a:t>
                      </a:r>
                      <a:endParaRPr lang="en-US" sz="900" b="1" baseline="0" dirty="0">
                        <a:latin typeface="Arial" panose="020B0604020202020204" pitchFamily="34" charset="0"/>
                        <a:cs typeface="Arial" panose="020B0604020202020204" pitchFamily="34" charset="0"/>
                      </a:endParaRPr>
                    </a:p>
                    <a:p>
                      <a:pPr algn="ctr"/>
                      <a:r>
                        <a:rPr lang="en-US" sz="900" b="1" baseline="0" dirty="0">
                          <a:latin typeface="Arial" panose="020B0604020202020204" pitchFamily="34" charset="0"/>
                          <a:cs typeface="Arial" panose="020B0604020202020204" pitchFamily="34" charset="0"/>
                        </a:rPr>
                        <a:t>Gunfighters</a:t>
                      </a:r>
                      <a:endParaRPr lang="en-US" sz="900" b="1"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2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7870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cs typeface="Arial" panose="020B0604020202020204" pitchFamily="34" charset="0"/>
                        </a:rPr>
                        <a:t>HHC/1-1 (Rear)</a:t>
                      </a:r>
                    </a:p>
                  </a:txBody>
                  <a:tcPr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7870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cs typeface="Arial" panose="020B0604020202020204" pitchFamily="34" charset="0"/>
                        </a:rPr>
                        <a:t>D/1-1 (Rear)</a:t>
                      </a:r>
                    </a:p>
                  </a:txBody>
                  <a:tcPr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7870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cs typeface="Arial" panose="020B0604020202020204" pitchFamily="34" charset="0"/>
                        </a:rPr>
                        <a:t>E/1-1 (Rear)</a:t>
                      </a:r>
                    </a:p>
                  </a:txBody>
                  <a:tcPr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r h="787015">
                <a:tc>
                  <a:txBody>
                    <a:bodyPr/>
                    <a:lstStyle/>
                    <a:p>
                      <a:pPr algn="ctr"/>
                      <a:r>
                        <a:rPr lang="en-US" sz="900" b="1" dirty="0">
                          <a:latin typeface="Arial" panose="020B0604020202020204" pitchFamily="34" charset="0"/>
                          <a:cs typeface="Arial" panose="020B0604020202020204" pitchFamily="34" charset="0"/>
                        </a:rPr>
                        <a:t>F/1 AVN</a:t>
                      </a:r>
                    </a:p>
                  </a:txBody>
                  <a:tcPr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926024008"/>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RTC">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a:prstGeom prst="rect">
            <a:avLst/>
          </a:prstGeom>
        </p:spPr>
        <p:txBody>
          <a:bodyPr>
            <a:normAutofit/>
          </a:bodyPr>
          <a:lstStyle>
            <a:lvl1pPr>
              <a:defRPr sz="4000" b="1">
                <a:latin typeface="Arial" panose="020B0604020202020204" pitchFamily="34" charset="0"/>
                <a:cs typeface="Arial" panose="020B0604020202020204" pitchFamily="34" charset="0"/>
              </a:defRPr>
            </a:lvl1pPr>
          </a:lstStyle>
          <a:p>
            <a:r>
              <a:rPr lang="en-US" dirty="0"/>
              <a:t>Click to edit Master title style</a:t>
            </a:r>
          </a:p>
        </p:txBody>
      </p:sp>
      <p:graphicFrame>
        <p:nvGraphicFramePr>
          <p:cNvPr id="39" name="Table 38"/>
          <p:cNvGraphicFramePr>
            <a:graphicFrameLocks noGrp="1"/>
          </p:cNvGraphicFramePr>
          <p:nvPr userDrawn="1"/>
        </p:nvGraphicFramePr>
        <p:xfrm>
          <a:off x="0" y="1237287"/>
          <a:ext cx="9144003" cy="5239713"/>
        </p:xfrm>
        <a:graphic>
          <a:graphicData uri="http://schemas.openxmlformats.org/drawingml/2006/table">
            <a:tbl>
              <a:tblPr firstRow="1" bandRow="1">
                <a:tableStyleId>{2D5ABB26-0587-4C30-8999-92F81FD0307C}</a:tableStyleId>
              </a:tblPr>
              <a:tblGrid>
                <a:gridCol w="462987">
                  <a:extLst>
                    <a:ext uri="{9D8B030D-6E8A-4147-A177-3AD203B41FA5}">
                      <a16:colId xmlns:a16="http://schemas.microsoft.com/office/drawing/2014/main" val="20000"/>
                    </a:ext>
                  </a:extLst>
                </a:gridCol>
                <a:gridCol w="723418">
                  <a:extLst>
                    <a:ext uri="{9D8B030D-6E8A-4147-A177-3AD203B41FA5}">
                      <a16:colId xmlns:a16="http://schemas.microsoft.com/office/drawing/2014/main" val="20001"/>
                    </a:ext>
                  </a:extLst>
                </a:gridCol>
                <a:gridCol w="723418">
                  <a:extLst>
                    <a:ext uri="{9D8B030D-6E8A-4147-A177-3AD203B41FA5}">
                      <a16:colId xmlns:a16="http://schemas.microsoft.com/office/drawing/2014/main" val="20002"/>
                    </a:ext>
                  </a:extLst>
                </a:gridCol>
                <a:gridCol w="723418">
                  <a:extLst>
                    <a:ext uri="{9D8B030D-6E8A-4147-A177-3AD203B41FA5}">
                      <a16:colId xmlns:a16="http://schemas.microsoft.com/office/drawing/2014/main" val="20003"/>
                    </a:ext>
                  </a:extLst>
                </a:gridCol>
                <a:gridCol w="723418">
                  <a:extLst>
                    <a:ext uri="{9D8B030D-6E8A-4147-A177-3AD203B41FA5}">
                      <a16:colId xmlns:a16="http://schemas.microsoft.com/office/drawing/2014/main" val="20004"/>
                    </a:ext>
                  </a:extLst>
                </a:gridCol>
                <a:gridCol w="723418">
                  <a:extLst>
                    <a:ext uri="{9D8B030D-6E8A-4147-A177-3AD203B41FA5}">
                      <a16:colId xmlns:a16="http://schemas.microsoft.com/office/drawing/2014/main" val="20005"/>
                    </a:ext>
                  </a:extLst>
                </a:gridCol>
                <a:gridCol w="723418">
                  <a:extLst>
                    <a:ext uri="{9D8B030D-6E8A-4147-A177-3AD203B41FA5}">
                      <a16:colId xmlns:a16="http://schemas.microsoft.com/office/drawing/2014/main" val="20006"/>
                    </a:ext>
                  </a:extLst>
                </a:gridCol>
                <a:gridCol w="723418">
                  <a:extLst>
                    <a:ext uri="{9D8B030D-6E8A-4147-A177-3AD203B41FA5}">
                      <a16:colId xmlns:a16="http://schemas.microsoft.com/office/drawing/2014/main" val="20007"/>
                    </a:ext>
                  </a:extLst>
                </a:gridCol>
                <a:gridCol w="723418">
                  <a:extLst>
                    <a:ext uri="{9D8B030D-6E8A-4147-A177-3AD203B41FA5}">
                      <a16:colId xmlns:a16="http://schemas.microsoft.com/office/drawing/2014/main" val="20008"/>
                    </a:ext>
                  </a:extLst>
                </a:gridCol>
                <a:gridCol w="723418">
                  <a:extLst>
                    <a:ext uri="{9D8B030D-6E8A-4147-A177-3AD203B41FA5}">
                      <a16:colId xmlns:a16="http://schemas.microsoft.com/office/drawing/2014/main" val="20009"/>
                    </a:ext>
                  </a:extLst>
                </a:gridCol>
                <a:gridCol w="723418">
                  <a:extLst>
                    <a:ext uri="{9D8B030D-6E8A-4147-A177-3AD203B41FA5}">
                      <a16:colId xmlns:a16="http://schemas.microsoft.com/office/drawing/2014/main" val="20010"/>
                    </a:ext>
                  </a:extLst>
                </a:gridCol>
                <a:gridCol w="723418">
                  <a:extLst>
                    <a:ext uri="{9D8B030D-6E8A-4147-A177-3AD203B41FA5}">
                      <a16:colId xmlns:a16="http://schemas.microsoft.com/office/drawing/2014/main" val="20011"/>
                    </a:ext>
                  </a:extLst>
                </a:gridCol>
                <a:gridCol w="723418">
                  <a:extLst>
                    <a:ext uri="{9D8B030D-6E8A-4147-A177-3AD203B41FA5}">
                      <a16:colId xmlns:a16="http://schemas.microsoft.com/office/drawing/2014/main" val="20012"/>
                    </a:ext>
                  </a:extLst>
                </a:gridCol>
              </a:tblGrid>
              <a:tr h="286834">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Q2 FY17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Q3 FY17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Q4 FY17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Q1 FY18</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6834">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200" b="1" dirty="0">
                          <a:latin typeface="Arial" panose="020B0604020202020204" pitchFamily="34" charset="0"/>
                          <a:cs typeface="Arial" panose="020B0604020202020204" pitchFamily="34" charset="0"/>
                        </a:rPr>
                        <a:t>JAN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FEB</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MAR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APR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MAY</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JUN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JUL</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AUG</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SEP</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OCT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NOV</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DEC</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682238">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274818">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2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7170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7170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8176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r h="457200">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7"/>
                  </a:ext>
                </a:extLst>
              </a:tr>
            </a:tbl>
          </a:graphicData>
        </a:graphic>
      </p:graphicFrame>
      <p:sp>
        <p:nvSpPr>
          <p:cNvPr id="4" name="Rectangle 3"/>
          <p:cNvSpPr/>
          <p:nvPr userDrawn="1"/>
        </p:nvSpPr>
        <p:spPr>
          <a:xfrm>
            <a:off x="-2218" y="1825104"/>
            <a:ext cx="443883" cy="685801"/>
          </a:xfrm>
          <a:prstGeom prst="rect">
            <a:avLst/>
          </a:prstGeom>
          <a:solidFill>
            <a:srgbClr val="7030A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900" b="1" dirty="0">
                <a:solidFill>
                  <a:prstClr val="white"/>
                </a:solidFill>
                <a:latin typeface="Arial" panose="020B0604020202020204" pitchFamily="34" charset="0"/>
                <a:cs typeface="Arial" panose="020B0604020202020204" pitchFamily="34" charset="0"/>
              </a:rPr>
              <a:t>Inspection</a:t>
            </a:r>
          </a:p>
        </p:txBody>
      </p:sp>
      <p:sp>
        <p:nvSpPr>
          <p:cNvPr id="5" name="Rectangle 4"/>
          <p:cNvSpPr/>
          <p:nvPr userDrawn="1"/>
        </p:nvSpPr>
        <p:spPr>
          <a:xfrm>
            <a:off x="5183" y="2518180"/>
            <a:ext cx="443883" cy="1219200"/>
          </a:xfrm>
          <a:prstGeom prst="rect">
            <a:avLst/>
          </a:prstGeom>
          <a:solidFill>
            <a:srgbClr val="ACECFD"/>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Maneuver</a:t>
            </a:r>
          </a:p>
        </p:txBody>
      </p:sp>
      <p:sp>
        <p:nvSpPr>
          <p:cNvPr id="6" name="Rectangle 5"/>
          <p:cNvSpPr/>
          <p:nvPr userDrawn="1"/>
        </p:nvSpPr>
        <p:spPr>
          <a:xfrm>
            <a:off x="21456" y="3784523"/>
            <a:ext cx="435745" cy="674704"/>
          </a:xfrm>
          <a:prstGeom prst="rect">
            <a:avLst/>
          </a:prstGeom>
          <a:solidFill>
            <a:srgbClr val="FF0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white"/>
                </a:solidFill>
                <a:latin typeface="Arial" panose="020B0604020202020204" pitchFamily="34" charset="0"/>
                <a:cs typeface="Arial" panose="020B0604020202020204" pitchFamily="34" charset="0"/>
              </a:rPr>
              <a:t>Fires</a:t>
            </a:r>
          </a:p>
        </p:txBody>
      </p:sp>
      <p:sp>
        <p:nvSpPr>
          <p:cNvPr id="7" name="Rectangle 6"/>
          <p:cNvSpPr/>
          <p:nvPr userDrawn="1"/>
        </p:nvSpPr>
        <p:spPr>
          <a:xfrm rot="16200000">
            <a:off x="-98022" y="4612732"/>
            <a:ext cx="674702" cy="435745"/>
          </a:xfrm>
          <a:prstGeom prst="rect">
            <a:avLst/>
          </a:prstGeom>
          <a:solidFill>
            <a:schemeClr val="bg1">
              <a:lumMod val="75000"/>
            </a:schemeClr>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Readiness</a:t>
            </a:r>
          </a:p>
        </p:txBody>
      </p:sp>
      <p:sp>
        <p:nvSpPr>
          <p:cNvPr id="10" name="Rectangle 9"/>
          <p:cNvSpPr/>
          <p:nvPr userDrawn="1"/>
        </p:nvSpPr>
        <p:spPr>
          <a:xfrm rot="16200000">
            <a:off x="8358" y="6045169"/>
            <a:ext cx="437531" cy="426129"/>
          </a:xfrm>
          <a:prstGeom prst="rect">
            <a:avLst/>
          </a:prstGeom>
          <a:solidFill>
            <a:srgbClr val="FFFF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EXT</a:t>
            </a:r>
          </a:p>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SPT</a:t>
            </a:r>
          </a:p>
        </p:txBody>
      </p:sp>
      <p:sp>
        <p:nvSpPr>
          <p:cNvPr id="11" name="Rectangle 10"/>
          <p:cNvSpPr/>
          <p:nvPr userDrawn="1"/>
        </p:nvSpPr>
        <p:spPr>
          <a:xfrm>
            <a:off x="28115" y="5187626"/>
            <a:ext cx="420951" cy="832173"/>
          </a:xfrm>
          <a:prstGeom prst="rect">
            <a:avLst/>
          </a:prstGeom>
          <a:solidFill>
            <a:srgbClr val="FFC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err="1">
                <a:solidFill>
                  <a:prstClr val="black"/>
                </a:solidFill>
                <a:latin typeface="Arial" panose="020B0604020202020204" pitchFamily="34" charset="0"/>
                <a:cs typeface="Arial" panose="020B0604020202020204" pitchFamily="34" charset="0"/>
              </a:rPr>
              <a:t>Fieldings</a:t>
            </a:r>
            <a:r>
              <a:rPr lang="en-US" sz="1000" b="1" dirty="0">
                <a:solidFill>
                  <a:prstClr val="black"/>
                </a:solidFill>
                <a:latin typeface="Arial" panose="020B0604020202020204" pitchFamily="34" charset="0"/>
                <a:cs typeface="Arial" panose="020B0604020202020204" pitchFamily="34" charset="0"/>
              </a:rPr>
              <a:t>, Services &amp; Sustainment</a:t>
            </a:r>
          </a:p>
        </p:txBody>
      </p:sp>
    </p:spTree>
    <p:extLst>
      <p:ext uri="{BB962C8B-B14F-4D97-AF65-F5344CB8AC3E}">
        <p14:creationId xmlns:p14="http://schemas.microsoft.com/office/powerpoint/2010/main" val="862958655"/>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LRTC">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a:prstGeom prst="rect">
            <a:avLst/>
          </a:prstGeom>
        </p:spPr>
        <p:txBody>
          <a:bodyPr>
            <a:normAutofit/>
          </a:bodyPr>
          <a:lstStyle>
            <a:lvl1pPr>
              <a:defRPr sz="4000" b="1">
                <a:latin typeface="Arial" panose="020B0604020202020204" pitchFamily="34" charset="0"/>
                <a:cs typeface="Arial" panose="020B0604020202020204" pitchFamily="34" charset="0"/>
              </a:defRPr>
            </a:lvl1pPr>
          </a:lstStyle>
          <a:p>
            <a:r>
              <a:rPr lang="en-US" dirty="0"/>
              <a:t>Click to edit Master title style</a:t>
            </a:r>
          </a:p>
        </p:txBody>
      </p:sp>
      <p:graphicFrame>
        <p:nvGraphicFramePr>
          <p:cNvPr id="39" name="Table 38"/>
          <p:cNvGraphicFramePr>
            <a:graphicFrameLocks noGrp="1"/>
          </p:cNvGraphicFramePr>
          <p:nvPr userDrawn="1"/>
        </p:nvGraphicFramePr>
        <p:xfrm>
          <a:off x="0" y="1237287"/>
          <a:ext cx="9144003" cy="5239713"/>
        </p:xfrm>
        <a:graphic>
          <a:graphicData uri="http://schemas.openxmlformats.org/drawingml/2006/table">
            <a:tbl>
              <a:tblPr firstRow="1" bandRow="1">
                <a:tableStyleId>{2D5ABB26-0587-4C30-8999-92F81FD0307C}</a:tableStyleId>
              </a:tblPr>
              <a:tblGrid>
                <a:gridCol w="462987">
                  <a:extLst>
                    <a:ext uri="{9D8B030D-6E8A-4147-A177-3AD203B41FA5}">
                      <a16:colId xmlns:a16="http://schemas.microsoft.com/office/drawing/2014/main" val="20000"/>
                    </a:ext>
                  </a:extLst>
                </a:gridCol>
                <a:gridCol w="723418">
                  <a:extLst>
                    <a:ext uri="{9D8B030D-6E8A-4147-A177-3AD203B41FA5}">
                      <a16:colId xmlns:a16="http://schemas.microsoft.com/office/drawing/2014/main" val="20001"/>
                    </a:ext>
                  </a:extLst>
                </a:gridCol>
                <a:gridCol w="723418">
                  <a:extLst>
                    <a:ext uri="{9D8B030D-6E8A-4147-A177-3AD203B41FA5}">
                      <a16:colId xmlns:a16="http://schemas.microsoft.com/office/drawing/2014/main" val="20002"/>
                    </a:ext>
                  </a:extLst>
                </a:gridCol>
                <a:gridCol w="723418">
                  <a:extLst>
                    <a:ext uri="{9D8B030D-6E8A-4147-A177-3AD203B41FA5}">
                      <a16:colId xmlns:a16="http://schemas.microsoft.com/office/drawing/2014/main" val="20003"/>
                    </a:ext>
                  </a:extLst>
                </a:gridCol>
                <a:gridCol w="723418">
                  <a:extLst>
                    <a:ext uri="{9D8B030D-6E8A-4147-A177-3AD203B41FA5}">
                      <a16:colId xmlns:a16="http://schemas.microsoft.com/office/drawing/2014/main" val="20004"/>
                    </a:ext>
                  </a:extLst>
                </a:gridCol>
                <a:gridCol w="723418">
                  <a:extLst>
                    <a:ext uri="{9D8B030D-6E8A-4147-A177-3AD203B41FA5}">
                      <a16:colId xmlns:a16="http://schemas.microsoft.com/office/drawing/2014/main" val="20005"/>
                    </a:ext>
                  </a:extLst>
                </a:gridCol>
                <a:gridCol w="723418">
                  <a:extLst>
                    <a:ext uri="{9D8B030D-6E8A-4147-A177-3AD203B41FA5}">
                      <a16:colId xmlns:a16="http://schemas.microsoft.com/office/drawing/2014/main" val="20006"/>
                    </a:ext>
                  </a:extLst>
                </a:gridCol>
                <a:gridCol w="723418">
                  <a:extLst>
                    <a:ext uri="{9D8B030D-6E8A-4147-A177-3AD203B41FA5}">
                      <a16:colId xmlns:a16="http://schemas.microsoft.com/office/drawing/2014/main" val="20007"/>
                    </a:ext>
                  </a:extLst>
                </a:gridCol>
                <a:gridCol w="723418">
                  <a:extLst>
                    <a:ext uri="{9D8B030D-6E8A-4147-A177-3AD203B41FA5}">
                      <a16:colId xmlns:a16="http://schemas.microsoft.com/office/drawing/2014/main" val="20008"/>
                    </a:ext>
                  </a:extLst>
                </a:gridCol>
                <a:gridCol w="723418">
                  <a:extLst>
                    <a:ext uri="{9D8B030D-6E8A-4147-A177-3AD203B41FA5}">
                      <a16:colId xmlns:a16="http://schemas.microsoft.com/office/drawing/2014/main" val="20009"/>
                    </a:ext>
                  </a:extLst>
                </a:gridCol>
                <a:gridCol w="723418">
                  <a:extLst>
                    <a:ext uri="{9D8B030D-6E8A-4147-A177-3AD203B41FA5}">
                      <a16:colId xmlns:a16="http://schemas.microsoft.com/office/drawing/2014/main" val="20010"/>
                    </a:ext>
                  </a:extLst>
                </a:gridCol>
                <a:gridCol w="723418">
                  <a:extLst>
                    <a:ext uri="{9D8B030D-6E8A-4147-A177-3AD203B41FA5}">
                      <a16:colId xmlns:a16="http://schemas.microsoft.com/office/drawing/2014/main" val="20011"/>
                    </a:ext>
                  </a:extLst>
                </a:gridCol>
                <a:gridCol w="723418">
                  <a:extLst>
                    <a:ext uri="{9D8B030D-6E8A-4147-A177-3AD203B41FA5}">
                      <a16:colId xmlns:a16="http://schemas.microsoft.com/office/drawing/2014/main" val="20012"/>
                    </a:ext>
                  </a:extLst>
                </a:gridCol>
              </a:tblGrid>
              <a:tr h="286834">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Q3 FY17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Q4 FY17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Q1 FY17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Q2 FY18</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6834">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200" b="1" dirty="0">
                          <a:latin typeface="Arial" panose="020B0604020202020204" pitchFamily="34" charset="0"/>
                          <a:cs typeface="Arial" panose="020B0604020202020204" pitchFamily="34" charset="0"/>
                        </a:rPr>
                        <a:t>APR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MAY</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JUN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JUL</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AUG</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SEP</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OCT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NOV</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DEC</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JAN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FEB</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MAR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682238">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274818">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2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7170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7170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8176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r h="457200">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7"/>
                  </a:ext>
                </a:extLst>
              </a:tr>
            </a:tbl>
          </a:graphicData>
        </a:graphic>
      </p:graphicFrame>
      <p:sp>
        <p:nvSpPr>
          <p:cNvPr id="4" name="Rectangle 3"/>
          <p:cNvSpPr/>
          <p:nvPr userDrawn="1"/>
        </p:nvSpPr>
        <p:spPr>
          <a:xfrm>
            <a:off x="-2218" y="1825104"/>
            <a:ext cx="443883" cy="685801"/>
          </a:xfrm>
          <a:prstGeom prst="rect">
            <a:avLst/>
          </a:prstGeom>
          <a:solidFill>
            <a:srgbClr val="7030A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900" b="1" dirty="0">
                <a:solidFill>
                  <a:prstClr val="white"/>
                </a:solidFill>
                <a:latin typeface="Arial" panose="020B0604020202020204" pitchFamily="34" charset="0"/>
                <a:cs typeface="Arial" panose="020B0604020202020204" pitchFamily="34" charset="0"/>
              </a:rPr>
              <a:t>Inspection</a:t>
            </a:r>
          </a:p>
        </p:txBody>
      </p:sp>
      <p:sp>
        <p:nvSpPr>
          <p:cNvPr id="5" name="Rectangle 4"/>
          <p:cNvSpPr/>
          <p:nvPr userDrawn="1"/>
        </p:nvSpPr>
        <p:spPr>
          <a:xfrm>
            <a:off x="5183" y="2518180"/>
            <a:ext cx="443883" cy="1219200"/>
          </a:xfrm>
          <a:prstGeom prst="rect">
            <a:avLst/>
          </a:prstGeom>
          <a:solidFill>
            <a:srgbClr val="ACECFD"/>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Maneuver</a:t>
            </a:r>
          </a:p>
        </p:txBody>
      </p:sp>
      <p:sp>
        <p:nvSpPr>
          <p:cNvPr id="6" name="Rectangle 5"/>
          <p:cNvSpPr/>
          <p:nvPr userDrawn="1"/>
        </p:nvSpPr>
        <p:spPr>
          <a:xfrm>
            <a:off x="21456" y="3784523"/>
            <a:ext cx="435745" cy="674704"/>
          </a:xfrm>
          <a:prstGeom prst="rect">
            <a:avLst/>
          </a:prstGeom>
          <a:solidFill>
            <a:srgbClr val="FF0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white"/>
                </a:solidFill>
                <a:latin typeface="Arial" panose="020B0604020202020204" pitchFamily="34" charset="0"/>
                <a:cs typeface="Arial" panose="020B0604020202020204" pitchFamily="34" charset="0"/>
              </a:rPr>
              <a:t>Fires</a:t>
            </a:r>
          </a:p>
        </p:txBody>
      </p:sp>
      <p:sp>
        <p:nvSpPr>
          <p:cNvPr id="7" name="Rectangle 6"/>
          <p:cNvSpPr/>
          <p:nvPr userDrawn="1"/>
        </p:nvSpPr>
        <p:spPr>
          <a:xfrm rot="16200000">
            <a:off x="-98022" y="4612732"/>
            <a:ext cx="674702" cy="435745"/>
          </a:xfrm>
          <a:prstGeom prst="rect">
            <a:avLst/>
          </a:prstGeom>
          <a:solidFill>
            <a:schemeClr val="bg1">
              <a:lumMod val="75000"/>
            </a:schemeClr>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Readiness</a:t>
            </a:r>
          </a:p>
        </p:txBody>
      </p:sp>
      <p:sp>
        <p:nvSpPr>
          <p:cNvPr id="10" name="Rectangle 9"/>
          <p:cNvSpPr/>
          <p:nvPr userDrawn="1"/>
        </p:nvSpPr>
        <p:spPr>
          <a:xfrm rot="16200000">
            <a:off x="8358" y="6045169"/>
            <a:ext cx="437531" cy="426129"/>
          </a:xfrm>
          <a:prstGeom prst="rect">
            <a:avLst/>
          </a:prstGeom>
          <a:solidFill>
            <a:srgbClr val="FFFF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EXT</a:t>
            </a:r>
          </a:p>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SPT</a:t>
            </a:r>
          </a:p>
        </p:txBody>
      </p:sp>
      <p:sp>
        <p:nvSpPr>
          <p:cNvPr id="11" name="Rectangle 10"/>
          <p:cNvSpPr/>
          <p:nvPr userDrawn="1"/>
        </p:nvSpPr>
        <p:spPr>
          <a:xfrm>
            <a:off x="28115" y="5187626"/>
            <a:ext cx="420951" cy="832173"/>
          </a:xfrm>
          <a:prstGeom prst="rect">
            <a:avLst/>
          </a:prstGeom>
          <a:solidFill>
            <a:srgbClr val="FFC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err="1">
                <a:solidFill>
                  <a:prstClr val="black"/>
                </a:solidFill>
                <a:latin typeface="Arial" panose="020B0604020202020204" pitchFamily="34" charset="0"/>
                <a:cs typeface="Arial" panose="020B0604020202020204" pitchFamily="34" charset="0"/>
              </a:rPr>
              <a:t>Fieldings</a:t>
            </a:r>
            <a:r>
              <a:rPr lang="en-US" sz="1000" b="1" dirty="0">
                <a:solidFill>
                  <a:prstClr val="black"/>
                </a:solidFill>
                <a:latin typeface="Arial" panose="020B0604020202020204" pitchFamily="34" charset="0"/>
                <a:cs typeface="Arial" panose="020B0604020202020204" pitchFamily="34" charset="0"/>
              </a:rPr>
              <a:t>, Services &amp; Sustainment</a:t>
            </a:r>
          </a:p>
        </p:txBody>
      </p:sp>
    </p:spTree>
    <p:extLst>
      <p:ext uri="{BB962C8B-B14F-4D97-AF65-F5344CB8AC3E}">
        <p14:creationId xmlns:p14="http://schemas.microsoft.com/office/powerpoint/2010/main" val="2163575549"/>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nd QTR FY18">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a:prstGeom prst="rect">
            <a:avLst/>
          </a:prstGeom>
        </p:spPr>
        <p:txBody>
          <a:bodyPr>
            <a:normAutofit/>
          </a:bodyPr>
          <a:lstStyle>
            <a:lvl1pPr>
              <a:defRPr sz="4000" b="1">
                <a:latin typeface="Arial" panose="020B0604020202020204" pitchFamily="34" charset="0"/>
                <a:cs typeface="Arial" panose="020B0604020202020204" pitchFamily="34" charset="0"/>
              </a:defRPr>
            </a:lvl1pPr>
          </a:lstStyle>
          <a:p>
            <a:r>
              <a:rPr lang="en-US" dirty="0"/>
              <a:t>Click to edit Master title style</a:t>
            </a:r>
          </a:p>
        </p:txBody>
      </p:sp>
      <p:graphicFrame>
        <p:nvGraphicFramePr>
          <p:cNvPr id="39" name="Table 38"/>
          <p:cNvGraphicFramePr>
            <a:graphicFrameLocks noGrp="1"/>
          </p:cNvGraphicFramePr>
          <p:nvPr userDrawn="1"/>
        </p:nvGraphicFramePr>
        <p:xfrm>
          <a:off x="-6" y="1237282"/>
          <a:ext cx="9144004" cy="5275570"/>
        </p:xfrm>
        <a:graphic>
          <a:graphicData uri="http://schemas.openxmlformats.org/drawingml/2006/table">
            <a:tbl>
              <a:tblPr firstRow="1" bandRow="1">
                <a:tableStyleId>{2D5ABB26-0587-4C30-8999-92F81FD0307C}</a:tableStyleId>
              </a:tblPr>
              <a:tblGrid>
                <a:gridCol w="446380">
                  <a:extLst>
                    <a:ext uri="{9D8B030D-6E8A-4147-A177-3AD203B41FA5}">
                      <a16:colId xmlns:a16="http://schemas.microsoft.com/office/drawing/2014/main" val="20000"/>
                    </a:ext>
                  </a:extLst>
                </a:gridCol>
                <a:gridCol w="724802">
                  <a:extLst>
                    <a:ext uri="{9D8B030D-6E8A-4147-A177-3AD203B41FA5}">
                      <a16:colId xmlns:a16="http://schemas.microsoft.com/office/drawing/2014/main" val="20001"/>
                    </a:ext>
                  </a:extLst>
                </a:gridCol>
                <a:gridCol w="724802">
                  <a:extLst>
                    <a:ext uri="{9D8B030D-6E8A-4147-A177-3AD203B41FA5}">
                      <a16:colId xmlns:a16="http://schemas.microsoft.com/office/drawing/2014/main" val="20002"/>
                    </a:ext>
                  </a:extLst>
                </a:gridCol>
                <a:gridCol w="724802">
                  <a:extLst>
                    <a:ext uri="{9D8B030D-6E8A-4147-A177-3AD203B41FA5}">
                      <a16:colId xmlns:a16="http://schemas.microsoft.com/office/drawing/2014/main" val="20003"/>
                    </a:ext>
                  </a:extLst>
                </a:gridCol>
                <a:gridCol w="724802">
                  <a:extLst>
                    <a:ext uri="{9D8B030D-6E8A-4147-A177-3AD203B41FA5}">
                      <a16:colId xmlns:a16="http://schemas.microsoft.com/office/drawing/2014/main" val="20004"/>
                    </a:ext>
                  </a:extLst>
                </a:gridCol>
                <a:gridCol w="724802">
                  <a:extLst>
                    <a:ext uri="{9D8B030D-6E8A-4147-A177-3AD203B41FA5}">
                      <a16:colId xmlns:a16="http://schemas.microsoft.com/office/drawing/2014/main" val="20005"/>
                    </a:ext>
                  </a:extLst>
                </a:gridCol>
                <a:gridCol w="724802">
                  <a:extLst>
                    <a:ext uri="{9D8B030D-6E8A-4147-A177-3AD203B41FA5}">
                      <a16:colId xmlns:a16="http://schemas.microsoft.com/office/drawing/2014/main" val="20006"/>
                    </a:ext>
                  </a:extLst>
                </a:gridCol>
                <a:gridCol w="724802">
                  <a:extLst>
                    <a:ext uri="{9D8B030D-6E8A-4147-A177-3AD203B41FA5}">
                      <a16:colId xmlns:a16="http://schemas.microsoft.com/office/drawing/2014/main" val="20007"/>
                    </a:ext>
                  </a:extLst>
                </a:gridCol>
                <a:gridCol w="724802">
                  <a:extLst>
                    <a:ext uri="{9D8B030D-6E8A-4147-A177-3AD203B41FA5}">
                      <a16:colId xmlns:a16="http://schemas.microsoft.com/office/drawing/2014/main" val="20008"/>
                    </a:ext>
                  </a:extLst>
                </a:gridCol>
                <a:gridCol w="724802">
                  <a:extLst>
                    <a:ext uri="{9D8B030D-6E8A-4147-A177-3AD203B41FA5}">
                      <a16:colId xmlns:a16="http://schemas.microsoft.com/office/drawing/2014/main" val="20009"/>
                    </a:ext>
                  </a:extLst>
                </a:gridCol>
                <a:gridCol w="724802">
                  <a:extLst>
                    <a:ext uri="{9D8B030D-6E8A-4147-A177-3AD203B41FA5}">
                      <a16:colId xmlns:a16="http://schemas.microsoft.com/office/drawing/2014/main" val="20010"/>
                    </a:ext>
                  </a:extLst>
                </a:gridCol>
                <a:gridCol w="724802">
                  <a:extLst>
                    <a:ext uri="{9D8B030D-6E8A-4147-A177-3AD203B41FA5}">
                      <a16:colId xmlns:a16="http://schemas.microsoft.com/office/drawing/2014/main" val="20011"/>
                    </a:ext>
                  </a:extLst>
                </a:gridCol>
                <a:gridCol w="724802">
                  <a:extLst>
                    <a:ext uri="{9D8B030D-6E8A-4147-A177-3AD203B41FA5}">
                      <a16:colId xmlns:a16="http://schemas.microsoft.com/office/drawing/2014/main" val="20012"/>
                    </a:ext>
                  </a:extLst>
                </a:gridCol>
              </a:tblGrid>
              <a:tr h="309326">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4">
                  <a:txBody>
                    <a:bodyPr/>
                    <a:lstStyle/>
                    <a:p>
                      <a:pPr algn="ctr"/>
                      <a:r>
                        <a:rPr lang="en-US" sz="1200" b="1" dirty="0">
                          <a:latin typeface="Arial" panose="020B0604020202020204" pitchFamily="34" charset="0"/>
                          <a:cs typeface="Arial" panose="020B0604020202020204" pitchFamily="34" charset="0"/>
                        </a:rPr>
                        <a:t>JAN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a:r>
                        <a:rPr lang="en-US" sz="1200" b="1" dirty="0">
                          <a:latin typeface="Arial" panose="020B0604020202020204" pitchFamily="34" charset="0"/>
                          <a:cs typeface="Arial" panose="020B0604020202020204" pitchFamily="34" charset="0"/>
                        </a:rPr>
                        <a:t>FEB</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a:r>
                        <a:rPr lang="en-US" sz="1200" b="1" dirty="0">
                          <a:latin typeface="Arial" panose="020B0604020202020204" pitchFamily="34" charset="0"/>
                          <a:cs typeface="Arial" panose="020B0604020202020204" pitchFamily="34" charset="0"/>
                        </a:rPr>
                        <a:t>MAR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94441">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900" b="1" dirty="0">
                          <a:latin typeface="Arial" panose="020B0604020202020204" pitchFamily="34" charset="0"/>
                          <a:cs typeface="Arial" panose="020B0604020202020204" pitchFamily="34" charset="0"/>
                        </a:rPr>
                        <a:t>TW 15</a:t>
                      </a:r>
                    </a:p>
                    <a:p>
                      <a:pPr algn="ctr"/>
                      <a:r>
                        <a:rPr lang="en-US" sz="900" b="1" dirty="0">
                          <a:latin typeface="Arial" panose="020B0604020202020204" pitchFamily="34" charset="0"/>
                          <a:cs typeface="Arial" panose="020B0604020202020204" pitchFamily="34" charset="0"/>
                        </a:rPr>
                        <a:t>01-07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16</a:t>
                      </a:r>
                    </a:p>
                    <a:p>
                      <a:pPr algn="ctr"/>
                      <a:r>
                        <a:rPr lang="en-US" sz="900" b="1" baseline="0" dirty="0">
                          <a:latin typeface="Arial" panose="020B0604020202020204" pitchFamily="34" charset="0"/>
                          <a:cs typeface="Arial" panose="020B0604020202020204" pitchFamily="34" charset="0"/>
                        </a:rPr>
                        <a:t>08-14</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17</a:t>
                      </a:r>
                    </a:p>
                    <a:p>
                      <a:pPr algn="ctr"/>
                      <a:r>
                        <a:rPr lang="en-US" sz="900" b="1" dirty="0">
                          <a:latin typeface="Arial" panose="020B0604020202020204" pitchFamily="34" charset="0"/>
                          <a:cs typeface="Arial" panose="020B0604020202020204" pitchFamily="34" charset="0"/>
                        </a:rPr>
                        <a:t>15-21</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18</a:t>
                      </a:r>
                    </a:p>
                    <a:p>
                      <a:pPr algn="ctr"/>
                      <a:r>
                        <a:rPr lang="en-US" sz="900" b="1" dirty="0">
                          <a:latin typeface="Arial" panose="020B0604020202020204" pitchFamily="34" charset="0"/>
                          <a:cs typeface="Arial" panose="020B0604020202020204" pitchFamily="34" charset="0"/>
                        </a:rPr>
                        <a:t>22-28</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19</a:t>
                      </a:r>
                    </a:p>
                    <a:p>
                      <a:pPr algn="ctr"/>
                      <a:r>
                        <a:rPr lang="en-US" sz="900" b="1" baseline="0" dirty="0">
                          <a:latin typeface="Arial" panose="020B0604020202020204" pitchFamily="34" charset="0"/>
                          <a:cs typeface="Arial" panose="020B0604020202020204" pitchFamily="34" charset="0"/>
                        </a:rPr>
                        <a:t>29-04</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20</a:t>
                      </a:r>
                    </a:p>
                    <a:p>
                      <a:pPr algn="ctr"/>
                      <a:r>
                        <a:rPr lang="en-US" sz="900" b="1" dirty="0">
                          <a:latin typeface="Arial" panose="020B0604020202020204" pitchFamily="34" charset="0"/>
                          <a:cs typeface="Arial" panose="020B0604020202020204" pitchFamily="34" charset="0"/>
                        </a:rPr>
                        <a:t>05-11</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21</a:t>
                      </a:r>
                    </a:p>
                    <a:p>
                      <a:pPr algn="ctr"/>
                      <a:r>
                        <a:rPr lang="en-US" sz="900" b="1" dirty="0">
                          <a:latin typeface="Arial" panose="020B0604020202020204" pitchFamily="34" charset="0"/>
                          <a:cs typeface="Arial" panose="020B0604020202020204" pitchFamily="34" charset="0"/>
                        </a:rPr>
                        <a:t>12-18</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22</a:t>
                      </a:r>
                    </a:p>
                    <a:p>
                      <a:pPr algn="ctr"/>
                      <a:r>
                        <a:rPr lang="en-US" sz="900" b="1" dirty="0">
                          <a:latin typeface="Arial" panose="020B0604020202020204" pitchFamily="34" charset="0"/>
                          <a:cs typeface="Arial" panose="020B0604020202020204" pitchFamily="34" charset="0"/>
                        </a:rPr>
                        <a:t>19-25</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23</a:t>
                      </a:r>
                    </a:p>
                    <a:p>
                      <a:pPr algn="ctr"/>
                      <a:r>
                        <a:rPr lang="en-US" sz="900" b="1" baseline="0" dirty="0">
                          <a:latin typeface="Arial" panose="020B0604020202020204" pitchFamily="34" charset="0"/>
                          <a:cs typeface="Arial" panose="020B0604020202020204" pitchFamily="34" charset="0"/>
                        </a:rPr>
                        <a:t>26-04</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24</a:t>
                      </a:r>
                    </a:p>
                    <a:p>
                      <a:pPr algn="ctr"/>
                      <a:r>
                        <a:rPr lang="en-US" sz="900" b="1" baseline="0" dirty="0">
                          <a:latin typeface="Arial" panose="020B0604020202020204" pitchFamily="34" charset="0"/>
                          <a:cs typeface="Arial" panose="020B0604020202020204" pitchFamily="34" charset="0"/>
                        </a:rPr>
                        <a:t>05-11</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25</a:t>
                      </a:r>
                    </a:p>
                    <a:p>
                      <a:pPr algn="ctr"/>
                      <a:r>
                        <a:rPr lang="en-US" sz="900" b="1" dirty="0">
                          <a:latin typeface="Arial" panose="020B0604020202020204" pitchFamily="34" charset="0"/>
                          <a:cs typeface="Arial" panose="020B0604020202020204" pitchFamily="34" charset="0"/>
                        </a:rPr>
                        <a:t>12-18</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26</a:t>
                      </a:r>
                    </a:p>
                    <a:p>
                      <a:pPr algn="ctr"/>
                      <a:r>
                        <a:rPr lang="en-US" sz="900" b="1" dirty="0">
                          <a:latin typeface="Arial" panose="020B0604020202020204" pitchFamily="34" charset="0"/>
                          <a:cs typeface="Arial" panose="020B0604020202020204" pitchFamily="34" charset="0"/>
                        </a:rPr>
                        <a:t>19-25</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1374784">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2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8602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9039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9397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493052">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bl>
          </a:graphicData>
        </a:graphic>
      </p:graphicFrame>
      <p:sp>
        <p:nvSpPr>
          <p:cNvPr id="5" name="Rectangle 4"/>
          <p:cNvSpPr/>
          <p:nvPr userDrawn="1"/>
        </p:nvSpPr>
        <p:spPr>
          <a:xfrm>
            <a:off x="-4" y="1938792"/>
            <a:ext cx="457204" cy="1369710"/>
          </a:xfrm>
          <a:prstGeom prst="rect">
            <a:avLst/>
          </a:prstGeom>
          <a:solidFill>
            <a:srgbClr val="ACECFD"/>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Maneuver</a:t>
            </a:r>
          </a:p>
        </p:txBody>
      </p:sp>
      <p:sp>
        <p:nvSpPr>
          <p:cNvPr id="6" name="Rectangle 5"/>
          <p:cNvSpPr/>
          <p:nvPr userDrawn="1"/>
        </p:nvSpPr>
        <p:spPr>
          <a:xfrm>
            <a:off x="10356" y="3308502"/>
            <a:ext cx="446843" cy="845849"/>
          </a:xfrm>
          <a:prstGeom prst="rect">
            <a:avLst/>
          </a:prstGeom>
          <a:solidFill>
            <a:srgbClr val="FF0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white"/>
                </a:solidFill>
                <a:latin typeface="Arial" panose="020B0604020202020204" pitchFamily="34" charset="0"/>
                <a:cs typeface="Arial" panose="020B0604020202020204" pitchFamily="34" charset="0"/>
              </a:rPr>
              <a:t>Fires</a:t>
            </a:r>
          </a:p>
        </p:txBody>
      </p:sp>
      <p:sp>
        <p:nvSpPr>
          <p:cNvPr id="7" name="Rectangle 6"/>
          <p:cNvSpPr/>
          <p:nvPr userDrawn="1"/>
        </p:nvSpPr>
        <p:spPr>
          <a:xfrm rot="16200000">
            <a:off x="-213740" y="5319138"/>
            <a:ext cx="884679" cy="457199"/>
          </a:xfrm>
          <a:prstGeom prst="rect">
            <a:avLst/>
          </a:prstGeom>
          <a:solidFill>
            <a:schemeClr val="bg1">
              <a:lumMod val="75000"/>
            </a:schemeClr>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Readiness</a:t>
            </a:r>
          </a:p>
        </p:txBody>
      </p:sp>
      <p:sp>
        <p:nvSpPr>
          <p:cNvPr id="10" name="Rectangle 9"/>
          <p:cNvSpPr/>
          <p:nvPr userDrawn="1"/>
        </p:nvSpPr>
        <p:spPr>
          <a:xfrm rot="16200000">
            <a:off x="5180" y="6042399"/>
            <a:ext cx="457200" cy="446843"/>
          </a:xfrm>
          <a:prstGeom prst="rect">
            <a:avLst/>
          </a:prstGeom>
          <a:solidFill>
            <a:srgbClr val="7030A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LPD/</a:t>
            </a:r>
          </a:p>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INSP</a:t>
            </a:r>
          </a:p>
        </p:txBody>
      </p:sp>
      <p:sp>
        <p:nvSpPr>
          <p:cNvPr id="11" name="Rectangle 10"/>
          <p:cNvSpPr/>
          <p:nvPr userDrawn="1"/>
        </p:nvSpPr>
        <p:spPr>
          <a:xfrm>
            <a:off x="-7" y="4191000"/>
            <a:ext cx="457206" cy="867257"/>
          </a:xfrm>
          <a:prstGeom prst="rect">
            <a:avLst/>
          </a:prstGeom>
          <a:solidFill>
            <a:srgbClr val="FFC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900" b="1" dirty="0" err="1">
                <a:solidFill>
                  <a:prstClr val="black"/>
                </a:solidFill>
                <a:latin typeface="Arial" panose="020B0604020202020204" pitchFamily="34" charset="0"/>
                <a:cs typeface="Arial" panose="020B0604020202020204" pitchFamily="34" charset="0"/>
              </a:rPr>
              <a:t>Fieldings</a:t>
            </a:r>
            <a:r>
              <a:rPr lang="en-US" sz="900" b="1" dirty="0">
                <a:solidFill>
                  <a:prstClr val="black"/>
                </a:solidFill>
                <a:latin typeface="Arial" panose="020B0604020202020204" pitchFamily="34" charset="0"/>
                <a:cs typeface="Arial" panose="020B0604020202020204" pitchFamily="34" charset="0"/>
              </a:rPr>
              <a:t>, Services &amp; Sustainment</a:t>
            </a:r>
          </a:p>
        </p:txBody>
      </p:sp>
    </p:spTree>
    <p:extLst>
      <p:ext uri="{BB962C8B-B14F-4D97-AF65-F5344CB8AC3E}">
        <p14:creationId xmlns:p14="http://schemas.microsoft.com/office/powerpoint/2010/main" val="3622238591"/>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nd QTR FY17">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a:prstGeom prst="rect">
            <a:avLst/>
          </a:prstGeom>
        </p:spPr>
        <p:txBody>
          <a:bodyPr>
            <a:normAutofit/>
          </a:bodyPr>
          <a:lstStyle>
            <a:lvl1pPr>
              <a:defRPr sz="4000" b="1">
                <a:latin typeface="Arial" panose="020B0604020202020204" pitchFamily="34" charset="0"/>
                <a:cs typeface="Arial" panose="020B0604020202020204" pitchFamily="34" charset="0"/>
              </a:defRPr>
            </a:lvl1pPr>
          </a:lstStyle>
          <a:p>
            <a:r>
              <a:rPr lang="en-US" dirty="0"/>
              <a:t>Click to edit Master title style</a:t>
            </a:r>
          </a:p>
        </p:txBody>
      </p:sp>
      <p:graphicFrame>
        <p:nvGraphicFramePr>
          <p:cNvPr id="39" name="Table 38"/>
          <p:cNvGraphicFramePr>
            <a:graphicFrameLocks noGrp="1"/>
          </p:cNvGraphicFramePr>
          <p:nvPr userDrawn="1"/>
        </p:nvGraphicFramePr>
        <p:xfrm>
          <a:off x="-6" y="1237282"/>
          <a:ext cx="9144005" cy="5275570"/>
        </p:xfrm>
        <a:graphic>
          <a:graphicData uri="http://schemas.openxmlformats.org/drawingml/2006/table">
            <a:tbl>
              <a:tblPr firstRow="1" bandRow="1">
                <a:tableStyleId>{2D5ABB26-0587-4C30-8999-92F81FD0307C}</a:tableStyleId>
              </a:tblPr>
              <a:tblGrid>
                <a:gridCol w="413595">
                  <a:extLst>
                    <a:ext uri="{9D8B030D-6E8A-4147-A177-3AD203B41FA5}">
                      <a16:colId xmlns:a16="http://schemas.microsoft.com/office/drawing/2014/main" val="20000"/>
                    </a:ext>
                  </a:extLst>
                </a:gridCol>
                <a:gridCol w="671570">
                  <a:extLst>
                    <a:ext uri="{9D8B030D-6E8A-4147-A177-3AD203B41FA5}">
                      <a16:colId xmlns:a16="http://schemas.microsoft.com/office/drawing/2014/main" val="20001"/>
                    </a:ext>
                  </a:extLst>
                </a:gridCol>
                <a:gridCol w="671570">
                  <a:extLst>
                    <a:ext uri="{9D8B030D-6E8A-4147-A177-3AD203B41FA5}">
                      <a16:colId xmlns:a16="http://schemas.microsoft.com/office/drawing/2014/main" val="20002"/>
                    </a:ext>
                  </a:extLst>
                </a:gridCol>
                <a:gridCol w="671570">
                  <a:extLst>
                    <a:ext uri="{9D8B030D-6E8A-4147-A177-3AD203B41FA5}">
                      <a16:colId xmlns:a16="http://schemas.microsoft.com/office/drawing/2014/main" val="20003"/>
                    </a:ext>
                  </a:extLst>
                </a:gridCol>
                <a:gridCol w="671570">
                  <a:extLst>
                    <a:ext uri="{9D8B030D-6E8A-4147-A177-3AD203B41FA5}">
                      <a16:colId xmlns:a16="http://schemas.microsoft.com/office/drawing/2014/main" val="20004"/>
                    </a:ext>
                  </a:extLst>
                </a:gridCol>
                <a:gridCol w="671570">
                  <a:extLst>
                    <a:ext uri="{9D8B030D-6E8A-4147-A177-3AD203B41FA5}">
                      <a16:colId xmlns:a16="http://schemas.microsoft.com/office/drawing/2014/main" val="20005"/>
                    </a:ext>
                  </a:extLst>
                </a:gridCol>
                <a:gridCol w="671570">
                  <a:extLst>
                    <a:ext uri="{9D8B030D-6E8A-4147-A177-3AD203B41FA5}">
                      <a16:colId xmlns:a16="http://schemas.microsoft.com/office/drawing/2014/main" val="20006"/>
                    </a:ext>
                  </a:extLst>
                </a:gridCol>
                <a:gridCol w="671570">
                  <a:extLst>
                    <a:ext uri="{9D8B030D-6E8A-4147-A177-3AD203B41FA5}">
                      <a16:colId xmlns:a16="http://schemas.microsoft.com/office/drawing/2014/main" val="20007"/>
                    </a:ext>
                  </a:extLst>
                </a:gridCol>
                <a:gridCol w="671570">
                  <a:extLst>
                    <a:ext uri="{9D8B030D-6E8A-4147-A177-3AD203B41FA5}">
                      <a16:colId xmlns:a16="http://schemas.microsoft.com/office/drawing/2014/main" val="20008"/>
                    </a:ext>
                  </a:extLst>
                </a:gridCol>
                <a:gridCol w="671570">
                  <a:extLst>
                    <a:ext uri="{9D8B030D-6E8A-4147-A177-3AD203B41FA5}">
                      <a16:colId xmlns:a16="http://schemas.microsoft.com/office/drawing/2014/main" val="20009"/>
                    </a:ext>
                  </a:extLst>
                </a:gridCol>
                <a:gridCol w="671570">
                  <a:extLst>
                    <a:ext uri="{9D8B030D-6E8A-4147-A177-3AD203B41FA5}">
                      <a16:colId xmlns:a16="http://schemas.microsoft.com/office/drawing/2014/main" val="20010"/>
                    </a:ext>
                  </a:extLst>
                </a:gridCol>
                <a:gridCol w="671570">
                  <a:extLst>
                    <a:ext uri="{9D8B030D-6E8A-4147-A177-3AD203B41FA5}">
                      <a16:colId xmlns:a16="http://schemas.microsoft.com/office/drawing/2014/main" val="20011"/>
                    </a:ext>
                  </a:extLst>
                </a:gridCol>
                <a:gridCol w="671570">
                  <a:extLst>
                    <a:ext uri="{9D8B030D-6E8A-4147-A177-3AD203B41FA5}">
                      <a16:colId xmlns:a16="http://schemas.microsoft.com/office/drawing/2014/main" val="20012"/>
                    </a:ext>
                  </a:extLst>
                </a:gridCol>
                <a:gridCol w="671570">
                  <a:extLst>
                    <a:ext uri="{9D8B030D-6E8A-4147-A177-3AD203B41FA5}">
                      <a16:colId xmlns:a16="http://schemas.microsoft.com/office/drawing/2014/main" val="20013"/>
                    </a:ext>
                  </a:extLst>
                </a:gridCol>
              </a:tblGrid>
              <a:tr h="309326">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5">
                  <a:txBody>
                    <a:bodyPr/>
                    <a:lstStyle/>
                    <a:p>
                      <a:pPr algn="ctr"/>
                      <a:r>
                        <a:rPr lang="en-US" sz="1200" b="1" dirty="0">
                          <a:latin typeface="Arial" panose="020B0604020202020204" pitchFamily="34" charset="0"/>
                          <a:cs typeface="Arial" panose="020B0604020202020204" pitchFamily="34" charset="0"/>
                        </a:rPr>
                        <a:t>JAN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en-US" sz="1200" b="1" dirty="0">
                          <a:latin typeface="Arial" panose="020B0604020202020204" pitchFamily="34" charset="0"/>
                          <a:cs typeface="Arial" panose="020B0604020202020204" pitchFamily="34" charset="0"/>
                        </a:rPr>
                        <a:t>FEB</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a:r>
                        <a:rPr lang="en-US" sz="1200" b="1" dirty="0">
                          <a:latin typeface="Arial" panose="020B0604020202020204" pitchFamily="34" charset="0"/>
                          <a:cs typeface="Arial" panose="020B0604020202020204" pitchFamily="34" charset="0"/>
                        </a:rPr>
                        <a:t>MAR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94441">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900" b="1" dirty="0">
                          <a:latin typeface="Arial" panose="020B0604020202020204" pitchFamily="34" charset="0"/>
                          <a:cs typeface="Arial" panose="020B0604020202020204" pitchFamily="34" charset="0"/>
                        </a:rPr>
                        <a:t>TW 14</a:t>
                      </a:r>
                    </a:p>
                    <a:p>
                      <a:pPr algn="ctr"/>
                      <a:r>
                        <a:rPr lang="en-US" sz="900" b="1" dirty="0">
                          <a:latin typeface="Arial" panose="020B0604020202020204" pitchFamily="34" charset="0"/>
                          <a:cs typeface="Arial" panose="020B0604020202020204" pitchFamily="34" charset="0"/>
                        </a:rPr>
                        <a:t>26-01</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15</a:t>
                      </a:r>
                    </a:p>
                    <a:p>
                      <a:pPr algn="ctr"/>
                      <a:r>
                        <a:rPr lang="en-US" sz="900" b="1" baseline="0" dirty="0">
                          <a:latin typeface="Arial" panose="020B0604020202020204" pitchFamily="34" charset="0"/>
                          <a:cs typeface="Arial" panose="020B0604020202020204" pitchFamily="34" charset="0"/>
                        </a:rPr>
                        <a:t>02-08</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16</a:t>
                      </a:r>
                    </a:p>
                    <a:p>
                      <a:pPr algn="ctr"/>
                      <a:r>
                        <a:rPr lang="en-US" sz="900" b="1" dirty="0">
                          <a:latin typeface="Arial" panose="020B0604020202020204" pitchFamily="34" charset="0"/>
                          <a:cs typeface="Arial" panose="020B0604020202020204" pitchFamily="34" charset="0"/>
                        </a:rPr>
                        <a:t>09-15</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17</a:t>
                      </a:r>
                    </a:p>
                    <a:p>
                      <a:pPr algn="ctr"/>
                      <a:r>
                        <a:rPr lang="en-US" sz="900" b="1" dirty="0">
                          <a:latin typeface="Arial" panose="020B0604020202020204" pitchFamily="34" charset="0"/>
                          <a:cs typeface="Arial" panose="020B0604020202020204" pitchFamily="34" charset="0"/>
                        </a:rPr>
                        <a:t>16-22</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18</a:t>
                      </a:r>
                    </a:p>
                    <a:p>
                      <a:pPr algn="ctr"/>
                      <a:r>
                        <a:rPr lang="en-US" sz="900" b="1" baseline="0" dirty="0">
                          <a:latin typeface="Arial" panose="020B0604020202020204" pitchFamily="34" charset="0"/>
                          <a:cs typeface="Arial" panose="020B0604020202020204" pitchFamily="34" charset="0"/>
                        </a:rPr>
                        <a:t>23-29</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19</a:t>
                      </a:r>
                    </a:p>
                    <a:p>
                      <a:pPr algn="ctr"/>
                      <a:r>
                        <a:rPr lang="en-US" sz="900" b="1" baseline="0" dirty="0">
                          <a:latin typeface="Arial" panose="020B0604020202020204" pitchFamily="34" charset="0"/>
                          <a:cs typeface="Arial" panose="020B0604020202020204" pitchFamily="34" charset="0"/>
                        </a:rPr>
                        <a:t>30-05</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20</a:t>
                      </a:r>
                    </a:p>
                    <a:p>
                      <a:pPr algn="ctr"/>
                      <a:r>
                        <a:rPr lang="en-US" sz="900" b="1" dirty="0">
                          <a:latin typeface="Arial" panose="020B0604020202020204" pitchFamily="34" charset="0"/>
                          <a:cs typeface="Arial" panose="020B0604020202020204" pitchFamily="34" charset="0"/>
                        </a:rPr>
                        <a:t>06-12</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21</a:t>
                      </a:r>
                    </a:p>
                    <a:p>
                      <a:pPr algn="ctr"/>
                      <a:r>
                        <a:rPr lang="en-US" sz="900" b="1" dirty="0">
                          <a:latin typeface="Arial" panose="020B0604020202020204" pitchFamily="34" charset="0"/>
                          <a:cs typeface="Arial" panose="020B0604020202020204" pitchFamily="34" charset="0"/>
                        </a:rPr>
                        <a:t>13-19</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22</a:t>
                      </a:r>
                    </a:p>
                    <a:p>
                      <a:pPr algn="ctr"/>
                      <a:r>
                        <a:rPr lang="en-US" sz="900" b="1" dirty="0">
                          <a:latin typeface="Arial" panose="020B0604020202020204" pitchFamily="34" charset="0"/>
                          <a:cs typeface="Arial" panose="020B0604020202020204" pitchFamily="34" charset="0"/>
                        </a:rPr>
                        <a:t>20-26</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23</a:t>
                      </a:r>
                    </a:p>
                    <a:p>
                      <a:pPr algn="ctr"/>
                      <a:r>
                        <a:rPr lang="en-US" sz="900" b="1" baseline="0" dirty="0">
                          <a:latin typeface="Arial" panose="020B0604020202020204" pitchFamily="34" charset="0"/>
                          <a:cs typeface="Arial" panose="020B0604020202020204" pitchFamily="34" charset="0"/>
                        </a:rPr>
                        <a:t>27-05</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24</a:t>
                      </a:r>
                    </a:p>
                    <a:p>
                      <a:pPr algn="ctr"/>
                      <a:r>
                        <a:rPr lang="en-US" sz="900" b="1" baseline="0" dirty="0">
                          <a:latin typeface="Arial" panose="020B0604020202020204" pitchFamily="34" charset="0"/>
                          <a:cs typeface="Arial" panose="020B0604020202020204" pitchFamily="34" charset="0"/>
                        </a:rPr>
                        <a:t>06-12</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25</a:t>
                      </a:r>
                    </a:p>
                    <a:p>
                      <a:pPr algn="ctr"/>
                      <a:r>
                        <a:rPr lang="en-US" sz="900" b="1" dirty="0">
                          <a:latin typeface="Arial" panose="020B0604020202020204" pitchFamily="34" charset="0"/>
                          <a:cs typeface="Arial" panose="020B0604020202020204" pitchFamily="34" charset="0"/>
                        </a:rPr>
                        <a:t>13-19</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26</a:t>
                      </a:r>
                    </a:p>
                    <a:p>
                      <a:pPr algn="ctr"/>
                      <a:r>
                        <a:rPr lang="en-US" sz="900" b="1" dirty="0">
                          <a:latin typeface="Arial" panose="020B0604020202020204" pitchFamily="34" charset="0"/>
                          <a:cs typeface="Arial" panose="020B0604020202020204" pitchFamily="34" charset="0"/>
                        </a:rPr>
                        <a:t>20-26</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1374784">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2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8602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9039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9397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493052">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bl>
          </a:graphicData>
        </a:graphic>
      </p:graphicFrame>
      <p:sp>
        <p:nvSpPr>
          <p:cNvPr id="5" name="Rectangle 4"/>
          <p:cNvSpPr/>
          <p:nvPr userDrawn="1"/>
        </p:nvSpPr>
        <p:spPr>
          <a:xfrm>
            <a:off x="10356" y="1954218"/>
            <a:ext cx="381006" cy="1338017"/>
          </a:xfrm>
          <a:prstGeom prst="rect">
            <a:avLst/>
          </a:prstGeom>
          <a:solidFill>
            <a:srgbClr val="ACECFD"/>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Maneuver</a:t>
            </a:r>
          </a:p>
        </p:txBody>
      </p:sp>
      <p:sp>
        <p:nvSpPr>
          <p:cNvPr id="6" name="Rectangle 5"/>
          <p:cNvSpPr/>
          <p:nvPr userDrawn="1"/>
        </p:nvSpPr>
        <p:spPr>
          <a:xfrm>
            <a:off x="20718" y="3315805"/>
            <a:ext cx="360284" cy="863425"/>
          </a:xfrm>
          <a:prstGeom prst="rect">
            <a:avLst/>
          </a:prstGeom>
          <a:solidFill>
            <a:srgbClr val="FF0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white"/>
                </a:solidFill>
                <a:latin typeface="Arial" panose="020B0604020202020204" pitchFamily="34" charset="0"/>
                <a:cs typeface="Arial" panose="020B0604020202020204" pitchFamily="34" charset="0"/>
              </a:rPr>
              <a:t>Fires</a:t>
            </a:r>
          </a:p>
        </p:txBody>
      </p:sp>
      <p:sp>
        <p:nvSpPr>
          <p:cNvPr id="7" name="Rectangle 6"/>
          <p:cNvSpPr/>
          <p:nvPr userDrawn="1"/>
        </p:nvSpPr>
        <p:spPr>
          <a:xfrm rot="16200000">
            <a:off x="-251885" y="5375142"/>
            <a:ext cx="905491" cy="360281"/>
          </a:xfrm>
          <a:prstGeom prst="rect">
            <a:avLst/>
          </a:prstGeom>
          <a:solidFill>
            <a:schemeClr val="bg1">
              <a:lumMod val="75000"/>
            </a:schemeClr>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Readiness</a:t>
            </a:r>
          </a:p>
        </p:txBody>
      </p:sp>
      <p:sp>
        <p:nvSpPr>
          <p:cNvPr id="10" name="Rectangle 9"/>
          <p:cNvSpPr/>
          <p:nvPr userDrawn="1"/>
        </p:nvSpPr>
        <p:spPr>
          <a:xfrm rot="16200000">
            <a:off x="-41213" y="6081730"/>
            <a:ext cx="484145" cy="360283"/>
          </a:xfrm>
          <a:prstGeom prst="rect">
            <a:avLst/>
          </a:prstGeom>
          <a:solidFill>
            <a:srgbClr val="7030A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LPD/</a:t>
            </a:r>
          </a:p>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INSP</a:t>
            </a:r>
          </a:p>
        </p:txBody>
      </p:sp>
      <p:sp>
        <p:nvSpPr>
          <p:cNvPr id="11" name="Rectangle 10"/>
          <p:cNvSpPr/>
          <p:nvPr userDrawn="1"/>
        </p:nvSpPr>
        <p:spPr>
          <a:xfrm>
            <a:off x="21552" y="4191001"/>
            <a:ext cx="360283" cy="864396"/>
          </a:xfrm>
          <a:prstGeom prst="rect">
            <a:avLst/>
          </a:prstGeom>
          <a:solidFill>
            <a:srgbClr val="FFC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900" b="1" dirty="0" err="1">
                <a:solidFill>
                  <a:prstClr val="black"/>
                </a:solidFill>
                <a:latin typeface="Arial" panose="020B0604020202020204" pitchFamily="34" charset="0"/>
                <a:cs typeface="Arial" panose="020B0604020202020204" pitchFamily="34" charset="0"/>
              </a:rPr>
              <a:t>Fieldings</a:t>
            </a:r>
            <a:r>
              <a:rPr lang="en-US" sz="900" b="1" dirty="0">
                <a:solidFill>
                  <a:prstClr val="black"/>
                </a:solidFill>
                <a:latin typeface="Arial" panose="020B0604020202020204" pitchFamily="34" charset="0"/>
                <a:cs typeface="Arial" panose="020B0604020202020204" pitchFamily="34" charset="0"/>
              </a:rPr>
              <a:t>, Services &amp; Sustainment</a:t>
            </a:r>
          </a:p>
        </p:txBody>
      </p:sp>
    </p:spTree>
    <p:extLst>
      <p:ext uri="{BB962C8B-B14F-4D97-AF65-F5344CB8AC3E}">
        <p14:creationId xmlns:p14="http://schemas.microsoft.com/office/powerpoint/2010/main" val="1246082020"/>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3rd QTR FY17">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a:prstGeom prst="rect">
            <a:avLst/>
          </a:prstGeom>
        </p:spPr>
        <p:txBody>
          <a:bodyPr>
            <a:normAutofit/>
          </a:bodyPr>
          <a:lstStyle>
            <a:lvl1pPr>
              <a:defRPr sz="4000" b="1">
                <a:latin typeface="Arial" panose="020B0604020202020204" pitchFamily="34" charset="0"/>
                <a:cs typeface="Arial" panose="020B0604020202020204" pitchFamily="34" charset="0"/>
              </a:defRPr>
            </a:lvl1pPr>
          </a:lstStyle>
          <a:p>
            <a:r>
              <a:rPr lang="en-US" dirty="0"/>
              <a:t>Click to edit Master title style</a:t>
            </a:r>
          </a:p>
        </p:txBody>
      </p:sp>
      <p:graphicFrame>
        <p:nvGraphicFramePr>
          <p:cNvPr id="39" name="Table 38"/>
          <p:cNvGraphicFramePr>
            <a:graphicFrameLocks noGrp="1"/>
          </p:cNvGraphicFramePr>
          <p:nvPr userDrawn="1"/>
        </p:nvGraphicFramePr>
        <p:xfrm>
          <a:off x="-6" y="1237282"/>
          <a:ext cx="9144005" cy="5275570"/>
        </p:xfrm>
        <a:graphic>
          <a:graphicData uri="http://schemas.openxmlformats.org/drawingml/2006/table">
            <a:tbl>
              <a:tblPr firstRow="1" bandRow="1">
                <a:tableStyleId>{2D5ABB26-0587-4C30-8999-92F81FD0307C}</a:tableStyleId>
              </a:tblPr>
              <a:tblGrid>
                <a:gridCol w="413595">
                  <a:extLst>
                    <a:ext uri="{9D8B030D-6E8A-4147-A177-3AD203B41FA5}">
                      <a16:colId xmlns:a16="http://schemas.microsoft.com/office/drawing/2014/main" val="20000"/>
                    </a:ext>
                  </a:extLst>
                </a:gridCol>
                <a:gridCol w="671570">
                  <a:extLst>
                    <a:ext uri="{9D8B030D-6E8A-4147-A177-3AD203B41FA5}">
                      <a16:colId xmlns:a16="http://schemas.microsoft.com/office/drawing/2014/main" val="20001"/>
                    </a:ext>
                  </a:extLst>
                </a:gridCol>
                <a:gridCol w="671570">
                  <a:extLst>
                    <a:ext uri="{9D8B030D-6E8A-4147-A177-3AD203B41FA5}">
                      <a16:colId xmlns:a16="http://schemas.microsoft.com/office/drawing/2014/main" val="20002"/>
                    </a:ext>
                  </a:extLst>
                </a:gridCol>
                <a:gridCol w="671570">
                  <a:extLst>
                    <a:ext uri="{9D8B030D-6E8A-4147-A177-3AD203B41FA5}">
                      <a16:colId xmlns:a16="http://schemas.microsoft.com/office/drawing/2014/main" val="20003"/>
                    </a:ext>
                  </a:extLst>
                </a:gridCol>
                <a:gridCol w="671570">
                  <a:extLst>
                    <a:ext uri="{9D8B030D-6E8A-4147-A177-3AD203B41FA5}">
                      <a16:colId xmlns:a16="http://schemas.microsoft.com/office/drawing/2014/main" val="20004"/>
                    </a:ext>
                  </a:extLst>
                </a:gridCol>
                <a:gridCol w="671570">
                  <a:extLst>
                    <a:ext uri="{9D8B030D-6E8A-4147-A177-3AD203B41FA5}">
                      <a16:colId xmlns:a16="http://schemas.microsoft.com/office/drawing/2014/main" val="20005"/>
                    </a:ext>
                  </a:extLst>
                </a:gridCol>
                <a:gridCol w="671570">
                  <a:extLst>
                    <a:ext uri="{9D8B030D-6E8A-4147-A177-3AD203B41FA5}">
                      <a16:colId xmlns:a16="http://schemas.microsoft.com/office/drawing/2014/main" val="20006"/>
                    </a:ext>
                  </a:extLst>
                </a:gridCol>
                <a:gridCol w="671570">
                  <a:extLst>
                    <a:ext uri="{9D8B030D-6E8A-4147-A177-3AD203B41FA5}">
                      <a16:colId xmlns:a16="http://schemas.microsoft.com/office/drawing/2014/main" val="20007"/>
                    </a:ext>
                  </a:extLst>
                </a:gridCol>
                <a:gridCol w="671570">
                  <a:extLst>
                    <a:ext uri="{9D8B030D-6E8A-4147-A177-3AD203B41FA5}">
                      <a16:colId xmlns:a16="http://schemas.microsoft.com/office/drawing/2014/main" val="20008"/>
                    </a:ext>
                  </a:extLst>
                </a:gridCol>
                <a:gridCol w="671570">
                  <a:extLst>
                    <a:ext uri="{9D8B030D-6E8A-4147-A177-3AD203B41FA5}">
                      <a16:colId xmlns:a16="http://schemas.microsoft.com/office/drawing/2014/main" val="20009"/>
                    </a:ext>
                  </a:extLst>
                </a:gridCol>
                <a:gridCol w="671570">
                  <a:extLst>
                    <a:ext uri="{9D8B030D-6E8A-4147-A177-3AD203B41FA5}">
                      <a16:colId xmlns:a16="http://schemas.microsoft.com/office/drawing/2014/main" val="20010"/>
                    </a:ext>
                  </a:extLst>
                </a:gridCol>
                <a:gridCol w="671570">
                  <a:extLst>
                    <a:ext uri="{9D8B030D-6E8A-4147-A177-3AD203B41FA5}">
                      <a16:colId xmlns:a16="http://schemas.microsoft.com/office/drawing/2014/main" val="20011"/>
                    </a:ext>
                  </a:extLst>
                </a:gridCol>
                <a:gridCol w="671570">
                  <a:extLst>
                    <a:ext uri="{9D8B030D-6E8A-4147-A177-3AD203B41FA5}">
                      <a16:colId xmlns:a16="http://schemas.microsoft.com/office/drawing/2014/main" val="20012"/>
                    </a:ext>
                  </a:extLst>
                </a:gridCol>
                <a:gridCol w="671570">
                  <a:extLst>
                    <a:ext uri="{9D8B030D-6E8A-4147-A177-3AD203B41FA5}">
                      <a16:colId xmlns:a16="http://schemas.microsoft.com/office/drawing/2014/main" val="20013"/>
                    </a:ext>
                  </a:extLst>
                </a:gridCol>
              </a:tblGrid>
              <a:tr h="309326">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5">
                  <a:txBody>
                    <a:bodyPr/>
                    <a:lstStyle/>
                    <a:p>
                      <a:pPr algn="ctr"/>
                      <a:r>
                        <a:rPr lang="en-US" sz="1200" b="1" dirty="0">
                          <a:latin typeface="Arial" panose="020B0604020202020204" pitchFamily="34" charset="0"/>
                          <a:cs typeface="Arial" panose="020B0604020202020204" pitchFamily="34" charset="0"/>
                        </a:rPr>
                        <a:t>APR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en-US" sz="1200" b="1" dirty="0">
                          <a:latin typeface="Arial" panose="020B0604020202020204" pitchFamily="34" charset="0"/>
                          <a:cs typeface="Arial" panose="020B0604020202020204" pitchFamily="34" charset="0"/>
                        </a:rPr>
                        <a:t>MAY</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a:r>
                        <a:rPr lang="en-US" sz="1200" b="1" dirty="0">
                          <a:latin typeface="Arial" panose="020B0604020202020204" pitchFamily="34" charset="0"/>
                          <a:cs typeface="Arial" panose="020B0604020202020204" pitchFamily="34" charset="0"/>
                        </a:rPr>
                        <a:t>JUN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94441">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900" b="1" dirty="0">
                          <a:latin typeface="Arial" panose="020B0604020202020204" pitchFamily="34" charset="0"/>
                          <a:cs typeface="Arial" panose="020B0604020202020204" pitchFamily="34" charset="0"/>
                        </a:rPr>
                        <a:t>TW 27</a:t>
                      </a:r>
                    </a:p>
                    <a:p>
                      <a:pPr algn="ctr"/>
                      <a:r>
                        <a:rPr lang="en-US" sz="900" b="1" dirty="0">
                          <a:latin typeface="Arial" panose="020B0604020202020204" pitchFamily="34" charset="0"/>
                          <a:cs typeface="Arial" panose="020B0604020202020204" pitchFamily="34" charset="0"/>
                        </a:rPr>
                        <a:t>27-02</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28</a:t>
                      </a:r>
                    </a:p>
                    <a:p>
                      <a:pPr algn="ctr"/>
                      <a:r>
                        <a:rPr lang="en-US" sz="900" b="1" baseline="0" dirty="0">
                          <a:latin typeface="Arial" panose="020B0604020202020204" pitchFamily="34" charset="0"/>
                          <a:cs typeface="Arial" panose="020B0604020202020204" pitchFamily="34" charset="0"/>
                        </a:rPr>
                        <a:t>03-09</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29</a:t>
                      </a:r>
                    </a:p>
                    <a:p>
                      <a:pPr algn="ctr"/>
                      <a:r>
                        <a:rPr lang="en-US" sz="900" b="1" dirty="0">
                          <a:latin typeface="Arial" panose="020B0604020202020204" pitchFamily="34" charset="0"/>
                          <a:cs typeface="Arial" panose="020B0604020202020204" pitchFamily="34" charset="0"/>
                        </a:rPr>
                        <a:t>10-16</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30</a:t>
                      </a:r>
                    </a:p>
                    <a:p>
                      <a:pPr algn="ctr"/>
                      <a:r>
                        <a:rPr lang="en-US" sz="900" b="1" dirty="0">
                          <a:latin typeface="Arial" panose="020B0604020202020204" pitchFamily="34" charset="0"/>
                          <a:cs typeface="Arial" panose="020B0604020202020204" pitchFamily="34" charset="0"/>
                        </a:rPr>
                        <a:t>17-23</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31</a:t>
                      </a:r>
                    </a:p>
                    <a:p>
                      <a:pPr algn="ctr"/>
                      <a:r>
                        <a:rPr lang="en-US" sz="900" b="1" baseline="0" dirty="0">
                          <a:latin typeface="Arial" panose="020B0604020202020204" pitchFamily="34" charset="0"/>
                          <a:cs typeface="Arial" panose="020B0604020202020204" pitchFamily="34" charset="0"/>
                        </a:rPr>
                        <a:t>24-30</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32</a:t>
                      </a:r>
                    </a:p>
                    <a:p>
                      <a:pPr algn="ctr"/>
                      <a:r>
                        <a:rPr lang="en-US" sz="900" b="1" baseline="0" dirty="0">
                          <a:latin typeface="Arial" panose="020B0604020202020204" pitchFamily="34" charset="0"/>
                          <a:cs typeface="Arial" panose="020B0604020202020204" pitchFamily="34" charset="0"/>
                        </a:rPr>
                        <a:t>01-07</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33</a:t>
                      </a:r>
                    </a:p>
                    <a:p>
                      <a:pPr algn="ctr"/>
                      <a:r>
                        <a:rPr lang="en-US" sz="900" b="1" dirty="0">
                          <a:latin typeface="Arial" panose="020B0604020202020204" pitchFamily="34" charset="0"/>
                          <a:cs typeface="Arial" panose="020B0604020202020204" pitchFamily="34" charset="0"/>
                        </a:rPr>
                        <a:t>08-14</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34</a:t>
                      </a:r>
                    </a:p>
                    <a:p>
                      <a:pPr algn="ctr"/>
                      <a:r>
                        <a:rPr lang="en-US" sz="900" b="1" dirty="0">
                          <a:latin typeface="Arial" panose="020B0604020202020204" pitchFamily="34" charset="0"/>
                          <a:cs typeface="Arial" panose="020B0604020202020204" pitchFamily="34" charset="0"/>
                        </a:rPr>
                        <a:t>15-21</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35</a:t>
                      </a:r>
                    </a:p>
                    <a:p>
                      <a:pPr algn="ctr"/>
                      <a:r>
                        <a:rPr lang="en-US" sz="900" b="1" dirty="0">
                          <a:latin typeface="Arial" panose="020B0604020202020204" pitchFamily="34" charset="0"/>
                          <a:cs typeface="Arial" panose="020B0604020202020204" pitchFamily="34" charset="0"/>
                        </a:rPr>
                        <a:t>22-28</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36</a:t>
                      </a:r>
                    </a:p>
                    <a:p>
                      <a:pPr algn="ctr"/>
                      <a:r>
                        <a:rPr lang="en-US" sz="900" b="1" baseline="0" dirty="0">
                          <a:latin typeface="Arial" panose="020B0604020202020204" pitchFamily="34" charset="0"/>
                          <a:cs typeface="Arial" panose="020B0604020202020204" pitchFamily="34" charset="0"/>
                        </a:rPr>
                        <a:t>29-04</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37</a:t>
                      </a:r>
                    </a:p>
                    <a:p>
                      <a:pPr algn="ctr"/>
                      <a:r>
                        <a:rPr lang="en-US" sz="900" b="1" baseline="0" dirty="0">
                          <a:latin typeface="Arial" panose="020B0604020202020204" pitchFamily="34" charset="0"/>
                          <a:cs typeface="Arial" panose="020B0604020202020204" pitchFamily="34" charset="0"/>
                        </a:rPr>
                        <a:t>05-11</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38</a:t>
                      </a:r>
                    </a:p>
                    <a:p>
                      <a:pPr algn="ctr"/>
                      <a:r>
                        <a:rPr lang="en-US" sz="900" b="1" dirty="0">
                          <a:latin typeface="Arial" panose="020B0604020202020204" pitchFamily="34" charset="0"/>
                          <a:cs typeface="Arial" panose="020B0604020202020204" pitchFamily="34" charset="0"/>
                        </a:rPr>
                        <a:t>12-18</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39</a:t>
                      </a:r>
                    </a:p>
                    <a:p>
                      <a:pPr algn="ctr"/>
                      <a:r>
                        <a:rPr lang="en-US" sz="900" b="1" dirty="0">
                          <a:latin typeface="Arial" panose="020B0604020202020204" pitchFamily="34" charset="0"/>
                          <a:cs typeface="Arial" panose="020B0604020202020204" pitchFamily="34" charset="0"/>
                        </a:rPr>
                        <a:t>19-25</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1374784">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2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8602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9039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9397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493052">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bl>
          </a:graphicData>
        </a:graphic>
      </p:graphicFrame>
      <p:sp>
        <p:nvSpPr>
          <p:cNvPr id="5" name="Rectangle 4"/>
          <p:cNvSpPr/>
          <p:nvPr userDrawn="1"/>
        </p:nvSpPr>
        <p:spPr>
          <a:xfrm>
            <a:off x="19881" y="1957629"/>
            <a:ext cx="381006" cy="1336012"/>
          </a:xfrm>
          <a:prstGeom prst="rect">
            <a:avLst/>
          </a:prstGeom>
          <a:solidFill>
            <a:srgbClr val="ACECFD"/>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Maneuver</a:t>
            </a:r>
          </a:p>
        </p:txBody>
      </p:sp>
      <p:sp>
        <p:nvSpPr>
          <p:cNvPr id="6" name="Rectangle 5"/>
          <p:cNvSpPr/>
          <p:nvPr userDrawn="1"/>
        </p:nvSpPr>
        <p:spPr>
          <a:xfrm>
            <a:off x="30243" y="3340782"/>
            <a:ext cx="360284" cy="814366"/>
          </a:xfrm>
          <a:prstGeom prst="rect">
            <a:avLst/>
          </a:prstGeom>
          <a:solidFill>
            <a:srgbClr val="FF0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white"/>
                </a:solidFill>
                <a:latin typeface="Arial" panose="020B0604020202020204" pitchFamily="34" charset="0"/>
                <a:cs typeface="Arial" panose="020B0604020202020204" pitchFamily="34" charset="0"/>
              </a:rPr>
              <a:t>Fires</a:t>
            </a:r>
          </a:p>
        </p:txBody>
      </p:sp>
      <p:sp>
        <p:nvSpPr>
          <p:cNvPr id="7" name="Rectangle 6"/>
          <p:cNvSpPr/>
          <p:nvPr userDrawn="1"/>
        </p:nvSpPr>
        <p:spPr>
          <a:xfrm rot="16200000">
            <a:off x="-243068" y="5369185"/>
            <a:ext cx="898215" cy="370644"/>
          </a:xfrm>
          <a:prstGeom prst="rect">
            <a:avLst/>
          </a:prstGeom>
          <a:solidFill>
            <a:schemeClr val="bg1">
              <a:lumMod val="75000"/>
            </a:schemeClr>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Readiness</a:t>
            </a:r>
          </a:p>
        </p:txBody>
      </p:sp>
      <p:sp>
        <p:nvSpPr>
          <p:cNvPr id="10" name="Rectangle 9"/>
          <p:cNvSpPr/>
          <p:nvPr userDrawn="1"/>
        </p:nvSpPr>
        <p:spPr>
          <a:xfrm rot="16200000">
            <a:off x="-17906" y="6078092"/>
            <a:ext cx="437531" cy="360283"/>
          </a:xfrm>
          <a:prstGeom prst="rect">
            <a:avLst/>
          </a:prstGeom>
          <a:solidFill>
            <a:srgbClr val="7030A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LPD/</a:t>
            </a:r>
          </a:p>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INSP</a:t>
            </a:r>
          </a:p>
        </p:txBody>
      </p:sp>
      <p:sp>
        <p:nvSpPr>
          <p:cNvPr id="11" name="Rectangle 10"/>
          <p:cNvSpPr/>
          <p:nvPr userDrawn="1"/>
        </p:nvSpPr>
        <p:spPr>
          <a:xfrm>
            <a:off x="30243" y="4191001"/>
            <a:ext cx="360283" cy="867258"/>
          </a:xfrm>
          <a:prstGeom prst="rect">
            <a:avLst/>
          </a:prstGeom>
          <a:solidFill>
            <a:srgbClr val="FFC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900" b="1" dirty="0" err="1">
                <a:solidFill>
                  <a:prstClr val="black"/>
                </a:solidFill>
                <a:latin typeface="Arial" panose="020B0604020202020204" pitchFamily="34" charset="0"/>
                <a:cs typeface="Arial" panose="020B0604020202020204" pitchFamily="34" charset="0"/>
              </a:rPr>
              <a:t>Fieldings</a:t>
            </a:r>
            <a:r>
              <a:rPr lang="en-US" sz="900" b="1" dirty="0">
                <a:solidFill>
                  <a:prstClr val="black"/>
                </a:solidFill>
                <a:latin typeface="Arial" panose="020B0604020202020204" pitchFamily="34" charset="0"/>
                <a:cs typeface="Arial" panose="020B0604020202020204" pitchFamily="34" charset="0"/>
              </a:rPr>
              <a:t>, Services &amp; Sustainment</a:t>
            </a:r>
          </a:p>
        </p:txBody>
      </p:sp>
    </p:spTree>
    <p:extLst>
      <p:ext uri="{BB962C8B-B14F-4D97-AF65-F5344CB8AC3E}">
        <p14:creationId xmlns:p14="http://schemas.microsoft.com/office/powerpoint/2010/main" val="4229372887"/>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4th QTR FY17">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a:prstGeom prst="rect">
            <a:avLst/>
          </a:prstGeom>
        </p:spPr>
        <p:txBody>
          <a:bodyPr>
            <a:normAutofit/>
          </a:bodyPr>
          <a:lstStyle>
            <a:lvl1pPr>
              <a:defRPr sz="4000" b="1">
                <a:latin typeface="Arial" panose="020B0604020202020204" pitchFamily="34" charset="0"/>
                <a:cs typeface="Arial" panose="020B0604020202020204" pitchFamily="34" charset="0"/>
              </a:defRPr>
            </a:lvl1pPr>
          </a:lstStyle>
          <a:p>
            <a:r>
              <a:rPr lang="en-US" dirty="0"/>
              <a:t>Click to edit Master title style</a:t>
            </a:r>
          </a:p>
        </p:txBody>
      </p:sp>
      <p:graphicFrame>
        <p:nvGraphicFramePr>
          <p:cNvPr id="39" name="Table 38"/>
          <p:cNvGraphicFramePr>
            <a:graphicFrameLocks noGrp="1"/>
          </p:cNvGraphicFramePr>
          <p:nvPr userDrawn="1"/>
        </p:nvGraphicFramePr>
        <p:xfrm>
          <a:off x="-6" y="1237282"/>
          <a:ext cx="9144005" cy="5275570"/>
        </p:xfrm>
        <a:graphic>
          <a:graphicData uri="http://schemas.openxmlformats.org/drawingml/2006/table">
            <a:tbl>
              <a:tblPr firstRow="1" bandRow="1">
                <a:tableStyleId>{2D5ABB26-0587-4C30-8999-92F81FD0307C}</a:tableStyleId>
              </a:tblPr>
              <a:tblGrid>
                <a:gridCol w="413595">
                  <a:extLst>
                    <a:ext uri="{9D8B030D-6E8A-4147-A177-3AD203B41FA5}">
                      <a16:colId xmlns:a16="http://schemas.microsoft.com/office/drawing/2014/main" val="20000"/>
                    </a:ext>
                  </a:extLst>
                </a:gridCol>
                <a:gridCol w="671570">
                  <a:extLst>
                    <a:ext uri="{9D8B030D-6E8A-4147-A177-3AD203B41FA5}">
                      <a16:colId xmlns:a16="http://schemas.microsoft.com/office/drawing/2014/main" val="20001"/>
                    </a:ext>
                  </a:extLst>
                </a:gridCol>
                <a:gridCol w="671570">
                  <a:extLst>
                    <a:ext uri="{9D8B030D-6E8A-4147-A177-3AD203B41FA5}">
                      <a16:colId xmlns:a16="http://schemas.microsoft.com/office/drawing/2014/main" val="20002"/>
                    </a:ext>
                  </a:extLst>
                </a:gridCol>
                <a:gridCol w="671570">
                  <a:extLst>
                    <a:ext uri="{9D8B030D-6E8A-4147-A177-3AD203B41FA5}">
                      <a16:colId xmlns:a16="http://schemas.microsoft.com/office/drawing/2014/main" val="20003"/>
                    </a:ext>
                  </a:extLst>
                </a:gridCol>
                <a:gridCol w="671570">
                  <a:extLst>
                    <a:ext uri="{9D8B030D-6E8A-4147-A177-3AD203B41FA5}">
                      <a16:colId xmlns:a16="http://schemas.microsoft.com/office/drawing/2014/main" val="20004"/>
                    </a:ext>
                  </a:extLst>
                </a:gridCol>
                <a:gridCol w="671570">
                  <a:extLst>
                    <a:ext uri="{9D8B030D-6E8A-4147-A177-3AD203B41FA5}">
                      <a16:colId xmlns:a16="http://schemas.microsoft.com/office/drawing/2014/main" val="20005"/>
                    </a:ext>
                  </a:extLst>
                </a:gridCol>
                <a:gridCol w="671570">
                  <a:extLst>
                    <a:ext uri="{9D8B030D-6E8A-4147-A177-3AD203B41FA5}">
                      <a16:colId xmlns:a16="http://schemas.microsoft.com/office/drawing/2014/main" val="20006"/>
                    </a:ext>
                  </a:extLst>
                </a:gridCol>
                <a:gridCol w="671570">
                  <a:extLst>
                    <a:ext uri="{9D8B030D-6E8A-4147-A177-3AD203B41FA5}">
                      <a16:colId xmlns:a16="http://schemas.microsoft.com/office/drawing/2014/main" val="20007"/>
                    </a:ext>
                  </a:extLst>
                </a:gridCol>
                <a:gridCol w="671570">
                  <a:extLst>
                    <a:ext uri="{9D8B030D-6E8A-4147-A177-3AD203B41FA5}">
                      <a16:colId xmlns:a16="http://schemas.microsoft.com/office/drawing/2014/main" val="20008"/>
                    </a:ext>
                  </a:extLst>
                </a:gridCol>
                <a:gridCol w="671570">
                  <a:extLst>
                    <a:ext uri="{9D8B030D-6E8A-4147-A177-3AD203B41FA5}">
                      <a16:colId xmlns:a16="http://schemas.microsoft.com/office/drawing/2014/main" val="20009"/>
                    </a:ext>
                  </a:extLst>
                </a:gridCol>
                <a:gridCol w="671570">
                  <a:extLst>
                    <a:ext uri="{9D8B030D-6E8A-4147-A177-3AD203B41FA5}">
                      <a16:colId xmlns:a16="http://schemas.microsoft.com/office/drawing/2014/main" val="20010"/>
                    </a:ext>
                  </a:extLst>
                </a:gridCol>
                <a:gridCol w="671570">
                  <a:extLst>
                    <a:ext uri="{9D8B030D-6E8A-4147-A177-3AD203B41FA5}">
                      <a16:colId xmlns:a16="http://schemas.microsoft.com/office/drawing/2014/main" val="20011"/>
                    </a:ext>
                  </a:extLst>
                </a:gridCol>
                <a:gridCol w="671570">
                  <a:extLst>
                    <a:ext uri="{9D8B030D-6E8A-4147-A177-3AD203B41FA5}">
                      <a16:colId xmlns:a16="http://schemas.microsoft.com/office/drawing/2014/main" val="20012"/>
                    </a:ext>
                  </a:extLst>
                </a:gridCol>
                <a:gridCol w="671570">
                  <a:extLst>
                    <a:ext uri="{9D8B030D-6E8A-4147-A177-3AD203B41FA5}">
                      <a16:colId xmlns:a16="http://schemas.microsoft.com/office/drawing/2014/main" val="20013"/>
                    </a:ext>
                  </a:extLst>
                </a:gridCol>
              </a:tblGrid>
              <a:tr h="309326">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5">
                  <a:txBody>
                    <a:bodyPr/>
                    <a:lstStyle/>
                    <a:p>
                      <a:pPr algn="ctr"/>
                      <a:r>
                        <a:rPr lang="en-US" sz="1200" b="1" dirty="0">
                          <a:latin typeface="Arial" panose="020B0604020202020204" pitchFamily="34" charset="0"/>
                          <a:cs typeface="Arial" panose="020B0604020202020204" pitchFamily="34" charset="0"/>
                        </a:rPr>
                        <a:t>JUL</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en-US" sz="1200" b="1" dirty="0">
                          <a:latin typeface="Arial" panose="020B0604020202020204" pitchFamily="34" charset="0"/>
                          <a:cs typeface="Arial" panose="020B0604020202020204" pitchFamily="34" charset="0"/>
                        </a:rPr>
                        <a:t>AUG</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a:r>
                        <a:rPr lang="en-US" sz="1200" b="1" dirty="0">
                          <a:latin typeface="Arial" panose="020B0604020202020204" pitchFamily="34" charset="0"/>
                          <a:cs typeface="Arial" panose="020B0604020202020204" pitchFamily="34" charset="0"/>
                        </a:rPr>
                        <a:t>SEP</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94441">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900" b="1" dirty="0">
                          <a:latin typeface="Arial" panose="020B0604020202020204" pitchFamily="34" charset="0"/>
                          <a:cs typeface="Arial" panose="020B0604020202020204" pitchFamily="34" charset="0"/>
                        </a:rPr>
                        <a:t>TW 40</a:t>
                      </a:r>
                    </a:p>
                    <a:p>
                      <a:pPr algn="ctr"/>
                      <a:r>
                        <a:rPr lang="en-US" sz="900" b="1" dirty="0">
                          <a:latin typeface="Arial" panose="020B0604020202020204" pitchFamily="34" charset="0"/>
                          <a:cs typeface="Arial" panose="020B0604020202020204" pitchFamily="34" charset="0"/>
                        </a:rPr>
                        <a:t>26-02</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41</a:t>
                      </a:r>
                    </a:p>
                    <a:p>
                      <a:pPr algn="ctr"/>
                      <a:r>
                        <a:rPr lang="en-US" sz="900" b="1" dirty="0">
                          <a:latin typeface="Arial" panose="020B0604020202020204" pitchFamily="34" charset="0"/>
                          <a:cs typeface="Arial" panose="020B0604020202020204" pitchFamily="34" charset="0"/>
                        </a:rPr>
                        <a:t>03-09</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42</a:t>
                      </a:r>
                    </a:p>
                    <a:p>
                      <a:pPr algn="ctr"/>
                      <a:r>
                        <a:rPr lang="en-US" sz="900" b="1" dirty="0">
                          <a:latin typeface="Arial" panose="020B0604020202020204" pitchFamily="34" charset="0"/>
                          <a:cs typeface="Arial" panose="020B0604020202020204" pitchFamily="34" charset="0"/>
                        </a:rPr>
                        <a:t>10-16</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43</a:t>
                      </a:r>
                    </a:p>
                    <a:p>
                      <a:pPr algn="ctr"/>
                      <a:r>
                        <a:rPr lang="en-US" sz="900" b="1" dirty="0">
                          <a:latin typeface="Arial" panose="020B0604020202020204" pitchFamily="34" charset="0"/>
                          <a:cs typeface="Arial" panose="020B0604020202020204" pitchFamily="34" charset="0"/>
                        </a:rPr>
                        <a:t>17-23</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44</a:t>
                      </a:r>
                    </a:p>
                    <a:p>
                      <a:pPr algn="ctr"/>
                      <a:r>
                        <a:rPr lang="en-US" sz="900" b="1" dirty="0">
                          <a:latin typeface="Arial" panose="020B0604020202020204" pitchFamily="34" charset="0"/>
                          <a:cs typeface="Arial" panose="020B0604020202020204" pitchFamily="34" charset="0"/>
                        </a:rPr>
                        <a:t>24-30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45</a:t>
                      </a:r>
                    </a:p>
                    <a:p>
                      <a:pPr algn="ctr"/>
                      <a:r>
                        <a:rPr lang="en-US" sz="900" b="1" baseline="0" dirty="0">
                          <a:latin typeface="Arial" panose="020B0604020202020204" pitchFamily="34" charset="0"/>
                          <a:cs typeface="Arial" panose="020B0604020202020204" pitchFamily="34" charset="0"/>
                        </a:rPr>
                        <a:t>31-06</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46</a:t>
                      </a:r>
                    </a:p>
                    <a:p>
                      <a:pPr algn="ctr"/>
                      <a:r>
                        <a:rPr lang="en-US" sz="900" b="1" dirty="0">
                          <a:latin typeface="Arial" panose="020B0604020202020204" pitchFamily="34" charset="0"/>
                          <a:cs typeface="Arial" panose="020B0604020202020204" pitchFamily="34" charset="0"/>
                        </a:rPr>
                        <a:t>07-13</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47</a:t>
                      </a:r>
                    </a:p>
                    <a:p>
                      <a:pPr algn="ctr"/>
                      <a:r>
                        <a:rPr lang="en-US" sz="900" b="1" dirty="0">
                          <a:latin typeface="Arial" panose="020B0604020202020204" pitchFamily="34" charset="0"/>
                          <a:cs typeface="Arial" panose="020B0604020202020204" pitchFamily="34" charset="0"/>
                        </a:rPr>
                        <a:t>14-20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48</a:t>
                      </a:r>
                    </a:p>
                    <a:p>
                      <a:pPr algn="ctr"/>
                      <a:r>
                        <a:rPr lang="en-US" sz="900" b="1" dirty="0">
                          <a:latin typeface="Arial" panose="020B0604020202020204" pitchFamily="34" charset="0"/>
                          <a:cs typeface="Arial" panose="020B0604020202020204" pitchFamily="34" charset="0"/>
                        </a:rPr>
                        <a:t>21-27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49</a:t>
                      </a:r>
                    </a:p>
                    <a:p>
                      <a:pPr algn="ctr"/>
                      <a:r>
                        <a:rPr lang="en-US" sz="900" b="1" baseline="0" dirty="0">
                          <a:latin typeface="Arial" panose="020B0604020202020204" pitchFamily="34" charset="0"/>
                          <a:cs typeface="Arial" panose="020B0604020202020204" pitchFamily="34" charset="0"/>
                        </a:rPr>
                        <a:t>28-03</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50</a:t>
                      </a:r>
                    </a:p>
                    <a:p>
                      <a:pPr algn="ctr"/>
                      <a:r>
                        <a:rPr lang="en-US" sz="900" b="1" dirty="0">
                          <a:latin typeface="Arial" panose="020B0604020202020204" pitchFamily="34" charset="0"/>
                          <a:cs typeface="Arial" panose="020B0604020202020204" pitchFamily="34" charset="0"/>
                        </a:rPr>
                        <a:t>04-10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51</a:t>
                      </a:r>
                    </a:p>
                    <a:p>
                      <a:pPr algn="ctr"/>
                      <a:r>
                        <a:rPr lang="en-US" sz="900" b="1" dirty="0">
                          <a:latin typeface="Arial" panose="020B0604020202020204" pitchFamily="34" charset="0"/>
                          <a:cs typeface="Arial" panose="020B0604020202020204" pitchFamily="34" charset="0"/>
                        </a:rPr>
                        <a:t>11-17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52</a:t>
                      </a:r>
                    </a:p>
                    <a:p>
                      <a:pPr algn="ctr"/>
                      <a:r>
                        <a:rPr lang="en-US" sz="900" b="1" dirty="0">
                          <a:latin typeface="Arial" panose="020B0604020202020204" pitchFamily="34" charset="0"/>
                          <a:cs typeface="Arial" panose="020B0604020202020204" pitchFamily="34" charset="0"/>
                        </a:rPr>
                        <a:t>18-24</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1374784">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2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8602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9039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9397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493052">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bl>
          </a:graphicData>
        </a:graphic>
      </p:graphicFrame>
      <p:sp>
        <p:nvSpPr>
          <p:cNvPr id="5" name="Rectangle 4"/>
          <p:cNvSpPr/>
          <p:nvPr userDrawn="1"/>
        </p:nvSpPr>
        <p:spPr>
          <a:xfrm>
            <a:off x="18213" y="1957630"/>
            <a:ext cx="381006" cy="1348030"/>
          </a:xfrm>
          <a:prstGeom prst="rect">
            <a:avLst/>
          </a:prstGeom>
          <a:solidFill>
            <a:srgbClr val="ACECFD"/>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Maneuver</a:t>
            </a:r>
          </a:p>
        </p:txBody>
      </p:sp>
      <p:sp>
        <p:nvSpPr>
          <p:cNvPr id="6" name="Rectangle 5"/>
          <p:cNvSpPr/>
          <p:nvPr userDrawn="1"/>
        </p:nvSpPr>
        <p:spPr>
          <a:xfrm>
            <a:off x="28575" y="3329230"/>
            <a:ext cx="360284" cy="814629"/>
          </a:xfrm>
          <a:prstGeom prst="rect">
            <a:avLst/>
          </a:prstGeom>
          <a:solidFill>
            <a:srgbClr val="FF0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white"/>
                </a:solidFill>
                <a:latin typeface="Arial" panose="020B0604020202020204" pitchFamily="34" charset="0"/>
                <a:cs typeface="Arial" panose="020B0604020202020204" pitchFamily="34" charset="0"/>
              </a:rPr>
              <a:t>Fires</a:t>
            </a:r>
          </a:p>
        </p:txBody>
      </p:sp>
      <p:sp>
        <p:nvSpPr>
          <p:cNvPr id="7" name="Rectangle 6"/>
          <p:cNvSpPr/>
          <p:nvPr userDrawn="1"/>
        </p:nvSpPr>
        <p:spPr>
          <a:xfrm rot="16200000">
            <a:off x="-240391" y="5374368"/>
            <a:ext cx="898217" cy="360281"/>
          </a:xfrm>
          <a:prstGeom prst="rect">
            <a:avLst/>
          </a:prstGeom>
          <a:solidFill>
            <a:schemeClr val="bg1">
              <a:lumMod val="75000"/>
            </a:schemeClr>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Readiness</a:t>
            </a:r>
          </a:p>
        </p:txBody>
      </p:sp>
      <p:sp>
        <p:nvSpPr>
          <p:cNvPr id="10" name="Rectangle 9"/>
          <p:cNvSpPr/>
          <p:nvPr userDrawn="1"/>
        </p:nvSpPr>
        <p:spPr>
          <a:xfrm rot="16200000">
            <a:off x="-10049" y="6078093"/>
            <a:ext cx="437531" cy="360283"/>
          </a:xfrm>
          <a:prstGeom prst="rect">
            <a:avLst/>
          </a:prstGeom>
          <a:solidFill>
            <a:srgbClr val="7030A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LPD/</a:t>
            </a:r>
          </a:p>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INSP</a:t>
            </a:r>
          </a:p>
        </p:txBody>
      </p:sp>
      <p:sp>
        <p:nvSpPr>
          <p:cNvPr id="11" name="Rectangle 10"/>
          <p:cNvSpPr/>
          <p:nvPr userDrawn="1"/>
        </p:nvSpPr>
        <p:spPr>
          <a:xfrm>
            <a:off x="28575" y="4191000"/>
            <a:ext cx="360283" cy="867259"/>
          </a:xfrm>
          <a:prstGeom prst="rect">
            <a:avLst/>
          </a:prstGeom>
          <a:solidFill>
            <a:srgbClr val="FFC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900" b="1" dirty="0" err="1">
                <a:solidFill>
                  <a:prstClr val="black"/>
                </a:solidFill>
                <a:latin typeface="Arial" panose="020B0604020202020204" pitchFamily="34" charset="0"/>
                <a:cs typeface="Arial" panose="020B0604020202020204" pitchFamily="34" charset="0"/>
              </a:rPr>
              <a:t>Fieldings</a:t>
            </a:r>
            <a:r>
              <a:rPr lang="en-US" sz="900" b="1" dirty="0">
                <a:solidFill>
                  <a:prstClr val="black"/>
                </a:solidFill>
                <a:latin typeface="Arial" panose="020B0604020202020204" pitchFamily="34" charset="0"/>
                <a:cs typeface="Arial" panose="020B0604020202020204" pitchFamily="34" charset="0"/>
              </a:rPr>
              <a:t>, Services &amp; Sustainment</a:t>
            </a:r>
          </a:p>
        </p:txBody>
      </p:sp>
    </p:spTree>
    <p:extLst>
      <p:ext uri="{BB962C8B-B14F-4D97-AF65-F5344CB8AC3E}">
        <p14:creationId xmlns:p14="http://schemas.microsoft.com/office/powerpoint/2010/main" val="2445227965"/>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6553200" y="6248400"/>
            <a:ext cx="1905000" cy="457200"/>
          </a:xfrm>
          <a:prstGeom prst="rect">
            <a:avLst/>
          </a:prstGeom>
          <a:noFill/>
          <a:ln w="9525">
            <a:noFill/>
            <a:miter lim="800000"/>
            <a:headEnd/>
            <a:tailEnd/>
          </a:ln>
          <a:effectLst/>
        </p:spPr>
        <p:txBody>
          <a:bodyPr/>
          <a:lstStyle/>
          <a:p>
            <a:pPr algn="r">
              <a:defRPr/>
            </a:pPr>
            <a:endParaRPr lang="en-US" sz="1400">
              <a:latin typeface="Times New Roman" pitchFamily="18" charset="0"/>
            </a:endParaRPr>
          </a:p>
        </p:txBody>
      </p:sp>
      <p:sp>
        <p:nvSpPr>
          <p:cNvPr id="1035" name="Rectangle 11"/>
          <p:cNvSpPr>
            <a:spLocks noChangeArrowheads="1"/>
          </p:cNvSpPr>
          <p:nvPr userDrawn="1"/>
        </p:nvSpPr>
        <p:spPr bwMode="auto">
          <a:xfrm>
            <a:off x="53975" y="46038"/>
            <a:ext cx="9032875" cy="6767512"/>
          </a:xfrm>
          <a:prstGeom prst="rect">
            <a:avLst/>
          </a:prstGeom>
          <a:noFill/>
          <a:ln w="57150" cmpd="thinThick">
            <a:solidFill>
              <a:srgbClr val="FF0000"/>
            </a:solidFill>
            <a:miter lim="800000"/>
            <a:headEnd/>
            <a:tailEnd/>
          </a:ln>
          <a:effectLst/>
        </p:spPr>
        <p:txBody>
          <a:bodyPr wrap="none" anchor="ctr"/>
          <a:lstStyle/>
          <a:p>
            <a:pPr>
              <a:defRPr/>
            </a:pPr>
            <a:endParaRPr lang="en-US"/>
          </a:p>
        </p:txBody>
      </p:sp>
      <p:sp>
        <p:nvSpPr>
          <p:cNvPr id="1041" name="Rectangle 17">
            <a:hlinkClick r:id="rId13" action="ppaction://hlinksldjump"/>
          </p:cNvPr>
          <p:cNvSpPr>
            <a:spLocks noChangeArrowheads="1"/>
          </p:cNvSpPr>
          <p:nvPr userDrawn="1"/>
        </p:nvSpPr>
        <p:spPr bwMode="auto">
          <a:xfrm>
            <a:off x="152400" y="152400"/>
            <a:ext cx="914400" cy="533400"/>
          </a:xfrm>
          <a:prstGeom prst="rect">
            <a:avLst/>
          </a:prstGeom>
          <a:solidFill>
            <a:srgbClr val="FFFF00"/>
          </a:solidFill>
          <a:ln w="28575">
            <a:solidFill>
              <a:schemeClr val="tx1"/>
            </a:solidFill>
            <a:miter lim="800000"/>
            <a:headEnd/>
            <a:tailEnd/>
          </a:ln>
          <a:effectLst/>
        </p:spPr>
        <p:txBody>
          <a:bodyPr wrap="none" anchor="ctr"/>
          <a:lstStyle/>
          <a:p>
            <a:pPr algn="l">
              <a:defRPr/>
            </a:pPr>
            <a:r>
              <a:rPr lang="en-US" b="1" u="sng"/>
              <a:t>RETURN</a:t>
            </a:r>
          </a:p>
          <a:p>
            <a:pPr algn="l">
              <a:defRPr/>
            </a:pPr>
            <a:r>
              <a:rPr lang="en-US" b="1" u="sng"/>
              <a:t>TO INDEX</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 name="Straight Connector 10"/>
          <p:cNvCxnSpPr/>
          <p:nvPr userDrawn="1"/>
        </p:nvCxnSpPr>
        <p:spPr>
          <a:xfrm rot="10800000" flipH="1" flipV="1">
            <a:off x="6039803" y="6629400"/>
            <a:ext cx="2651760" cy="1588"/>
          </a:xfrm>
          <a:prstGeom prst="line">
            <a:avLst/>
          </a:prstGeom>
          <a:noFill/>
          <a:ln w="47625" cap="flat" cmpd="sng" algn="ctr">
            <a:solidFill>
              <a:sysClr val="window" lastClr="FFFFFF"/>
            </a:solidFill>
            <a:prstDash val="solid"/>
            <a:miter lim="800000"/>
          </a:ln>
          <a:effectLst/>
        </p:spPr>
      </p:cxnSp>
      <p:sp>
        <p:nvSpPr>
          <p:cNvPr id="2" name="Title Placeholder 1">
            <a:extLst>
              <a:ext uri="{FF2B5EF4-FFF2-40B4-BE49-F238E27FC236}">
                <a16:creationId xmlns:a16="http://schemas.microsoft.com/office/drawing/2014/main" id="{6D5CEE34-7D95-494C-A09D-A5264E14A048}"/>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1177B0-F555-4DCF-8B19-9BC0895B80B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BD7DAB-070C-4C44-BC61-9B8DD82E2AC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BE4D45-1CEB-4087-B5F8-91A1FC1FA16E}" type="datetime1">
              <a:rPr lang="en-US" smtClean="0"/>
              <a:t>10/9/2021</a:t>
            </a:fld>
            <a:endParaRPr lang="en-US"/>
          </a:p>
        </p:txBody>
      </p:sp>
      <p:sp>
        <p:nvSpPr>
          <p:cNvPr id="5" name="Footer Placeholder 4">
            <a:extLst>
              <a:ext uri="{FF2B5EF4-FFF2-40B4-BE49-F238E27FC236}">
                <a16:creationId xmlns:a16="http://schemas.microsoft.com/office/drawing/2014/main" id="{080077E3-0C8B-49B5-B034-79BD76C42BA2}"/>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778CF17-5C1A-481B-8DBD-B3D0D14EC08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1A607E-BAC7-4FDC-965A-FB8C8CE3B6EE}" type="slidenum">
              <a:rPr lang="en-US" smtClean="0"/>
              <a:t>‹#›</a:t>
            </a:fld>
            <a:endParaRPr lang="en-US"/>
          </a:p>
        </p:txBody>
      </p:sp>
    </p:spTree>
    <p:extLst>
      <p:ext uri="{BB962C8B-B14F-4D97-AF65-F5344CB8AC3E}">
        <p14:creationId xmlns:p14="http://schemas.microsoft.com/office/powerpoint/2010/main" val="3350581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hf sldNum="0" hdr="0" ftr="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 Target="slide4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 Target="slide4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53.xml"/><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slide" Target="slide49.xml"/><Relationship Id="rId4" Type="http://schemas.openxmlformats.org/officeDocument/2006/relationships/slide" Target="slide4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slide" Target="slide49.xml"/></Relationships>
</file>

<file path=ppt/slides/_rels/slide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image" Target="../media/image1.wmf"/><Relationship Id="rId1" Type="http://schemas.openxmlformats.org/officeDocument/2006/relationships/slideLayout" Target="../slideLayouts/slideLayout7.xml"/><Relationship Id="rId6" Type="http://schemas.openxmlformats.org/officeDocument/2006/relationships/slide" Target="slide47.xml"/><Relationship Id="rId5" Type="http://schemas.openxmlformats.org/officeDocument/2006/relationships/slide" Target="slide45.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slide" Target="slide53.xml"/></Relationships>
</file>

<file path=ppt/slides/_rels/slide3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slide" Target="slide49.xml"/><Relationship Id="rId5" Type="http://schemas.openxmlformats.org/officeDocument/2006/relationships/slide" Target="slide47.xml"/><Relationship Id="rId4" Type="http://schemas.openxmlformats.org/officeDocument/2006/relationships/slide" Target="slide45.xml"/></Relationships>
</file>

<file path=ppt/slides/_rels/slide31.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slide" Target="slide47.xml"/><Relationship Id="rId4" Type="http://schemas.openxmlformats.org/officeDocument/2006/relationships/slide" Target="slide5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slide" Target="slide49.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slide" Target="slide53.xml"/><Relationship Id="rId5" Type="http://schemas.openxmlformats.org/officeDocument/2006/relationships/slide" Target="slide47.xml"/><Relationship Id="rId4" Type="http://schemas.openxmlformats.org/officeDocument/2006/relationships/slide" Target="slide13.xml"/></Relationships>
</file>

<file path=ppt/slides/_rels/slide40.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slide" Target="slide47.xml"/><Relationship Id="rId5" Type="http://schemas.openxmlformats.org/officeDocument/2006/relationships/slide" Target="slide49.xml"/><Relationship Id="rId4" Type="http://schemas.openxmlformats.org/officeDocument/2006/relationships/slide" Target="slide45.xml"/></Relationships>
</file>

<file path=ppt/slides/_rels/slide4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 Target="slide53.xml"/><Relationship Id="rId1" Type="http://schemas.openxmlformats.org/officeDocument/2006/relationships/slideLayout" Target="../slideLayouts/slideLayout7.xml"/><Relationship Id="rId6" Type="http://schemas.openxmlformats.org/officeDocument/2006/relationships/slide" Target="slide54.xml"/><Relationship Id="rId5" Type="http://schemas.openxmlformats.org/officeDocument/2006/relationships/slide" Target="slide2.xml"/><Relationship Id="rId4" Type="http://schemas.openxmlformats.org/officeDocument/2006/relationships/slide" Target="slide47.xml"/></Relationships>
</file>

<file path=ppt/slides/_rels/slide46.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image" Target="../media/image1.wmf"/><Relationship Id="rId4" Type="http://schemas.openxmlformats.org/officeDocument/2006/relationships/slide" Target="slide31.xml"/></Relationships>
</file>

<file path=ppt/slides/_rels/slide47.xml.rels><?xml version="1.0" encoding="UTF-8" standalone="yes"?>
<Relationships xmlns="http://schemas.openxmlformats.org/package/2006/relationships"><Relationship Id="rId3" Type="http://schemas.openxmlformats.org/officeDocument/2006/relationships/slide" Target="slide53.xml"/><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slide" Target="slide49.xml"/><Relationship Id="rId4" Type="http://schemas.openxmlformats.org/officeDocument/2006/relationships/slide" Target="slide3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53.xml"/><Relationship Id="rId1" Type="http://schemas.openxmlformats.org/officeDocument/2006/relationships/slideLayout" Target="../slideLayouts/slideLayout7.xml"/><Relationship Id="rId5" Type="http://schemas.openxmlformats.org/officeDocument/2006/relationships/slide" Target="slide47.xml"/><Relationship Id="rId4" Type="http://schemas.openxmlformats.org/officeDocument/2006/relationships/slide" Target="slide4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slide" Target="slide49.xml"/><Relationship Id="rId7" Type="http://schemas.openxmlformats.org/officeDocument/2006/relationships/slide" Target="slide31.xml"/><Relationship Id="rId2" Type="http://schemas.openxmlformats.org/officeDocument/2006/relationships/slide" Target="slide47.xml"/><Relationship Id="rId1" Type="http://schemas.openxmlformats.org/officeDocument/2006/relationships/slideLayout" Target="../slideLayouts/slideLayout7.xml"/><Relationship Id="rId6" Type="http://schemas.openxmlformats.org/officeDocument/2006/relationships/slide" Target="slide45.xml"/><Relationship Id="rId5" Type="http://schemas.openxmlformats.org/officeDocument/2006/relationships/slide" Target="slide2.xml"/><Relationship Id="rId4" Type="http://schemas.openxmlformats.org/officeDocument/2006/relationships/image" Target="../media/image1.wmf"/></Relationships>
</file>

<file path=ppt/slides/_rels/slide5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slide" Target="slide4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8" Type="http://schemas.openxmlformats.org/officeDocument/2006/relationships/slide" Target="slide70.xml"/><Relationship Id="rId3" Type="http://schemas.openxmlformats.org/officeDocument/2006/relationships/slide" Target="slide66.xml"/><Relationship Id="rId7" Type="http://schemas.openxmlformats.org/officeDocument/2006/relationships/slide" Target="slide69.xml"/><Relationship Id="rId2" Type="http://schemas.openxmlformats.org/officeDocument/2006/relationships/image" Target="../media/image1.wmf"/><Relationship Id="rId1" Type="http://schemas.openxmlformats.org/officeDocument/2006/relationships/slideLayout" Target="../slideLayouts/slideLayout7.xml"/><Relationship Id="rId6" Type="http://schemas.openxmlformats.org/officeDocument/2006/relationships/slide" Target="slide68.xml"/><Relationship Id="rId5" Type="http://schemas.openxmlformats.org/officeDocument/2006/relationships/slide" Target="slide67.xml"/><Relationship Id="rId4" Type="http://schemas.openxmlformats.org/officeDocument/2006/relationships/slide" Target="slide47.xml"/><Relationship Id="rId9" Type="http://schemas.openxmlformats.org/officeDocument/2006/relationships/slide" Target="slide7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prstClr val="black"/>
                </a:solidFill>
                <a:latin typeface="Arial"/>
                <a:ea typeface="ＭＳ Ｐゴシック" panose="020B0600070205080204" pitchFamily="34" charset="-128"/>
                <a:cs typeface="Arial"/>
              </a:rPr>
              <a:t>Battle Drills</a:t>
            </a:r>
            <a:endParaRPr lang="en-US" dirty="0"/>
          </a:p>
        </p:txBody>
      </p:sp>
      <p:sp>
        <p:nvSpPr>
          <p:cNvPr id="6" name="Subtitle 5"/>
          <p:cNvSpPr>
            <a:spLocks noGrp="1"/>
          </p:cNvSpPr>
          <p:nvPr>
            <p:ph type="subTitle" idx="1"/>
          </p:nvPr>
        </p:nvSpPr>
        <p:spPr/>
        <p:txBody>
          <a:bodyPr/>
          <a:lstStyle/>
          <a:p>
            <a:r>
              <a:rPr lang="en-US" dirty="0"/>
              <a:t>DD MMM YYYY</a:t>
            </a:r>
          </a:p>
        </p:txBody>
      </p:sp>
    </p:spTree>
    <p:extLst>
      <p:ext uri="{BB962C8B-B14F-4D97-AF65-F5344CB8AC3E}">
        <p14:creationId xmlns:p14="http://schemas.microsoft.com/office/powerpoint/2010/main" val="229566820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209800" y="304800"/>
            <a:ext cx="45720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11:</a:t>
            </a:r>
            <a:r>
              <a:rPr lang="en-US" sz="1400" b="1"/>
              <a:t>  Immediate Raven Launch</a:t>
            </a:r>
          </a:p>
        </p:txBody>
      </p:sp>
      <p:cxnSp>
        <p:nvCxnSpPr>
          <p:cNvPr id="14339" name="AutoShape 3"/>
          <p:cNvCxnSpPr>
            <a:cxnSpLocks noChangeShapeType="1"/>
            <a:endCxn id="14352" idx="0"/>
          </p:cNvCxnSpPr>
          <p:nvPr/>
        </p:nvCxnSpPr>
        <p:spPr bwMode="auto">
          <a:xfrm>
            <a:off x="4495800" y="5715000"/>
            <a:ext cx="0" cy="304800"/>
          </a:xfrm>
          <a:prstGeom prst="straightConnector1">
            <a:avLst/>
          </a:prstGeom>
          <a:noFill/>
          <a:ln w="9525">
            <a:solidFill>
              <a:schemeClr val="tx1"/>
            </a:solidFill>
            <a:round/>
            <a:headEnd/>
            <a:tailEnd type="triangle" w="med" len="med"/>
          </a:ln>
        </p:spPr>
      </p:cxnSp>
      <p:grpSp>
        <p:nvGrpSpPr>
          <p:cNvPr id="14340" name="Group 4"/>
          <p:cNvGrpSpPr>
            <a:grpSpLocks/>
          </p:cNvGrpSpPr>
          <p:nvPr/>
        </p:nvGrpSpPr>
        <p:grpSpPr bwMode="auto">
          <a:xfrm>
            <a:off x="152400" y="838200"/>
            <a:ext cx="2405063" cy="533400"/>
            <a:chOff x="1824" y="451"/>
            <a:chExt cx="1515" cy="288"/>
          </a:xfrm>
        </p:grpSpPr>
        <p:sp>
          <p:nvSpPr>
            <p:cNvPr id="14357" name="Text Box 5"/>
            <p:cNvSpPr txBox="1">
              <a:spLocks noChangeArrowheads="1"/>
            </p:cNvSpPr>
            <p:nvPr/>
          </p:nvSpPr>
          <p:spPr bwMode="auto">
            <a:xfrm>
              <a:off x="2032" y="471"/>
              <a:ext cx="1098" cy="214"/>
            </a:xfrm>
            <a:prstGeom prst="rect">
              <a:avLst/>
            </a:prstGeom>
            <a:noFill/>
            <a:ln w="12700">
              <a:noFill/>
              <a:miter lim="800000"/>
              <a:headEnd type="none" w="sm" len="sm"/>
              <a:tailEnd type="none" w="lg" len="lg"/>
            </a:ln>
          </p:spPr>
          <p:txBody>
            <a:bodyPr>
              <a:spAutoFit/>
            </a:bodyPr>
            <a:lstStyle/>
            <a:p>
              <a:pPr eaLnBrk="0" hangingPunct="0"/>
              <a:r>
                <a:rPr lang="en-US" sz="1000" b="1"/>
                <a:t>IMMEDIATE</a:t>
              </a:r>
            </a:p>
            <a:p>
              <a:pPr eaLnBrk="0" hangingPunct="0"/>
              <a:r>
                <a:rPr lang="en-US" sz="1000" b="1"/>
                <a:t>RAVEN LAUNCH</a:t>
              </a:r>
            </a:p>
          </p:txBody>
        </p:sp>
        <p:sp>
          <p:nvSpPr>
            <p:cNvPr id="14358" name="AutoShape 6"/>
            <p:cNvSpPr>
              <a:spLocks noChangeArrowheads="1"/>
            </p:cNvSpPr>
            <p:nvPr/>
          </p:nvSpPr>
          <p:spPr bwMode="auto">
            <a:xfrm>
              <a:off x="1824" y="451"/>
              <a:ext cx="1515" cy="288"/>
            </a:xfrm>
            <a:prstGeom prst="flowChartInputOutput">
              <a:avLst/>
            </a:prstGeom>
            <a:noFill/>
            <a:ln w="28575">
              <a:solidFill>
                <a:schemeClr val="tx1"/>
              </a:solidFill>
              <a:miter lim="800000"/>
              <a:headEnd/>
              <a:tailEnd/>
            </a:ln>
          </p:spPr>
          <p:txBody>
            <a:bodyPr wrap="none" anchor="ctr"/>
            <a:lstStyle/>
            <a:p>
              <a:endParaRPr lang="en-US"/>
            </a:p>
          </p:txBody>
        </p:sp>
      </p:grpSp>
      <p:sp>
        <p:nvSpPr>
          <p:cNvPr id="14341" name="Text Box 7"/>
          <p:cNvSpPr txBox="1">
            <a:spLocks noChangeArrowheads="1"/>
          </p:cNvSpPr>
          <p:nvPr/>
        </p:nvSpPr>
        <p:spPr bwMode="auto">
          <a:xfrm>
            <a:off x="2895600" y="838200"/>
            <a:ext cx="3200400" cy="8667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1. BAE OIC/NCOIC in TOC announces “RAVEN LAUNCH!”</a:t>
            </a:r>
          </a:p>
          <a:p>
            <a:pPr algn="l" eaLnBrk="0" hangingPunct="0"/>
            <a:endParaRPr lang="en-US" sz="1000" b="1"/>
          </a:p>
          <a:p>
            <a:pPr algn="l" eaLnBrk="0" hangingPunct="0"/>
            <a:r>
              <a:rPr lang="en-US" sz="1000" b="1"/>
              <a:t>All personnel in TOC respond with “RAVEN LAUNCH!” </a:t>
            </a:r>
          </a:p>
        </p:txBody>
      </p:sp>
      <p:sp>
        <p:nvSpPr>
          <p:cNvPr id="14342" name="Text Box 8"/>
          <p:cNvSpPr txBox="1">
            <a:spLocks noChangeArrowheads="1"/>
          </p:cNvSpPr>
          <p:nvPr/>
        </p:nvSpPr>
        <p:spPr bwMode="auto">
          <a:xfrm>
            <a:off x="2895600" y="3657600"/>
            <a:ext cx="32004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4. After 10-20 seconds, BAE OIC/ NCOIC conducts a roll call, with  each TOC section responding “CLEAR!” or “NOT CLEAR!” </a:t>
            </a:r>
          </a:p>
        </p:txBody>
      </p:sp>
      <p:cxnSp>
        <p:nvCxnSpPr>
          <p:cNvPr id="14343" name="AutoShape 9"/>
          <p:cNvCxnSpPr>
            <a:cxnSpLocks noChangeShapeType="1"/>
            <a:stCxn id="14358" idx="5"/>
            <a:endCxn id="14341" idx="1"/>
          </p:cNvCxnSpPr>
          <p:nvPr/>
        </p:nvCxnSpPr>
        <p:spPr bwMode="auto">
          <a:xfrm>
            <a:off x="2327275" y="1104900"/>
            <a:ext cx="568325" cy="166688"/>
          </a:xfrm>
          <a:prstGeom prst="straightConnector1">
            <a:avLst/>
          </a:prstGeom>
          <a:noFill/>
          <a:ln w="9525">
            <a:solidFill>
              <a:schemeClr val="tx1"/>
            </a:solidFill>
            <a:round/>
            <a:headEnd/>
            <a:tailEnd type="triangle" w="med" len="med"/>
          </a:ln>
        </p:spPr>
      </p:cxnSp>
      <p:cxnSp>
        <p:nvCxnSpPr>
          <p:cNvPr id="14344" name="AutoShape 10"/>
          <p:cNvCxnSpPr>
            <a:cxnSpLocks noChangeShapeType="1"/>
            <a:stCxn id="14341" idx="2"/>
            <a:endCxn id="14347" idx="0"/>
          </p:cNvCxnSpPr>
          <p:nvPr/>
        </p:nvCxnSpPr>
        <p:spPr bwMode="auto">
          <a:xfrm>
            <a:off x="4495800" y="1704975"/>
            <a:ext cx="0" cy="276225"/>
          </a:xfrm>
          <a:prstGeom prst="straightConnector1">
            <a:avLst/>
          </a:prstGeom>
          <a:noFill/>
          <a:ln w="9525">
            <a:solidFill>
              <a:schemeClr val="tx1"/>
            </a:solidFill>
            <a:round/>
            <a:headEnd/>
            <a:tailEnd type="triangle" w="med" len="med"/>
          </a:ln>
        </p:spPr>
      </p:cxnSp>
      <p:cxnSp>
        <p:nvCxnSpPr>
          <p:cNvPr id="14345" name="AutoShape 11"/>
          <p:cNvCxnSpPr>
            <a:cxnSpLocks noChangeShapeType="1"/>
            <a:stCxn id="14342" idx="2"/>
            <a:endCxn id="14346" idx="0"/>
          </p:cNvCxnSpPr>
          <p:nvPr/>
        </p:nvCxnSpPr>
        <p:spPr bwMode="auto">
          <a:xfrm>
            <a:off x="4495800" y="4219575"/>
            <a:ext cx="0" cy="200025"/>
          </a:xfrm>
          <a:prstGeom prst="straightConnector1">
            <a:avLst/>
          </a:prstGeom>
          <a:noFill/>
          <a:ln w="9525">
            <a:solidFill>
              <a:schemeClr val="tx1"/>
            </a:solidFill>
            <a:round/>
            <a:headEnd/>
            <a:tailEnd type="triangle" w="med" len="med"/>
          </a:ln>
        </p:spPr>
      </p:cxnSp>
      <p:sp>
        <p:nvSpPr>
          <p:cNvPr id="14346" name="Text Box 12"/>
          <p:cNvSpPr txBox="1">
            <a:spLocks noChangeArrowheads="1"/>
          </p:cNvSpPr>
          <p:nvPr/>
        </p:nvSpPr>
        <p:spPr bwMode="auto">
          <a:xfrm>
            <a:off x="2895600" y="4419600"/>
            <a:ext cx="3200400" cy="533400"/>
          </a:xfrm>
          <a:prstGeom prst="rect">
            <a:avLst/>
          </a:prstGeom>
          <a:noFill/>
          <a:ln w="12700">
            <a:solidFill>
              <a:schemeClr val="tx1"/>
            </a:solidFill>
            <a:miter lim="800000"/>
            <a:headEnd type="none" w="sm" len="sm"/>
            <a:tailEnd type="none" w="lg" len="lg"/>
          </a:ln>
        </p:spPr>
        <p:txBody>
          <a:bodyPr/>
          <a:lstStyle/>
          <a:p>
            <a:pPr algn="l" eaLnBrk="0" hangingPunct="0"/>
            <a:r>
              <a:rPr lang="en-US" sz="1000" b="1"/>
              <a:t>5. FSE deconflicts FS assets</a:t>
            </a:r>
          </a:p>
        </p:txBody>
      </p:sp>
      <p:sp>
        <p:nvSpPr>
          <p:cNvPr id="14347" name="Text Box 13"/>
          <p:cNvSpPr txBox="1">
            <a:spLocks noChangeArrowheads="1"/>
          </p:cNvSpPr>
          <p:nvPr/>
        </p:nvSpPr>
        <p:spPr bwMode="auto">
          <a:xfrm>
            <a:off x="2895600" y="1981200"/>
            <a:ext cx="3200400" cy="714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 BAE OIC/NCOIC Coordinates with CJTF J3 Air/AOC for RAVEN ROZ approval. BAE NCOIC</a:t>
            </a:r>
          </a:p>
          <a:p>
            <a:pPr algn="l" eaLnBrk="0" hangingPunct="0"/>
            <a:r>
              <a:rPr lang="en-US" sz="1000" b="1" dirty="0"/>
              <a:t>in TOC announces launch grid and radius of ROZ twice, and posts digitally on CPOF. </a:t>
            </a:r>
          </a:p>
        </p:txBody>
      </p:sp>
      <p:sp>
        <p:nvSpPr>
          <p:cNvPr id="14348" name="Rectangle 14"/>
          <p:cNvSpPr>
            <a:spLocks noChangeArrowheads="1"/>
          </p:cNvSpPr>
          <p:nvPr/>
        </p:nvSpPr>
        <p:spPr bwMode="auto">
          <a:xfrm>
            <a:off x="6934200" y="2514600"/>
            <a:ext cx="1752600" cy="1676400"/>
          </a:xfrm>
          <a:prstGeom prst="rect">
            <a:avLst/>
          </a:prstGeom>
          <a:noFill/>
          <a:ln w="28575">
            <a:solidFill>
              <a:schemeClr val="tx1"/>
            </a:solidFill>
            <a:miter lim="800000"/>
            <a:headEnd/>
            <a:tailEnd/>
          </a:ln>
        </p:spPr>
        <p:txBody>
          <a:bodyPr wrap="none" anchor="ctr"/>
          <a:lstStyle/>
          <a:p>
            <a:endParaRPr lang="en-US"/>
          </a:p>
        </p:txBody>
      </p:sp>
      <p:sp>
        <p:nvSpPr>
          <p:cNvPr id="14349" name="Text Box 15"/>
          <p:cNvSpPr txBox="1">
            <a:spLocks noChangeArrowheads="1"/>
          </p:cNvSpPr>
          <p:nvPr/>
        </p:nvSpPr>
        <p:spPr bwMode="auto">
          <a:xfrm>
            <a:off x="7010400" y="1676400"/>
            <a:ext cx="1524000" cy="639763"/>
          </a:xfrm>
          <a:prstGeom prst="rect">
            <a:avLst/>
          </a:prstGeom>
          <a:noFill/>
          <a:ln w="28575">
            <a:noFill/>
            <a:miter lim="800000"/>
            <a:headEnd/>
            <a:tailEnd/>
          </a:ln>
        </p:spPr>
        <p:txBody>
          <a:bodyPr>
            <a:spAutoFit/>
          </a:bodyPr>
          <a:lstStyle/>
          <a:p>
            <a:r>
              <a:rPr lang="en-US" b="1"/>
              <a:t>ROLL CALL ORDER FOR RAVEN LAUNCH</a:t>
            </a:r>
          </a:p>
        </p:txBody>
      </p:sp>
      <p:sp>
        <p:nvSpPr>
          <p:cNvPr id="14350" name="Text Box 16"/>
          <p:cNvSpPr txBox="1">
            <a:spLocks noChangeArrowheads="1"/>
          </p:cNvSpPr>
          <p:nvPr/>
        </p:nvSpPr>
        <p:spPr bwMode="auto">
          <a:xfrm>
            <a:off x="5927725" y="2547938"/>
            <a:ext cx="641350" cy="457200"/>
          </a:xfrm>
          <a:prstGeom prst="rect">
            <a:avLst/>
          </a:prstGeom>
          <a:noFill/>
          <a:ln w="28575">
            <a:noFill/>
            <a:miter lim="800000"/>
            <a:headEnd/>
            <a:tailEnd/>
          </a:ln>
        </p:spPr>
        <p:txBody>
          <a:bodyPr wrap="none">
            <a:spAutoFit/>
          </a:bodyPr>
          <a:lstStyle/>
          <a:p>
            <a:pPr marL="457200" indent="-457200" algn="l"/>
            <a:endParaRPr lang="en-US"/>
          </a:p>
          <a:p>
            <a:pPr marL="457200" indent="-457200" algn="l">
              <a:buFontTx/>
              <a:buChar char="•"/>
            </a:pPr>
            <a:endParaRPr lang="en-US"/>
          </a:p>
        </p:txBody>
      </p:sp>
      <p:sp>
        <p:nvSpPr>
          <p:cNvPr id="14351" name="Text Box 17"/>
          <p:cNvSpPr txBox="1">
            <a:spLocks noChangeArrowheads="1"/>
          </p:cNvSpPr>
          <p:nvPr/>
        </p:nvSpPr>
        <p:spPr bwMode="auto">
          <a:xfrm>
            <a:off x="7162800" y="2743200"/>
            <a:ext cx="1209675" cy="1004888"/>
          </a:xfrm>
          <a:prstGeom prst="rect">
            <a:avLst/>
          </a:prstGeom>
          <a:noFill/>
          <a:ln w="28575">
            <a:noFill/>
            <a:miter lim="800000"/>
            <a:headEnd/>
            <a:tailEnd/>
          </a:ln>
        </p:spPr>
        <p:txBody>
          <a:bodyPr wrap="none">
            <a:spAutoFit/>
          </a:bodyPr>
          <a:lstStyle/>
          <a:p>
            <a:pPr marL="228600" indent="-228600" algn="l">
              <a:buFontTx/>
              <a:buAutoNum type="arabicPeriod"/>
            </a:pPr>
            <a:r>
              <a:rPr lang="en-US"/>
              <a:t>BAE/ADAM</a:t>
            </a:r>
          </a:p>
          <a:p>
            <a:pPr marL="228600" indent="-228600" algn="l">
              <a:buFontTx/>
              <a:buAutoNum type="arabicPeriod"/>
            </a:pPr>
            <a:r>
              <a:rPr lang="en-US"/>
              <a:t>FIRES</a:t>
            </a:r>
          </a:p>
          <a:p>
            <a:pPr marL="228600" indent="-228600" algn="l">
              <a:buFontTx/>
              <a:buAutoNum type="arabicPeriod"/>
            </a:pPr>
            <a:r>
              <a:rPr lang="en-US"/>
              <a:t>S2</a:t>
            </a:r>
          </a:p>
          <a:p>
            <a:pPr marL="228600" indent="-228600" algn="l">
              <a:buFontTx/>
              <a:buAutoNum type="arabicPeriod"/>
            </a:pPr>
            <a:r>
              <a:rPr lang="en-US"/>
              <a:t>BTL CPT</a:t>
            </a:r>
          </a:p>
          <a:p>
            <a:pPr marL="228600" indent="-228600" algn="l"/>
            <a:r>
              <a:rPr lang="en-US"/>
              <a:t>5.  CHOPS/ S3</a:t>
            </a:r>
          </a:p>
        </p:txBody>
      </p:sp>
      <p:sp>
        <p:nvSpPr>
          <p:cNvPr id="14352" name="Text Box 18"/>
          <p:cNvSpPr txBox="1">
            <a:spLocks noChangeArrowheads="1"/>
          </p:cNvSpPr>
          <p:nvPr/>
        </p:nvSpPr>
        <p:spPr bwMode="auto">
          <a:xfrm>
            <a:off x="2895600" y="6019800"/>
            <a:ext cx="32004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6. When permission is granted, BAE OIC/NCO informs launching unit that area is clear for RAVEN launch.</a:t>
            </a:r>
          </a:p>
        </p:txBody>
      </p:sp>
      <p:sp>
        <p:nvSpPr>
          <p:cNvPr id="14353" name="Text Box 19"/>
          <p:cNvSpPr txBox="1">
            <a:spLocks noChangeArrowheads="1"/>
          </p:cNvSpPr>
          <p:nvPr/>
        </p:nvSpPr>
        <p:spPr bwMode="auto">
          <a:xfrm>
            <a:off x="2895600" y="2819400"/>
            <a:ext cx="32004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 Battle Captain repeats grid while every section in the TOC checks the grid and verifies their units are clear of the airspace.</a:t>
            </a:r>
            <a:r>
              <a:rPr lang="en-US" sz="1000" dirty="0"/>
              <a:t> </a:t>
            </a:r>
          </a:p>
        </p:txBody>
      </p:sp>
      <p:cxnSp>
        <p:nvCxnSpPr>
          <p:cNvPr id="14354" name="AutoShape 20"/>
          <p:cNvCxnSpPr>
            <a:cxnSpLocks noChangeShapeType="1"/>
            <a:stCxn id="14353" idx="2"/>
            <a:endCxn id="14342" idx="0"/>
          </p:cNvCxnSpPr>
          <p:nvPr/>
        </p:nvCxnSpPr>
        <p:spPr bwMode="auto">
          <a:xfrm>
            <a:off x="4495800" y="3381375"/>
            <a:ext cx="0" cy="276225"/>
          </a:xfrm>
          <a:prstGeom prst="straightConnector1">
            <a:avLst/>
          </a:prstGeom>
          <a:noFill/>
          <a:ln w="9525">
            <a:solidFill>
              <a:schemeClr val="tx1"/>
            </a:solidFill>
            <a:round/>
            <a:headEnd/>
            <a:tailEnd type="triangle" w="med" len="med"/>
          </a:ln>
        </p:spPr>
      </p:cxnSp>
      <p:sp>
        <p:nvSpPr>
          <p:cNvPr id="14355" name="Text Box 21"/>
          <p:cNvSpPr txBox="1">
            <a:spLocks noChangeArrowheads="1"/>
          </p:cNvSpPr>
          <p:nvPr/>
        </p:nvSpPr>
        <p:spPr bwMode="auto">
          <a:xfrm>
            <a:off x="2895600" y="5181600"/>
            <a:ext cx="32004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5. Once all sections are clear, BAE OIC/NCO receives permission from XO/S3 to grant clearance to requesting unit.</a:t>
            </a:r>
          </a:p>
        </p:txBody>
      </p:sp>
      <p:cxnSp>
        <p:nvCxnSpPr>
          <p:cNvPr id="14356" name="AutoShape 22"/>
          <p:cNvCxnSpPr>
            <a:cxnSpLocks noChangeShapeType="1"/>
          </p:cNvCxnSpPr>
          <p:nvPr/>
        </p:nvCxnSpPr>
        <p:spPr bwMode="auto">
          <a:xfrm>
            <a:off x="4495800" y="4972050"/>
            <a:ext cx="0" cy="200025"/>
          </a:xfrm>
          <a:prstGeom prst="straightConnector1">
            <a:avLst/>
          </a:prstGeom>
          <a:noFill/>
          <a:ln w="9525">
            <a:solidFill>
              <a:schemeClr val="tx1"/>
            </a:solidFill>
            <a:round/>
            <a:headEnd/>
            <a:tailEnd type="triangle"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7488" y="4038600"/>
            <a:ext cx="3530600" cy="2695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SALT-A report to 504th BfSB TOC:</a:t>
            </a:r>
          </a:p>
          <a:p>
            <a:pPr algn="l" eaLnBrk="0" hangingPunct="0"/>
            <a:r>
              <a:rPr lang="en-US" sz="1000" b="1" dirty="0"/>
              <a:t>S:  How many bodies?</a:t>
            </a:r>
          </a:p>
          <a:p>
            <a:pPr algn="l" eaLnBrk="0" hangingPunct="0"/>
            <a:r>
              <a:rPr lang="en-US" sz="1000" b="1" dirty="0"/>
              <a:t>A:  Activity</a:t>
            </a:r>
          </a:p>
          <a:p>
            <a:pPr algn="l" eaLnBrk="0" hangingPunct="0"/>
            <a:r>
              <a:rPr lang="en-US" sz="1000" b="1" dirty="0"/>
              <a:t>     (1)  Atrocity site or mass grave?</a:t>
            </a:r>
          </a:p>
          <a:p>
            <a:pPr algn="l" eaLnBrk="0" hangingPunct="0"/>
            <a:r>
              <a:rPr lang="en-US" sz="1000" b="1" dirty="0"/>
              <a:t>     (2)  Murder victim?</a:t>
            </a:r>
          </a:p>
          <a:p>
            <a:pPr algn="l" eaLnBrk="0" hangingPunct="0"/>
            <a:r>
              <a:rPr lang="en-US" sz="1000" b="1" dirty="0"/>
              <a:t>     (3)  Operationally related (due to military action)?</a:t>
            </a:r>
          </a:p>
          <a:p>
            <a:pPr algn="l" eaLnBrk="0" hangingPunct="0"/>
            <a:r>
              <a:rPr lang="en-US" sz="1000" b="1" dirty="0"/>
              <a:t>     (4)  Accidental (car accident, mine related)?</a:t>
            </a:r>
          </a:p>
          <a:p>
            <a:pPr algn="l" eaLnBrk="0" hangingPunct="0"/>
            <a:r>
              <a:rPr lang="en-US" sz="1000" b="1" dirty="0"/>
              <a:t>     (5)  American?</a:t>
            </a:r>
          </a:p>
          <a:p>
            <a:pPr algn="l" eaLnBrk="0" hangingPunct="0"/>
            <a:r>
              <a:rPr lang="en-US" sz="1000" b="1" dirty="0"/>
              <a:t>     (6)  Coalition?</a:t>
            </a:r>
          </a:p>
          <a:p>
            <a:pPr algn="l" eaLnBrk="0" hangingPunct="0"/>
            <a:r>
              <a:rPr lang="en-US" sz="1000" b="1" dirty="0"/>
              <a:t>     (7)  Unknown circumstances?</a:t>
            </a:r>
          </a:p>
          <a:p>
            <a:pPr algn="l" eaLnBrk="0" hangingPunct="0"/>
            <a:r>
              <a:rPr lang="en-US" sz="1000" b="1" dirty="0"/>
              <a:t>     (8)  What else was found at the scene?</a:t>
            </a:r>
          </a:p>
          <a:p>
            <a:pPr algn="l" eaLnBrk="0" hangingPunct="0"/>
            <a:r>
              <a:rPr lang="en-US" sz="1000" b="1" dirty="0"/>
              <a:t>     (9)  Is media present at the site?</a:t>
            </a:r>
          </a:p>
          <a:p>
            <a:pPr algn="l" eaLnBrk="0" hangingPunct="0"/>
            <a:r>
              <a:rPr lang="en-US" sz="1000" b="1" dirty="0"/>
              <a:t>L:  Location of human remains (8 digit grid)</a:t>
            </a:r>
          </a:p>
          <a:p>
            <a:pPr algn="l" eaLnBrk="0" hangingPunct="0"/>
            <a:r>
              <a:rPr lang="en-US" sz="1000" b="1" dirty="0"/>
              <a:t>T:  Time</a:t>
            </a:r>
          </a:p>
          <a:p>
            <a:pPr algn="l" eaLnBrk="0" hangingPunct="0"/>
            <a:r>
              <a:rPr lang="en-US" sz="1000" b="1" dirty="0"/>
              <a:t>     (1)  Time the human remains were discovered?</a:t>
            </a:r>
          </a:p>
          <a:p>
            <a:pPr algn="l" eaLnBrk="0" hangingPunct="0"/>
            <a:r>
              <a:rPr lang="en-US" sz="1000" b="1" dirty="0"/>
              <a:t>     (2)  Approximate time of death (if known)?</a:t>
            </a:r>
          </a:p>
          <a:p>
            <a:pPr algn="l" eaLnBrk="0" hangingPunct="0"/>
            <a:r>
              <a:rPr lang="en-US" sz="1000" b="1" dirty="0"/>
              <a:t>A:  Actions taken by unit.  </a:t>
            </a:r>
          </a:p>
        </p:txBody>
      </p:sp>
      <p:sp>
        <p:nvSpPr>
          <p:cNvPr id="15363" name="Text Box 3"/>
          <p:cNvSpPr txBox="1">
            <a:spLocks noChangeArrowheads="1"/>
          </p:cNvSpPr>
          <p:nvPr/>
        </p:nvSpPr>
        <p:spPr bwMode="auto">
          <a:xfrm>
            <a:off x="217488" y="762000"/>
            <a:ext cx="5268912" cy="2695575"/>
          </a:xfrm>
          <a:prstGeom prst="rect">
            <a:avLst/>
          </a:prstGeom>
          <a:solidFill>
            <a:schemeClr val="bg1"/>
          </a:solidFill>
          <a:ln w="12700">
            <a:solidFill>
              <a:schemeClr val="tx1"/>
            </a:solidFill>
            <a:miter lim="800000"/>
            <a:headEnd type="none" w="sm" len="sm"/>
            <a:tailEnd type="none" w="lg" len="lg"/>
          </a:ln>
        </p:spPr>
        <p:txBody>
          <a:bodyPr>
            <a:spAutoFit/>
          </a:bodyPr>
          <a:lstStyle/>
          <a:p>
            <a:pPr algn="l" eaLnBrk="0" hangingPunct="0"/>
            <a:r>
              <a:rPr lang="en-US" sz="1000" b="1" dirty="0"/>
              <a:t>1a. Immediate actions by unit:</a:t>
            </a:r>
          </a:p>
          <a:p>
            <a:pPr algn="l" eaLnBrk="0" hangingPunct="0"/>
            <a:r>
              <a:rPr lang="en-US" sz="1000" b="1" dirty="0"/>
              <a:t>(1)  Unit secures site – use ANP and ANA to assist and notify local hospital</a:t>
            </a:r>
          </a:p>
          <a:p>
            <a:pPr algn="l" eaLnBrk="0" hangingPunct="0"/>
            <a:r>
              <a:rPr lang="en-US" sz="1000" b="1" dirty="0"/>
              <a:t>(2)  Unit does not touch, allow anyone to touch the bodies or any evidence on site.</a:t>
            </a:r>
          </a:p>
          <a:p>
            <a:pPr algn="l" eaLnBrk="0" hangingPunct="0"/>
            <a:r>
              <a:rPr lang="en-US" sz="1000" b="1" dirty="0"/>
              <a:t>(3)  Obtain as much information as possible about the victim(s):</a:t>
            </a:r>
          </a:p>
          <a:p>
            <a:pPr algn="l" eaLnBrk="0" hangingPunct="0"/>
            <a:r>
              <a:rPr lang="en-US" sz="1000" b="1" dirty="0"/>
              <a:t>      (a)  age</a:t>
            </a:r>
          </a:p>
          <a:p>
            <a:pPr algn="l" eaLnBrk="0" hangingPunct="0"/>
            <a:r>
              <a:rPr lang="en-US" sz="1000" b="1" dirty="0"/>
              <a:t>      (b)  gender</a:t>
            </a:r>
          </a:p>
          <a:p>
            <a:pPr algn="l" eaLnBrk="0" hangingPunct="0"/>
            <a:r>
              <a:rPr lang="en-US" sz="1000" b="1" dirty="0"/>
              <a:t>      (c)  names</a:t>
            </a:r>
          </a:p>
          <a:p>
            <a:pPr algn="l" eaLnBrk="0" hangingPunct="0"/>
            <a:r>
              <a:rPr lang="en-US" sz="1000" b="1" dirty="0"/>
              <a:t>      (d)  ethnic background of victims</a:t>
            </a:r>
          </a:p>
          <a:p>
            <a:pPr algn="l" eaLnBrk="0" hangingPunct="0"/>
            <a:r>
              <a:rPr lang="en-US" sz="1000" b="1" dirty="0"/>
              <a:t>      (e)  possible cause of death</a:t>
            </a:r>
          </a:p>
          <a:p>
            <a:pPr algn="l" eaLnBrk="0" hangingPunct="0"/>
            <a:r>
              <a:rPr lang="en-US" sz="1000" b="1" dirty="0"/>
              <a:t>      (f)  possible time/date of death</a:t>
            </a:r>
          </a:p>
          <a:p>
            <a:pPr algn="l" eaLnBrk="0" hangingPunct="0"/>
            <a:r>
              <a:rPr lang="en-US" sz="1000" b="1" dirty="0"/>
              <a:t>      (g)  description of the site</a:t>
            </a:r>
          </a:p>
          <a:p>
            <a:pPr algn="l" eaLnBrk="0" hangingPunct="0"/>
            <a:r>
              <a:rPr lang="en-US" sz="1000" b="1" dirty="0"/>
              <a:t>      (h)  source of the initial report</a:t>
            </a:r>
          </a:p>
          <a:p>
            <a:pPr algn="l" eaLnBrk="0" hangingPunct="0"/>
            <a:r>
              <a:rPr lang="en-US" sz="1000" b="1" dirty="0"/>
              <a:t>(4)  Unit reports to higher.</a:t>
            </a:r>
          </a:p>
          <a:p>
            <a:pPr algn="l" eaLnBrk="0" hangingPunct="0"/>
            <a:r>
              <a:rPr lang="en-US" sz="1000" b="1" dirty="0"/>
              <a:t>(5)  Unit notifies CID if it is an accident or US/Coalition soldier or civilian employee.</a:t>
            </a:r>
          </a:p>
          <a:p>
            <a:pPr algn="l" eaLnBrk="0" hangingPunct="0"/>
            <a:r>
              <a:rPr lang="en-US" sz="1000" b="1" dirty="0"/>
              <a:t>(6)  Take digital photos of the site if it is an atrocity site or mass grave.  DO NOT take photos of human remains if US/Coalition soldier or civilian employee.</a:t>
            </a:r>
          </a:p>
          <a:p>
            <a:pPr algn="l" eaLnBrk="0" hangingPunct="0"/>
            <a:endParaRPr lang="en-US" sz="1000" b="1" dirty="0"/>
          </a:p>
        </p:txBody>
      </p:sp>
      <p:grpSp>
        <p:nvGrpSpPr>
          <p:cNvPr id="15364" name="Group 4"/>
          <p:cNvGrpSpPr>
            <a:grpSpLocks/>
          </p:cNvGrpSpPr>
          <p:nvPr/>
        </p:nvGrpSpPr>
        <p:grpSpPr bwMode="auto">
          <a:xfrm>
            <a:off x="6935788" y="771525"/>
            <a:ext cx="1217612" cy="600075"/>
            <a:chOff x="2352" y="96"/>
            <a:chExt cx="672" cy="384"/>
          </a:xfrm>
        </p:grpSpPr>
        <p:sp>
          <p:nvSpPr>
            <p:cNvPr id="15378" name="Text Box 5"/>
            <p:cNvSpPr txBox="1">
              <a:spLocks noChangeArrowheads="1"/>
            </p:cNvSpPr>
            <p:nvPr/>
          </p:nvSpPr>
          <p:spPr bwMode="auto">
            <a:xfrm>
              <a:off x="2464" y="96"/>
              <a:ext cx="526" cy="351"/>
            </a:xfrm>
            <a:prstGeom prst="rect">
              <a:avLst/>
            </a:prstGeom>
            <a:noFill/>
            <a:ln w="12700">
              <a:noFill/>
              <a:miter lim="800000"/>
              <a:headEnd type="none" w="sm" len="sm"/>
              <a:tailEnd type="none" w="lg" len="lg"/>
            </a:ln>
          </p:spPr>
          <p:txBody>
            <a:bodyPr>
              <a:spAutoFit/>
            </a:bodyPr>
            <a:lstStyle/>
            <a:p>
              <a:pPr algn="l" eaLnBrk="0" hangingPunct="0"/>
              <a:r>
                <a:rPr lang="en-US" sz="1000" b="1"/>
                <a:t>Discovery of Human Remains</a:t>
              </a:r>
            </a:p>
          </p:txBody>
        </p:sp>
        <p:sp>
          <p:nvSpPr>
            <p:cNvPr id="15379" name="AutoShape 6"/>
            <p:cNvSpPr>
              <a:spLocks noChangeArrowheads="1"/>
            </p:cNvSpPr>
            <p:nvPr/>
          </p:nvSpPr>
          <p:spPr bwMode="auto">
            <a:xfrm>
              <a:off x="2352" y="96"/>
              <a:ext cx="672" cy="384"/>
            </a:xfrm>
            <a:prstGeom prst="flowChartInputOutput">
              <a:avLst/>
            </a:prstGeom>
            <a:noFill/>
            <a:ln w="9525">
              <a:solidFill>
                <a:schemeClr val="tx1"/>
              </a:solidFill>
              <a:miter lim="800000"/>
              <a:headEnd/>
              <a:tailEnd/>
            </a:ln>
          </p:spPr>
          <p:txBody>
            <a:bodyPr wrap="none" anchor="ctr"/>
            <a:lstStyle/>
            <a:p>
              <a:endParaRPr lang="en-US"/>
            </a:p>
          </p:txBody>
        </p:sp>
      </p:grpSp>
      <p:sp>
        <p:nvSpPr>
          <p:cNvPr id="15365" name="Text Box 7"/>
          <p:cNvSpPr txBox="1">
            <a:spLocks noChangeArrowheads="1"/>
          </p:cNvSpPr>
          <p:nvPr/>
        </p:nvSpPr>
        <p:spPr bwMode="auto">
          <a:xfrm>
            <a:off x="6489700" y="1600200"/>
            <a:ext cx="1435100" cy="2571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1.  Unit secures site</a:t>
            </a:r>
          </a:p>
        </p:txBody>
      </p:sp>
      <p:sp>
        <p:nvSpPr>
          <p:cNvPr id="15366" name="Text Box 8"/>
          <p:cNvSpPr txBox="1">
            <a:spLocks noChangeArrowheads="1"/>
          </p:cNvSpPr>
          <p:nvPr/>
        </p:nvSpPr>
        <p:spPr bwMode="auto">
          <a:xfrm>
            <a:off x="6489700" y="2057400"/>
            <a:ext cx="1435100" cy="714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  Unit reports to 504th BfSB TOC (within 30 min of discovery)</a:t>
            </a:r>
          </a:p>
        </p:txBody>
      </p:sp>
      <p:cxnSp>
        <p:nvCxnSpPr>
          <p:cNvPr id="15367" name="AutoShape 9"/>
          <p:cNvCxnSpPr>
            <a:cxnSpLocks noChangeShapeType="1"/>
            <a:stCxn id="15365" idx="1"/>
            <a:endCxn id="15363" idx="3"/>
          </p:cNvCxnSpPr>
          <p:nvPr/>
        </p:nvCxnSpPr>
        <p:spPr bwMode="auto">
          <a:xfrm flipH="1">
            <a:off x="5486400" y="1728788"/>
            <a:ext cx="1003300" cy="381000"/>
          </a:xfrm>
          <a:prstGeom prst="straightConnector1">
            <a:avLst/>
          </a:prstGeom>
          <a:noFill/>
          <a:ln w="28575">
            <a:solidFill>
              <a:schemeClr val="tx1"/>
            </a:solidFill>
            <a:prstDash val="sysDot"/>
            <a:round/>
            <a:headEnd/>
            <a:tailEnd/>
          </a:ln>
        </p:spPr>
      </p:cxnSp>
      <p:cxnSp>
        <p:nvCxnSpPr>
          <p:cNvPr id="15368" name="AutoShape 10"/>
          <p:cNvCxnSpPr>
            <a:cxnSpLocks noChangeShapeType="1"/>
            <a:stCxn id="15366" idx="1"/>
            <a:endCxn id="15362" idx="3"/>
          </p:cNvCxnSpPr>
          <p:nvPr/>
        </p:nvCxnSpPr>
        <p:spPr bwMode="auto">
          <a:xfrm rot="10800000" flipV="1">
            <a:off x="3748088" y="2414588"/>
            <a:ext cx="2741612" cy="2971800"/>
          </a:xfrm>
          <a:prstGeom prst="bentConnector3">
            <a:avLst>
              <a:gd name="adj1" fmla="val 32250"/>
            </a:avLst>
          </a:prstGeom>
          <a:noFill/>
          <a:ln w="28575">
            <a:solidFill>
              <a:schemeClr val="tx1"/>
            </a:solidFill>
            <a:prstDash val="sysDot"/>
            <a:miter lim="800000"/>
            <a:headEnd/>
            <a:tailEnd/>
          </a:ln>
        </p:spPr>
      </p:cxnSp>
      <p:cxnSp>
        <p:nvCxnSpPr>
          <p:cNvPr id="15369" name="AutoShape 11"/>
          <p:cNvCxnSpPr>
            <a:cxnSpLocks noChangeShapeType="1"/>
            <a:stCxn id="15379" idx="4"/>
            <a:endCxn id="15365" idx="0"/>
          </p:cNvCxnSpPr>
          <p:nvPr/>
        </p:nvCxnSpPr>
        <p:spPr bwMode="auto">
          <a:xfrm flipH="1">
            <a:off x="7207250" y="1371600"/>
            <a:ext cx="338138" cy="228600"/>
          </a:xfrm>
          <a:prstGeom prst="straightConnector1">
            <a:avLst/>
          </a:prstGeom>
          <a:noFill/>
          <a:ln w="9525">
            <a:solidFill>
              <a:schemeClr val="tx1"/>
            </a:solidFill>
            <a:round/>
            <a:headEnd/>
            <a:tailEnd type="triangle" w="med" len="med"/>
          </a:ln>
        </p:spPr>
      </p:cxnSp>
      <p:cxnSp>
        <p:nvCxnSpPr>
          <p:cNvPr id="15370" name="AutoShape 12"/>
          <p:cNvCxnSpPr>
            <a:cxnSpLocks noChangeShapeType="1"/>
            <a:stCxn id="15365" idx="2"/>
            <a:endCxn id="15366" idx="0"/>
          </p:cNvCxnSpPr>
          <p:nvPr/>
        </p:nvCxnSpPr>
        <p:spPr bwMode="auto">
          <a:xfrm>
            <a:off x="7207250" y="1857375"/>
            <a:ext cx="0" cy="200025"/>
          </a:xfrm>
          <a:prstGeom prst="straightConnector1">
            <a:avLst/>
          </a:prstGeom>
          <a:noFill/>
          <a:ln w="9525">
            <a:solidFill>
              <a:schemeClr val="tx1"/>
            </a:solidFill>
            <a:round/>
            <a:headEnd/>
            <a:tailEnd type="triangle" w="med" len="med"/>
          </a:ln>
        </p:spPr>
      </p:cxnSp>
      <p:cxnSp>
        <p:nvCxnSpPr>
          <p:cNvPr id="15371" name="AutoShape 13"/>
          <p:cNvCxnSpPr>
            <a:cxnSpLocks noChangeShapeType="1"/>
            <a:stCxn id="15366" idx="2"/>
            <a:endCxn id="15373" idx="0"/>
          </p:cNvCxnSpPr>
          <p:nvPr/>
        </p:nvCxnSpPr>
        <p:spPr bwMode="auto">
          <a:xfrm rot="5400000">
            <a:off x="6975475" y="2730500"/>
            <a:ext cx="190500" cy="273050"/>
          </a:xfrm>
          <a:prstGeom prst="straightConnector1">
            <a:avLst/>
          </a:prstGeom>
          <a:noFill/>
          <a:ln w="9525">
            <a:solidFill>
              <a:schemeClr val="tx1"/>
            </a:solidFill>
            <a:round/>
            <a:headEnd/>
            <a:tailEnd type="triangle" w="med" len="med"/>
          </a:ln>
        </p:spPr>
      </p:cxnSp>
      <p:sp>
        <p:nvSpPr>
          <p:cNvPr id="15372" name="Text Box 14"/>
          <p:cNvSpPr txBox="1">
            <a:spLocks noChangeArrowheads="1"/>
          </p:cNvSpPr>
          <p:nvPr/>
        </p:nvSpPr>
        <p:spPr bwMode="auto">
          <a:xfrm>
            <a:off x="1676400" y="304800"/>
            <a:ext cx="62484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12:</a:t>
            </a:r>
            <a:r>
              <a:rPr lang="en-US" sz="1400" b="1"/>
              <a:t>  Human remains or mass gravesite discovered</a:t>
            </a:r>
          </a:p>
        </p:txBody>
      </p:sp>
      <p:sp>
        <p:nvSpPr>
          <p:cNvPr id="15373" name="Text Box 15"/>
          <p:cNvSpPr txBox="1">
            <a:spLocks noChangeArrowheads="1"/>
          </p:cNvSpPr>
          <p:nvPr/>
        </p:nvSpPr>
        <p:spPr bwMode="auto">
          <a:xfrm>
            <a:off x="5715000" y="2962275"/>
            <a:ext cx="2438400" cy="861774"/>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  Battle Captain begins notification procedures, submits SALT-A report within 30 minutes.  Prepares a detailed and updated report.  Storyboard to CJTF.</a:t>
            </a:r>
          </a:p>
        </p:txBody>
      </p:sp>
      <p:sp>
        <p:nvSpPr>
          <p:cNvPr id="15374" name="Text Box 16"/>
          <p:cNvSpPr txBox="1">
            <a:spLocks noChangeArrowheads="1"/>
          </p:cNvSpPr>
          <p:nvPr/>
        </p:nvSpPr>
        <p:spPr bwMode="auto">
          <a:xfrm>
            <a:off x="6096000" y="3962400"/>
            <a:ext cx="2057400" cy="1476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3a. Notify:</a:t>
            </a:r>
          </a:p>
          <a:p>
            <a:pPr algn="l" eaLnBrk="0" hangingPunct="0"/>
            <a:r>
              <a:rPr lang="en-US" sz="1000" b="1" dirty="0"/>
              <a:t>(1) R6, R5, R3, CHOPS</a:t>
            </a:r>
          </a:p>
          <a:p>
            <a:pPr algn="l" eaLnBrk="0" hangingPunct="0"/>
            <a:r>
              <a:rPr lang="en-US" sz="1000" b="1" dirty="0"/>
              <a:t>(2) CA (notify RED CROSS)</a:t>
            </a:r>
          </a:p>
          <a:p>
            <a:pPr algn="l" eaLnBrk="0" hangingPunct="0"/>
            <a:r>
              <a:rPr lang="en-US" sz="1000" b="1" dirty="0"/>
              <a:t>(3) CJTF CID</a:t>
            </a:r>
          </a:p>
          <a:p>
            <a:pPr algn="l" eaLnBrk="0" hangingPunct="0"/>
            <a:r>
              <a:rPr lang="en-US" sz="1000" b="1" dirty="0"/>
              <a:t>(4) PSYOP / IO</a:t>
            </a:r>
          </a:p>
          <a:p>
            <a:pPr algn="l" eaLnBrk="0" hangingPunct="0"/>
            <a:r>
              <a:rPr lang="en-US" sz="1000" b="1" dirty="0"/>
              <a:t>(5) S4 </a:t>
            </a:r>
          </a:p>
          <a:p>
            <a:pPr algn="l" eaLnBrk="0" hangingPunct="0"/>
            <a:r>
              <a:rPr lang="en-US" sz="1000" b="1" dirty="0"/>
              <a:t>(6) </a:t>
            </a:r>
            <a:r>
              <a:rPr lang="en-US" sz="1000" b="1" u="sng" dirty="0"/>
              <a:t>Mortuary Affairs</a:t>
            </a:r>
          </a:p>
          <a:p>
            <a:pPr algn="l" eaLnBrk="0" hangingPunct="0"/>
            <a:r>
              <a:rPr lang="en-US" sz="1000" b="1" dirty="0"/>
              <a:t>(7) BJA</a:t>
            </a:r>
          </a:p>
          <a:p>
            <a:pPr algn="l" eaLnBrk="0" hangingPunct="0"/>
            <a:r>
              <a:rPr lang="en-US" sz="1000" b="1" dirty="0"/>
              <a:t>(8) PAO</a:t>
            </a:r>
          </a:p>
        </p:txBody>
      </p:sp>
      <p:cxnSp>
        <p:nvCxnSpPr>
          <p:cNvPr id="15375" name="AutoShape 17"/>
          <p:cNvCxnSpPr>
            <a:cxnSpLocks noChangeShapeType="1"/>
            <a:stCxn id="15373" idx="2"/>
            <a:endCxn id="15374" idx="0"/>
          </p:cNvCxnSpPr>
          <p:nvPr/>
        </p:nvCxnSpPr>
        <p:spPr bwMode="auto">
          <a:xfrm rot="16200000" flipH="1">
            <a:off x="6960275" y="3797974"/>
            <a:ext cx="138351" cy="190500"/>
          </a:xfrm>
          <a:prstGeom prst="straightConnector1">
            <a:avLst/>
          </a:prstGeom>
          <a:noFill/>
          <a:ln w="9525">
            <a:solidFill>
              <a:schemeClr val="tx1"/>
            </a:solidFill>
            <a:round/>
            <a:headEnd/>
            <a:tailEnd type="triangle" w="med" len="med"/>
          </a:ln>
        </p:spPr>
      </p:cxnSp>
      <p:sp>
        <p:nvSpPr>
          <p:cNvPr id="15376" name="Text Box 18"/>
          <p:cNvSpPr txBox="1">
            <a:spLocks noChangeArrowheads="1"/>
          </p:cNvSpPr>
          <p:nvPr/>
        </p:nvSpPr>
        <p:spPr bwMode="auto">
          <a:xfrm>
            <a:off x="6019800" y="5838825"/>
            <a:ext cx="2133600" cy="714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5.  Unit Submits follow-up report Story Board to 504th BfSB, 504th BfSB submits Story Board to CJTF</a:t>
            </a:r>
          </a:p>
        </p:txBody>
      </p:sp>
      <p:cxnSp>
        <p:nvCxnSpPr>
          <p:cNvPr id="15377" name="AutoShape 19"/>
          <p:cNvCxnSpPr>
            <a:cxnSpLocks noChangeShapeType="1"/>
            <a:stCxn id="15374" idx="2"/>
            <a:endCxn id="15376" idx="0"/>
          </p:cNvCxnSpPr>
          <p:nvPr/>
        </p:nvCxnSpPr>
        <p:spPr bwMode="auto">
          <a:xfrm flipH="1">
            <a:off x="7086600" y="5438775"/>
            <a:ext cx="38100" cy="400050"/>
          </a:xfrm>
          <a:prstGeom prst="straightConnector1">
            <a:avLst/>
          </a:prstGeom>
          <a:noFill/>
          <a:ln w="9525">
            <a:solidFill>
              <a:schemeClr val="tx1"/>
            </a:solidFill>
            <a:round/>
            <a:headEnd/>
            <a:tailEnd type="triangle" w="med" len="med"/>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6477000" y="3429000"/>
            <a:ext cx="2362200" cy="1015663"/>
          </a:xfrm>
          <a:prstGeom prst="rect">
            <a:avLst/>
          </a:prstGeom>
          <a:noFill/>
          <a:ln w="12700">
            <a:solidFill>
              <a:schemeClr val="tx1"/>
            </a:solidFill>
            <a:miter lim="800000"/>
            <a:headEnd type="none" w="sm" len="sm"/>
            <a:tailEnd type="none" w="lg" len="lg"/>
          </a:ln>
        </p:spPr>
        <p:txBody>
          <a:bodyPr>
            <a:spAutoFit/>
          </a:bodyPr>
          <a:lstStyle/>
          <a:p>
            <a:pPr marL="457200" indent="-457200" algn="l" eaLnBrk="0" hangingPunct="0"/>
            <a:r>
              <a:rPr lang="en-US" sz="1000" b="1" dirty="0"/>
              <a:t>2a. Immediately Notify:</a:t>
            </a:r>
          </a:p>
          <a:p>
            <a:pPr marL="457200" indent="-457200" algn="l" eaLnBrk="0" hangingPunct="0"/>
            <a:r>
              <a:rPr lang="en-US" sz="1000" b="1" dirty="0"/>
              <a:t>(1)  R6, R5, R9, R3, R3N, CHOPS</a:t>
            </a:r>
          </a:p>
          <a:p>
            <a:pPr marL="457200" indent="-457200" algn="l" eaLnBrk="0" hangingPunct="0"/>
            <a:r>
              <a:rPr lang="en-US" sz="1000" b="1" dirty="0"/>
              <a:t>(2) CJTF CHEM</a:t>
            </a:r>
          </a:p>
          <a:p>
            <a:pPr marL="457200" indent="-457200" algn="l" eaLnBrk="0" hangingPunct="0"/>
            <a:r>
              <a:rPr lang="en-US" sz="1000" b="1" dirty="0"/>
              <a:t>(3) CJTF PSYOP / IO</a:t>
            </a:r>
          </a:p>
          <a:p>
            <a:pPr marL="457200" indent="-457200" algn="l" eaLnBrk="0" hangingPunct="0"/>
            <a:r>
              <a:rPr lang="en-US" sz="1000" b="1" dirty="0"/>
              <a:t>(4) S2</a:t>
            </a:r>
          </a:p>
          <a:p>
            <a:pPr marL="457200" indent="-457200" algn="l" eaLnBrk="0" hangingPunct="0"/>
            <a:r>
              <a:rPr lang="en-US" sz="1000" b="1" dirty="0"/>
              <a:t>(5) BAE</a:t>
            </a:r>
          </a:p>
        </p:txBody>
      </p:sp>
      <p:sp>
        <p:nvSpPr>
          <p:cNvPr id="16387" name="Text Box 3"/>
          <p:cNvSpPr txBox="1">
            <a:spLocks noChangeArrowheads="1"/>
          </p:cNvSpPr>
          <p:nvPr/>
        </p:nvSpPr>
        <p:spPr bwMode="auto">
          <a:xfrm>
            <a:off x="381000" y="1882775"/>
            <a:ext cx="2971800" cy="861774"/>
          </a:xfrm>
          <a:prstGeom prst="rect">
            <a:avLst/>
          </a:prstGeom>
          <a:solidFill>
            <a:schemeClr val="bg1"/>
          </a:solidFill>
          <a:ln w="12700">
            <a:solidFill>
              <a:schemeClr val="tx1"/>
            </a:solidFill>
            <a:miter lim="800000"/>
            <a:headEnd type="none" w="sm" len="sm"/>
            <a:tailEnd type="none" w="lg" len="lg"/>
          </a:ln>
        </p:spPr>
        <p:txBody>
          <a:bodyPr>
            <a:spAutoFit/>
          </a:bodyPr>
          <a:lstStyle/>
          <a:p>
            <a:pPr algn="l" eaLnBrk="0" hangingPunct="0"/>
            <a:r>
              <a:rPr lang="en-US" sz="1000" b="1" dirty="0"/>
              <a:t>1a. Immediate actions by unit:     </a:t>
            </a:r>
          </a:p>
          <a:p>
            <a:pPr algn="l" eaLnBrk="0" hangingPunct="0"/>
            <a:r>
              <a:rPr lang="en-US" sz="1000" b="1" dirty="0"/>
              <a:t>SECURE THE SITE, but at a safe distance from the site and in the highest MOPP level possible.  Await further instructions from NBC experts</a:t>
            </a:r>
          </a:p>
        </p:txBody>
      </p:sp>
      <p:sp>
        <p:nvSpPr>
          <p:cNvPr id="16388" name="Text Box 4"/>
          <p:cNvSpPr txBox="1">
            <a:spLocks noChangeArrowheads="1"/>
          </p:cNvSpPr>
          <p:nvPr/>
        </p:nvSpPr>
        <p:spPr bwMode="auto">
          <a:xfrm>
            <a:off x="3792538" y="1439863"/>
            <a:ext cx="1270000" cy="396875"/>
          </a:xfrm>
          <a:prstGeom prst="rect">
            <a:avLst/>
          </a:prstGeom>
          <a:noFill/>
          <a:ln w="12700">
            <a:noFill/>
            <a:miter lim="800000"/>
            <a:headEnd type="none" w="sm" len="sm"/>
            <a:tailEnd type="none" w="lg" len="lg"/>
          </a:ln>
        </p:spPr>
        <p:txBody>
          <a:bodyPr>
            <a:spAutoFit/>
          </a:bodyPr>
          <a:lstStyle/>
          <a:p>
            <a:pPr eaLnBrk="0" hangingPunct="0"/>
            <a:r>
              <a:rPr lang="en-US" sz="1000" b="1"/>
              <a:t>Discovery of WMD</a:t>
            </a:r>
          </a:p>
        </p:txBody>
      </p:sp>
      <p:sp>
        <p:nvSpPr>
          <p:cNvPr id="16389" name="AutoShape 5"/>
          <p:cNvSpPr>
            <a:spLocks noChangeArrowheads="1"/>
          </p:cNvSpPr>
          <p:nvPr/>
        </p:nvSpPr>
        <p:spPr bwMode="auto">
          <a:xfrm>
            <a:off x="3538538" y="1412875"/>
            <a:ext cx="1752600" cy="457200"/>
          </a:xfrm>
          <a:prstGeom prst="flowChartInputOutput">
            <a:avLst/>
          </a:prstGeom>
          <a:noFill/>
          <a:ln w="28575">
            <a:solidFill>
              <a:schemeClr val="tx1"/>
            </a:solidFill>
            <a:miter lim="800000"/>
            <a:headEnd/>
            <a:tailEnd/>
          </a:ln>
        </p:spPr>
        <p:txBody>
          <a:bodyPr wrap="none" anchor="ctr"/>
          <a:lstStyle/>
          <a:p>
            <a:endParaRPr lang="en-US"/>
          </a:p>
        </p:txBody>
      </p:sp>
      <p:sp>
        <p:nvSpPr>
          <p:cNvPr id="16390" name="Text Box 6"/>
          <p:cNvSpPr txBox="1">
            <a:spLocks noChangeArrowheads="1"/>
          </p:cNvSpPr>
          <p:nvPr/>
        </p:nvSpPr>
        <p:spPr bwMode="auto">
          <a:xfrm>
            <a:off x="3657600" y="2098675"/>
            <a:ext cx="1524000" cy="714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Unit conducts immediate actions and sends report to 504th BfSB</a:t>
            </a:r>
          </a:p>
        </p:txBody>
      </p:sp>
      <p:cxnSp>
        <p:nvCxnSpPr>
          <p:cNvPr id="16391" name="AutoShape 7"/>
          <p:cNvCxnSpPr>
            <a:cxnSpLocks noChangeShapeType="1"/>
            <a:stCxn id="16397" idx="3"/>
            <a:endCxn id="16386" idx="1"/>
          </p:cNvCxnSpPr>
          <p:nvPr/>
        </p:nvCxnSpPr>
        <p:spPr bwMode="auto">
          <a:xfrm>
            <a:off x="5867400" y="3529013"/>
            <a:ext cx="609600" cy="407819"/>
          </a:xfrm>
          <a:prstGeom prst="bentConnector3">
            <a:avLst>
              <a:gd name="adj1" fmla="val 50000"/>
            </a:avLst>
          </a:prstGeom>
          <a:noFill/>
          <a:ln w="28575">
            <a:solidFill>
              <a:schemeClr val="tx1"/>
            </a:solidFill>
            <a:prstDash val="sysDot"/>
            <a:miter lim="800000"/>
            <a:headEnd/>
            <a:tailEnd/>
          </a:ln>
        </p:spPr>
      </p:cxnSp>
      <p:cxnSp>
        <p:nvCxnSpPr>
          <p:cNvPr id="16392" name="AutoShape 8"/>
          <p:cNvCxnSpPr>
            <a:cxnSpLocks noChangeShapeType="1"/>
            <a:stCxn id="16390" idx="1"/>
            <a:endCxn id="16387" idx="3"/>
          </p:cNvCxnSpPr>
          <p:nvPr/>
        </p:nvCxnSpPr>
        <p:spPr bwMode="auto">
          <a:xfrm rot="10800000">
            <a:off x="3352800" y="2313663"/>
            <a:ext cx="304800" cy="142201"/>
          </a:xfrm>
          <a:prstGeom prst="straightConnector1">
            <a:avLst/>
          </a:prstGeom>
          <a:noFill/>
          <a:ln w="28575">
            <a:solidFill>
              <a:schemeClr val="tx1"/>
            </a:solidFill>
            <a:prstDash val="sysDot"/>
            <a:round/>
            <a:headEnd/>
            <a:tailEnd/>
          </a:ln>
        </p:spPr>
      </p:cxnSp>
      <p:cxnSp>
        <p:nvCxnSpPr>
          <p:cNvPr id="16393" name="AutoShape 9"/>
          <p:cNvCxnSpPr>
            <a:cxnSpLocks noChangeShapeType="1"/>
            <a:stCxn id="16389" idx="4"/>
            <a:endCxn id="16390" idx="0"/>
          </p:cNvCxnSpPr>
          <p:nvPr/>
        </p:nvCxnSpPr>
        <p:spPr bwMode="auto">
          <a:xfrm>
            <a:off x="4414838" y="1884363"/>
            <a:ext cx="4762" cy="214312"/>
          </a:xfrm>
          <a:prstGeom prst="straightConnector1">
            <a:avLst/>
          </a:prstGeom>
          <a:noFill/>
          <a:ln w="9525">
            <a:solidFill>
              <a:schemeClr val="tx1"/>
            </a:solidFill>
            <a:round/>
            <a:headEnd/>
            <a:tailEnd type="triangle" w="med" len="med"/>
          </a:ln>
        </p:spPr>
      </p:cxnSp>
      <p:cxnSp>
        <p:nvCxnSpPr>
          <p:cNvPr id="16394" name="AutoShape 10"/>
          <p:cNvCxnSpPr>
            <a:cxnSpLocks noChangeShapeType="1"/>
            <a:stCxn id="16390" idx="2"/>
            <a:endCxn id="16397" idx="0"/>
          </p:cNvCxnSpPr>
          <p:nvPr/>
        </p:nvCxnSpPr>
        <p:spPr bwMode="auto">
          <a:xfrm>
            <a:off x="4419600" y="2813050"/>
            <a:ext cx="0" cy="434975"/>
          </a:xfrm>
          <a:prstGeom prst="straightConnector1">
            <a:avLst/>
          </a:prstGeom>
          <a:noFill/>
          <a:ln w="9525">
            <a:solidFill>
              <a:schemeClr val="tx1"/>
            </a:solidFill>
            <a:round/>
            <a:headEnd/>
            <a:tailEnd type="triangle" w="med" len="med"/>
          </a:ln>
        </p:spPr>
      </p:cxnSp>
      <p:cxnSp>
        <p:nvCxnSpPr>
          <p:cNvPr id="16395" name="AutoShape 11"/>
          <p:cNvCxnSpPr>
            <a:cxnSpLocks noChangeShapeType="1"/>
            <a:stCxn id="16397" idx="2"/>
            <a:endCxn id="16398" idx="0"/>
          </p:cNvCxnSpPr>
          <p:nvPr/>
        </p:nvCxnSpPr>
        <p:spPr bwMode="auto">
          <a:xfrm rot="5400000">
            <a:off x="4267200" y="3962400"/>
            <a:ext cx="304800" cy="1588"/>
          </a:xfrm>
          <a:prstGeom prst="straightConnector1">
            <a:avLst/>
          </a:prstGeom>
          <a:noFill/>
          <a:ln w="9525">
            <a:solidFill>
              <a:schemeClr val="tx1"/>
            </a:solidFill>
            <a:round/>
            <a:headEnd/>
            <a:tailEnd type="triangle" w="med" len="med"/>
          </a:ln>
        </p:spPr>
      </p:cxnSp>
      <p:sp>
        <p:nvSpPr>
          <p:cNvPr id="16396" name="Text Box 12"/>
          <p:cNvSpPr txBox="1">
            <a:spLocks noChangeArrowheads="1"/>
          </p:cNvSpPr>
          <p:nvPr/>
        </p:nvSpPr>
        <p:spPr bwMode="auto">
          <a:xfrm>
            <a:off x="1676400" y="304800"/>
            <a:ext cx="54864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13:</a:t>
            </a:r>
            <a:r>
              <a:rPr lang="en-US" sz="1400" b="1"/>
              <a:t>  Weapons of Mass Destruction found</a:t>
            </a:r>
          </a:p>
        </p:txBody>
      </p:sp>
      <p:sp>
        <p:nvSpPr>
          <p:cNvPr id="16397" name="Text Box 13"/>
          <p:cNvSpPr txBox="1">
            <a:spLocks noChangeArrowheads="1"/>
          </p:cNvSpPr>
          <p:nvPr/>
        </p:nvSpPr>
        <p:spPr bwMode="auto">
          <a:xfrm>
            <a:off x="2971800" y="3248025"/>
            <a:ext cx="28956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 Unit reports to 504th BfSB TOC; TOC sends flash traffic to CJTF and requests assistance from CJTF NBC specialists </a:t>
            </a:r>
          </a:p>
        </p:txBody>
      </p:sp>
      <p:sp>
        <p:nvSpPr>
          <p:cNvPr id="16398" name="Text Box 14"/>
          <p:cNvSpPr txBox="1">
            <a:spLocks noChangeArrowheads="1"/>
          </p:cNvSpPr>
          <p:nvPr/>
        </p:nvSpPr>
        <p:spPr bwMode="auto">
          <a:xfrm>
            <a:off x="2971800" y="4114800"/>
            <a:ext cx="2895600" cy="400110"/>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3. 504th BfSB awaits instructions from CJTF CHEM on the actions to take with the WMD </a:t>
            </a:r>
          </a:p>
        </p:txBody>
      </p:sp>
      <p:cxnSp>
        <p:nvCxnSpPr>
          <p:cNvPr id="16399" name="AutoShape 15"/>
          <p:cNvCxnSpPr>
            <a:cxnSpLocks noChangeShapeType="1"/>
            <a:stCxn id="16398" idx="2"/>
            <a:endCxn id="16400" idx="0"/>
          </p:cNvCxnSpPr>
          <p:nvPr/>
        </p:nvCxnSpPr>
        <p:spPr bwMode="auto">
          <a:xfrm rot="16200000" flipH="1">
            <a:off x="4200555" y="4733954"/>
            <a:ext cx="438090" cy="1"/>
          </a:xfrm>
          <a:prstGeom prst="straightConnector1">
            <a:avLst/>
          </a:prstGeom>
          <a:noFill/>
          <a:ln w="9525">
            <a:solidFill>
              <a:schemeClr val="tx1"/>
            </a:solidFill>
            <a:round/>
            <a:headEnd/>
            <a:tailEnd type="triangle" w="med" len="med"/>
          </a:ln>
        </p:spPr>
      </p:cxnSp>
      <p:sp>
        <p:nvSpPr>
          <p:cNvPr id="16400" name="Text Box 16"/>
          <p:cNvSpPr txBox="1">
            <a:spLocks noChangeArrowheads="1"/>
          </p:cNvSpPr>
          <p:nvPr/>
        </p:nvSpPr>
        <p:spPr bwMode="auto">
          <a:xfrm>
            <a:off x="2971801" y="4953000"/>
            <a:ext cx="2895600" cy="707886"/>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4.  504th BfSB staff conducts meeting to determine the level of threat and what actions the brigade must take to keep its forces and the local national population safe</a:t>
            </a:r>
          </a:p>
        </p:txBody>
      </p:sp>
      <p:grpSp>
        <p:nvGrpSpPr>
          <p:cNvPr id="16401" name="Group 17"/>
          <p:cNvGrpSpPr>
            <a:grpSpLocks/>
          </p:cNvGrpSpPr>
          <p:nvPr/>
        </p:nvGrpSpPr>
        <p:grpSpPr bwMode="auto">
          <a:xfrm>
            <a:off x="5410200" y="1524000"/>
            <a:ext cx="3505200" cy="396875"/>
            <a:chOff x="1098" y="3744"/>
            <a:chExt cx="3605" cy="442"/>
          </a:xfrm>
        </p:grpSpPr>
        <p:sp>
          <p:nvSpPr>
            <p:cNvPr id="16403" name="Rectangle 18"/>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16404" name="Picture 19"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16405" name="Picture 20"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16406" name="Rectangle 21"/>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839913" y="1057275"/>
            <a:ext cx="954087" cy="244475"/>
          </a:xfrm>
          <a:prstGeom prst="rect">
            <a:avLst/>
          </a:prstGeom>
          <a:noFill/>
          <a:ln w="12700">
            <a:noFill/>
            <a:miter lim="800000"/>
            <a:headEnd type="none" w="sm" len="sm"/>
            <a:tailEnd type="none" w="lg" len="lg"/>
          </a:ln>
        </p:spPr>
        <p:txBody>
          <a:bodyPr>
            <a:spAutoFit/>
          </a:bodyPr>
          <a:lstStyle/>
          <a:p>
            <a:pPr eaLnBrk="0" hangingPunct="0"/>
            <a:r>
              <a:rPr lang="en-US" sz="1000" b="1"/>
              <a:t>HVT Sighted</a:t>
            </a:r>
          </a:p>
        </p:txBody>
      </p:sp>
      <p:sp>
        <p:nvSpPr>
          <p:cNvPr id="17411" name="AutoShape 3"/>
          <p:cNvSpPr>
            <a:spLocks noChangeArrowheads="1"/>
          </p:cNvSpPr>
          <p:nvPr/>
        </p:nvSpPr>
        <p:spPr bwMode="auto">
          <a:xfrm>
            <a:off x="1687513" y="904875"/>
            <a:ext cx="1219200" cy="533400"/>
          </a:xfrm>
          <a:prstGeom prst="flowChartInputOutput">
            <a:avLst/>
          </a:prstGeom>
          <a:noFill/>
          <a:ln w="28575">
            <a:solidFill>
              <a:schemeClr val="tx1"/>
            </a:solidFill>
            <a:miter lim="800000"/>
            <a:headEnd/>
            <a:tailEnd/>
          </a:ln>
        </p:spPr>
        <p:txBody>
          <a:bodyPr wrap="none" anchor="ctr"/>
          <a:lstStyle/>
          <a:p>
            <a:endParaRPr lang="en-US"/>
          </a:p>
        </p:txBody>
      </p:sp>
      <p:sp>
        <p:nvSpPr>
          <p:cNvPr id="17412" name="Text Box 4"/>
          <p:cNvSpPr txBox="1">
            <a:spLocks noChangeArrowheads="1"/>
          </p:cNvSpPr>
          <p:nvPr/>
        </p:nvSpPr>
        <p:spPr bwMode="auto">
          <a:xfrm>
            <a:off x="3352800" y="809625"/>
            <a:ext cx="1524000" cy="561975"/>
          </a:xfrm>
          <a:prstGeom prst="rect">
            <a:avLst/>
          </a:prstGeom>
          <a:noFill/>
          <a:ln w="12700">
            <a:solidFill>
              <a:schemeClr val="tx1"/>
            </a:solidFill>
            <a:miter lim="800000"/>
            <a:headEnd type="none" w="sm" len="sm"/>
            <a:tailEnd type="none" w="lg" len="lg"/>
          </a:ln>
        </p:spPr>
        <p:txBody>
          <a:bodyPr>
            <a:spAutoFit/>
          </a:bodyPr>
          <a:lstStyle/>
          <a:p>
            <a:pPr eaLnBrk="0" hangingPunct="0"/>
            <a:r>
              <a:rPr lang="en-US" sz="1000" b="1" dirty="0"/>
              <a:t>1. Report comes from 504th BfSB unit or CJTF/ANA/ANP/ODA</a:t>
            </a:r>
          </a:p>
        </p:txBody>
      </p:sp>
      <p:sp>
        <p:nvSpPr>
          <p:cNvPr id="17413" name="Text Box 5"/>
          <p:cNvSpPr txBox="1">
            <a:spLocks noChangeArrowheads="1"/>
          </p:cNvSpPr>
          <p:nvPr/>
        </p:nvSpPr>
        <p:spPr bwMode="auto">
          <a:xfrm>
            <a:off x="3429000" y="1524000"/>
            <a:ext cx="1905000" cy="10191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 BfSB Staff must ensure the BfSB maintains its normal patterns as much as possible—the BfSB should not give signals that it is preparing for a raid </a:t>
            </a:r>
          </a:p>
        </p:txBody>
      </p:sp>
      <p:sp>
        <p:nvSpPr>
          <p:cNvPr id="17414" name="Text Box 6"/>
          <p:cNvSpPr txBox="1">
            <a:spLocks noChangeArrowheads="1"/>
          </p:cNvSpPr>
          <p:nvPr/>
        </p:nvSpPr>
        <p:spPr bwMode="auto">
          <a:xfrm>
            <a:off x="2133600" y="228600"/>
            <a:ext cx="48768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14:</a:t>
            </a:r>
            <a:r>
              <a:rPr lang="en-US" sz="1400" b="1"/>
              <a:t>  High Value Target (HVT) sighted</a:t>
            </a:r>
          </a:p>
        </p:txBody>
      </p:sp>
      <p:grpSp>
        <p:nvGrpSpPr>
          <p:cNvPr id="17415" name="Group 7"/>
          <p:cNvGrpSpPr>
            <a:grpSpLocks/>
          </p:cNvGrpSpPr>
          <p:nvPr/>
        </p:nvGrpSpPr>
        <p:grpSpPr bwMode="auto">
          <a:xfrm>
            <a:off x="5334000" y="838200"/>
            <a:ext cx="3505200" cy="396875"/>
            <a:chOff x="1098" y="3744"/>
            <a:chExt cx="3605" cy="442"/>
          </a:xfrm>
        </p:grpSpPr>
        <p:sp>
          <p:nvSpPr>
            <p:cNvPr id="17427" name="Rectangle 8"/>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17428" name="Picture 9"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17429" name="Picture 10"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17430" name="Rectangle 11"/>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17416" name="Text Box 12"/>
          <p:cNvSpPr txBox="1">
            <a:spLocks noChangeArrowheads="1"/>
          </p:cNvSpPr>
          <p:nvPr/>
        </p:nvSpPr>
        <p:spPr bwMode="auto">
          <a:xfrm>
            <a:off x="228600" y="4391025"/>
            <a:ext cx="3962400" cy="2246769"/>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3a. Immediate Notification</a:t>
            </a:r>
          </a:p>
          <a:p>
            <a:pPr algn="l" eaLnBrk="0" hangingPunct="0"/>
            <a:r>
              <a:rPr lang="en-US" sz="1000" b="1" dirty="0"/>
              <a:t>(1)  R6, R5, R9, R3, R3N, CHOPS</a:t>
            </a:r>
          </a:p>
          <a:p>
            <a:pPr algn="l" eaLnBrk="0" hangingPunct="0"/>
            <a:r>
              <a:rPr lang="en-US" sz="1000" b="1" dirty="0"/>
              <a:t>The TF CDR must request permission to execute the raid from R6.  R6 must request permission to execute the raid from CJTF.  Determine whether this is an ANA mission.  </a:t>
            </a:r>
          </a:p>
          <a:p>
            <a:pPr algn="l" eaLnBrk="0" hangingPunct="0"/>
            <a:r>
              <a:rPr lang="en-US" sz="1000" b="1" dirty="0"/>
              <a:t>(2)  S2-refer Target Package and assess kill/capture status</a:t>
            </a:r>
          </a:p>
          <a:p>
            <a:pPr algn="l" eaLnBrk="0" hangingPunct="0"/>
            <a:r>
              <a:rPr lang="en-US" sz="1000" b="1" dirty="0"/>
              <a:t>(3)  FSE</a:t>
            </a:r>
          </a:p>
          <a:p>
            <a:pPr algn="l" eaLnBrk="0" hangingPunct="0"/>
            <a:r>
              <a:rPr lang="en-US" sz="1000" b="1" dirty="0"/>
              <a:t>(4)  504th </a:t>
            </a:r>
            <a:r>
              <a:rPr lang="en-US" sz="1000" b="1" dirty="0" err="1"/>
              <a:t>BfSB</a:t>
            </a:r>
            <a:r>
              <a:rPr lang="en-US" sz="1000" b="1" dirty="0"/>
              <a:t> PA</a:t>
            </a:r>
          </a:p>
          <a:p>
            <a:pPr algn="l" eaLnBrk="0" hangingPunct="0"/>
            <a:r>
              <a:rPr lang="en-US" sz="1000" b="1" dirty="0"/>
              <a:t>(5)  S1</a:t>
            </a:r>
          </a:p>
          <a:p>
            <a:pPr algn="l" eaLnBrk="0" hangingPunct="0"/>
            <a:r>
              <a:rPr lang="en-US" sz="1000" b="1" dirty="0"/>
              <a:t>(6)  S4</a:t>
            </a:r>
          </a:p>
          <a:p>
            <a:pPr algn="l" eaLnBrk="0" hangingPunct="0"/>
            <a:r>
              <a:rPr lang="en-US" sz="1000" b="1" dirty="0"/>
              <a:t>(7)  BJA</a:t>
            </a:r>
          </a:p>
          <a:p>
            <a:pPr algn="l" eaLnBrk="0" hangingPunct="0"/>
            <a:r>
              <a:rPr lang="en-US" sz="1000" b="1" dirty="0"/>
              <a:t>(8)  IO</a:t>
            </a:r>
          </a:p>
          <a:p>
            <a:pPr algn="l" eaLnBrk="0" hangingPunct="0"/>
            <a:r>
              <a:rPr lang="en-US" sz="1000" b="1" dirty="0"/>
              <a:t>(9)  Civil Affairs</a:t>
            </a:r>
          </a:p>
          <a:p>
            <a:pPr algn="l" eaLnBrk="0" hangingPunct="0"/>
            <a:r>
              <a:rPr lang="en-US" sz="1000" b="1" dirty="0"/>
              <a:t>(10)  Chaplain</a:t>
            </a:r>
          </a:p>
        </p:txBody>
      </p:sp>
      <p:sp>
        <p:nvSpPr>
          <p:cNvPr id="17417" name="Text Box 13"/>
          <p:cNvSpPr txBox="1">
            <a:spLocks noChangeArrowheads="1"/>
          </p:cNvSpPr>
          <p:nvPr/>
        </p:nvSpPr>
        <p:spPr bwMode="auto">
          <a:xfrm>
            <a:off x="5486400" y="1371600"/>
            <a:ext cx="3505200" cy="4708981"/>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3b. Staff Action Checklist</a:t>
            </a:r>
          </a:p>
          <a:p>
            <a:pPr algn="l" eaLnBrk="0" hangingPunct="0">
              <a:buFont typeface="Wingdings" pitchFamily="2" charset="2"/>
              <a:buChar char="q"/>
            </a:pPr>
            <a:r>
              <a:rPr lang="en-US" sz="1000" b="1" dirty="0"/>
              <a:t> Battle CPT send FLASH traffic to CJTF</a:t>
            </a:r>
          </a:p>
          <a:p>
            <a:pPr algn="l" eaLnBrk="0" hangingPunct="0">
              <a:buFont typeface="Wingdings" pitchFamily="2" charset="2"/>
              <a:buChar char="q"/>
            </a:pPr>
            <a:r>
              <a:rPr lang="en-US" sz="1000" b="1" dirty="0"/>
              <a:t> S3 determines which C2 tasks are held at BfSB level and which remain at TF level</a:t>
            </a:r>
          </a:p>
          <a:p>
            <a:pPr algn="l" eaLnBrk="0" hangingPunct="0">
              <a:buFont typeface="Wingdings" pitchFamily="2" charset="2"/>
              <a:buChar char="q"/>
            </a:pPr>
            <a:r>
              <a:rPr lang="en-US" sz="1000" b="1" dirty="0"/>
              <a:t> S2 request UAS and updated imagery</a:t>
            </a:r>
          </a:p>
          <a:p>
            <a:pPr algn="l" eaLnBrk="0" hangingPunct="0">
              <a:buFont typeface="Wingdings" pitchFamily="2" charset="2"/>
              <a:buChar char="q"/>
            </a:pPr>
            <a:r>
              <a:rPr lang="en-US" sz="1000" b="1" dirty="0"/>
              <a:t> ACT checks with higher and adjacent units to ensure the HVT is not being targeted by another unit</a:t>
            </a:r>
          </a:p>
          <a:p>
            <a:pPr algn="l" eaLnBrk="0" hangingPunct="0">
              <a:buFont typeface="Wingdings" pitchFamily="2" charset="2"/>
              <a:buChar char="q"/>
            </a:pPr>
            <a:r>
              <a:rPr lang="en-US" sz="1000" b="1" dirty="0"/>
              <a:t> ALO request AC-130 support</a:t>
            </a:r>
          </a:p>
          <a:p>
            <a:pPr algn="l" eaLnBrk="0" hangingPunct="0">
              <a:buFont typeface="Wingdings" pitchFamily="2" charset="2"/>
              <a:buChar char="q"/>
            </a:pPr>
            <a:r>
              <a:rPr lang="en-US" sz="1000" b="1" dirty="0"/>
              <a:t> S3 puts 504th BfSB reserve at REDCON I and determines D.O. (raid party), and S.O. (outer and inner cordon).  Then coordinates with external units through CJTF(SOF, CJTF Reserve).  Plans for exploitation.</a:t>
            </a:r>
          </a:p>
          <a:p>
            <a:pPr algn="l" eaLnBrk="0" hangingPunct="0">
              <a:buFont typeface="Wingdings" pitchFamily="2" charset="2"/>
              <a:buChar char="q"/>
            </a:pPr>
            <a:r>
              <a:rPr lang="en-US" sz="1000" b="1" dirty="0"/>
              <a:t>PA Cell – Request pre-positioned MEDEVAC, or crew on stand-by </a:t>
            </a:r>
          </a:p>
          <a:p>
            <a:pPr algn="l" eaLnBrk="0" hangingPunct="0">
              <a:buFont typeface="Wingdings" pitchFamily="2" charset="2"/>
              <a:buChar char="q"/>
            </a:pPr>
            <a:r>
              <a:rPr lang="en-US" sz="1000" b="1" dirty="0"/>
              <a:t>  504th BfSB MP establish detainee Holding Area</a:t>
            </a:r>
          </a:p>
          <a:p>
            <a:pPr algn="l" eaLnBrk="0" hangingPunct="0">
              <a:buFont typeface="Wingdings" pitchFamily="2" charset="2"/>
              <a:buChar char="q"/>
            </a:pPr>
            <a:r>
              <a:rPr lang="en-US" sz="1000" b="1" dirty="0"/>
              <a:t>  Unit in sector secures egress routes</a:t>
            </a:r>
          </a:p>
          <a:p>
            <a:pPr algn="l" eaLnBrk="0" hangingPunct="0">
              <a:buFont typeface="Wingdings" pitchFamily="2" charset="2"/>
              <a:buChar char="q"/>
            </a:pPr>
            <a:r>
              <a:rPr lang="en-US" sz="1000" b="1" dirty="0"/>
              <a:t>  S5 coordinate with ANP for area security and to enforce curfew during raid</a:t>
            </a:r>
          </a:p>
          <a:p>
            <a:pPr algn="l" eaLnBrk="0" hangingPunct="0">
              <a:buFont typeface="Wingdings" pitchFamily="2" charset="2"/>
              <a:buChar char="q"/>
            </a:pPr>
            <a:r>
              <a:rPr lang="en-US" sz="1000" b="1" dirty="0"/>
              <a:t>  IO implements themes and messages directed at population </a:t>
            </a:r>
          </a:p>
          <a:p>
            <a:pPr algn="l" eaLnBrk="0" hangingPunct="0">
              <a:buFont typeface="Wingdings" pitchFamily="2" charset="2"/>
              <a:buChar char="q"/>
            </a:pPr>
            <a:r>
              <a:rPr lang="en-US" sz="1000" b="1" dirty="0"/>
              <a:t> ABE coordinates to possibly begin a CMO project in </a:t>
            </a:r>
            <a:r>
              <a:rPr lang="en-US" sz="1000" b="1" dirty="0" err="1"/>
              <a:t>vicinty</a:t>
            </a:r>
            <a:r>
              <a:rPr lang="en-US" sz="1000" b="1" dirty="0"/>
              <a:t> of the raid</a:t>
            </a:r>
          </a:p>
          <a:p>
            <a:pPr algn="l" eaLnBrk="0" hangingPunct="0">
              <a:buFont typeface="Wingdings" pitchFamily="2" charset="2"/>
              <a:buChar char="q"/>
            </a:pPr>
            <a:r>
              <a:rPr lang="en-US" sz="1000" b="1" dirty="0"/>
              <a:t> EWO </a:t>
            </a:r>
          </a:p>
          <a:p>
            <a:pPr algn="l" eaLnBrk="0" hangingPunct="0">
              <a:buFont typeface="Wingdings" pitchFamily="2" charset="2"/>
              <a:buChar char="q"/>
            </a:pPr>
            <a:r>
              <a:rPr lang="en-US" sz="1000" b="1" dirty="0"/>
              <a:t> LNO’s notified/present if necessary</a:t>
            </a:r>
          </a:p>
          <a:p>
            <a:pPr algn="l" eaLnBrk="0" hangingPunct="0">
              <a:buFont typeface="Wingdings" pitchFamily="2" charset="2"/>
              <a:buChar char="q"/>
            </a:pPr>
            <a:r>
              <a:rPr lang="en-US" sz="1000" b="1" dirty="0"/>
              <a:t> Once complete, all staff sections conduct after-operations missions (casualty feeder, BDA, AAR collection, etc)</a:t>
            </a:r>
          </a:p>
          <a:p>
            <a:pPr algn="l" eaLnBrk="0" hangingPunct="0">
              <a:buFont typeface="Wingdings" pitchFamily="2" charset="2"/>
              <a:buChar char="q"/>
            </a:pPr>
            <a:r>
              <a:rPr lang="en-US" sz="1000" b="1" dirty="0"/>
              <a:t>  Issue PAO statement</a:t>
            </a:r>
          </a:p>
          <a:p>
            <a:pPr algn="l" eaLnBrk="0" hangingPunct="0">
              <a:buFont typeface="Wingdings" pitchFamily="2" charset="2"/>
              <a:buChar char="q"/>
            </a:pPr>
            <a:r>
              <a:rPr lang="en-US" sz="1000" b="1" dirty="0"/>
              <a:t> BJA assist in targeting and ROE analysis</a:t>
            </a:r>
          </a:p>
        </p:txBody>
      </p:sp>
      <p:sp>
        <p:nvSpPr>
          <p:cNvPr id="17418" name="Text Box 14"/>
          <p:cNvSpPr txBox="1">
            <a:spLocks noChangeArrowheads="1"/>
          </p:cNvSpPr>
          <p:nvPr/>
        </p:nvSpPr>
        <p:spPr bwMode="auto">
          <a:xfrm>
            <a:off x="228600" y="1481138"/>
            <a:ext cx="2895600" cy="2847975"/>
          </a:xfrm>
          <a:prstGeom prst="rect">
            <a:avLst/>
          </a:prstGeom>
          <a:solidFill>
            <a:schemeClr val="bg1"/>
          </a:solidFill>
          <a:ln w="12700">
            <a:solidFill>
              <a:schemeClr val="tx1"/>
            </a:solidFill>
            <a:miter lim="800000"/>
            <a:headEnd type="none" w="sm" len="sm"/>
            <a:tailEnd type="none" w="lg" len="lg"/>
          </a:ln>
        </p:spPr>
        <p:txBody>
          <a:bodyPr>
            <a:spAutoFit/>
          </a:bodyPr>
          <a:lstStyle/>
          <a:p>
            <a:pPr algn="l" eaLnBrk="0" hangingPunct="0"/>
            <a:r>
              <a:rPr lang="en-US" sz="1000" b="1" dirty="0"/>
              <a:t>1a.  SALT-A report to 504th BfSB TOC:</a:t>
            </a:r>
          </a:p>
          <a:p>
            <a:pPr algn="l" eaLnBrk="0" hangingPunct="0"/>
            <a:r>
              <a:rPr lang="en-US" sz="1000" b="1" dirty="0"/>
              <a:t>S:  Size of HVT PSD?</a:t>
            </a:r>
          </a:p>
          <a:p>
            <a:pPr algn="l" eaLnBrk="0" hangingPunct="0"/>
            <a:r>
              <a:rPr lang="en-US" sz="1000" b="1" dirty="0"/>
              <a:t>A:  Activity</a:t>
            </a:r>
          </a:p>
          <a:p>
            <a:pPr algn="l" eaLnBrk="0" hangingPunct="0"/>
            <a:r>
              <a:rPr lang="en-US" sz="1000" b="1" dirty="0"/>
              <a:t>     (1)  Is the HVT with unfriendly element?</a:t>
            </a:r>
          </a:p>
          <a:p>
            <a:pPr algn="l" eaLnBrk="0" hangingPunct="0"/>
            <a:r>
              <a:rPr lang="en-US" sz="1000" b="1" dirty="0"/>
              <a:t>     (2)  Is the HVT expected to remain in the AO?</a:t>
            </a:r>
          </a:p>
          <a:p>
            <a:pPr algn="l" eaLnBrk="0" hangingPunct="0"/>
            <a:r>
              <a:rPr lang="en-US" sz="1000" b="1" dirty="0"/>
              <a:t>     (3)  What is the local reaction to the HVT’s presence?</a:t>
            </a:r>
          </a:p>
          <a:p>
            <a:pPr algn="l" eaLnBrk="0" hangingPunct="0"/>
            <a:r>
              <a:rPr lang="en-US" sz="1000" b="1" dirty="0"/>
              <a:t>     (4)  Is the  HVT on foot or in vehicle?</a:t>
            </a:r>
          </a:p>
          <a:p>
            <a:pPr algn="l" eaLnBrk="0" hangingPunct="0"/>
            <a:r>
              <a:rPr lang="en-US" sz="1000" b="1" dirty="0"/>
              <a:t>     (5)  Activity of the HVT at this time?</a:t>
            </a:r>
          </a:p>
          <a:p>
            <a:pPr algn="l" eaLnBrk="0" hangingPunct="0"/>
            <a:r>
              <a:rPr lang="en-US" sz="1000" b="1" dirty="0"/>
              <a:t>L:  Location (8 digit grid)?</a:t>
            </a:r>
          </a:p>
          <a:p>
            <a:pPr algn="l" eaLnBrk="0" hangingPunct="0"/>
            <a:r>
              <a:rPr lang="en-US" sz="1000" b="1" dirty="0"/>
              <a:t>T:  Time?</a:t>
            </a:r>
          </a:p>
          <a:p>
            <a:pPr algn="l" eaLnBrk="0" hangingPunct="0"/>
            <a:r>
              <a:rPr lang="en-US" sz="1000" b="1" dirty="0"/>
              <a:t>A:  Actions:</a:t>
            </a:r>
          </a:p>
          <a:p>
            <a:pPr algn="l" eaLnBrk="0" hangingPunct="0"/>
            <a:r>
              <a:rPr lang="en-US" sz="1000" b="1" dirty="0"/>
              <a:t>     (1)  Actions taken by unit.  </a:t>
            </a:r>
          </a:p>
          <a:p>
            <a:pPr algn="l" eaLnBrk="0" hangingPunct="0"/>
            <a:r>
              <a:rPr lang="en-US" sz="1000" b="1" dirty="0"/>
              <a:t>     (2)  Assets/support needed from 504th BfSB?</a:t>
            </a:r>
          </a:p>
          <a:p>
            <a:pPr algn="l" eaLnBrk="0" hangingPunct="0"/>
            <a:r>
              <a:rPr lang="en-US" sz="1000" b="1" dirty="0"/>
              <a:t>     (3)  Do actions include entering a mosque?</a:t>
            </a:r>
          </a:p>
        </p:txBody>
      </p:sp>
      <p:sp>
        <p:nvSpPr>
          <p:cNvPr id="17419" name="Text Box 15"/>
          <p:cNvSpPr txBox="1">
            <a:spLocks noChangeArrowheads="1"/>
          </p:cNvSpPr>
          <p:nvPr/>
        </p:nvSpPr>
        <p:spPr bwMode="auto">
          <a:xfrm>
            <a:off x="5540375" y="6172200"/>
            <a:ext cx="3222625"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  Unit Submits follow-up report Story Board to 504th BfSB.  504th BfSB submits Story Board to CJTF</a:t>
            </a:r>
          </a:p>
        </p:txBody>
      </p:sp>
      <p:cxnSp>
        <p:nvCxnSpPr>
          <p:cNvPr id="17420" name="AutoShape 16"/>
          <p:cNvCxnSpPr>
            <a:cxnSpLocks noChangeShapeType="1"/>
            <a:stCxn id="17412" idx="2"/>
            <a:endCxn id="17413" idx="0"/>
          </p:cNvCxnSpPr>
          <p:nvPr/>
        </p:nvCxnSpPr>
        <p:spPr bwMode="auto">
          <a:xfrm>
            <a:off x="4114800" y="1371600"/>
            <a:ext cx="266700" cy="152400"/>
          </a:xfrm>
          <a:prstGeom prst="straightConnector1">
            <a:avLst/>
          </a:prstGeom>
          <a:noFill/>
          <a:ln w="28575">
            <a:solidFill>
              <a:schemeClr val="tx1"/>
            </a:solidFill>
            <a:round/>
            <a:headEnd/>
            <a:tailEnd type="triangle" w="med" len="med"/>
          </a:ln>
        </p:spPr>
      </p:cxnSp>
      <p:cxnSp>
        <p:nvCxnSpPr>
          <p:cNvPr id="17421" name="AutoShape 17"/>
          <p:cNvCxnSpPr>
            <a:cxnSpLocks noChangeShapeType="1"/>
            <a:stCxn id="17412" idx="1"/>
            <a:endCxn id="17418" idx="3"/>
          </p:cNvCxnSpPr>
          <p:nvPr/>
        </p:nvCxnSpPr>
        <p:spPr bwMode="auto">
          <a:xfrm rot="10800000" flipV="1">
            <a:off x="3124200" y="1090613"/>
            <a:ext cx="228600" cy="1814512"/>
          </a:xfrm>
          <a:prstGeom prst="bentConnector3">
            <a:avLst>
              <a:gd name="adj1" fmla="val 50000"/>
            </a:avLst>
          </a:prstGeom>
          <a:noFill/>
          <a:ln w="28575">
            <a:solidFill>
              <a:schemeClr val="tx1"/>
            </a:solidFill>
            <a:prstDash val="dash"/>
            <a:miter lim="800000"/>
            <a:headEnd/>
            <a:tailEnd/>
          </a:ln>
        </p:spPr>
      </p:cxnSp>
      <p:cxnSp>
        <p:nvCxnSpPr>
          <p:cNvPr id="17424" name="AutoShape 20"/>
          <p:cNvCxnSpPr>
            <a:cxnSpLocks noChangeShapeType="1"/>
            <a:stCxn id="17413" idx="2"/>
            <a:endCxn id="17426" idx="0"/>
          </p:cNvCxnSpPr>
          <p:nvPr/>
        </p:nvCxnSpPr>
        <p:spPr bwMode="auto">
          <a:xfrm rot="16200000" flipH="1">
            <a:off x="4319588" y="2605086"/>
            <a:ext cx="123825" cy="1"/>
          </a:xfrm>
          <a:prstGeom prst="straightConnector1">
            <a:avLst/>
          </a:prstGeom>
          <a:noFill/>
          <a:ln w="28575">
            <a:solidFill>
              <a:schemeClr val="tx1"/>
            </a:solidFill>
            <a:round/>
            <a:headEnd/>
            <a:tailEnd type="triangle" w="med" len="med"/>
          </a:ln>
        </p:spPr>
      </p:cxnSp>
      <p:sp>
        <p:nvSpPr>
          <p:cNvPr id="17426" name="Text Box 22"/>
          <p:cNvSpPr txBox="1">
            <a:spLocks noChangeArrowheads="1"/>
          </p:cNvSpPr>
          <p:nvPr/>
        </p:nvSpPr>
        <p:spPr bwMode="auto">
          <a:xfrm>
            <a:off x="3429001" y="2667000"/>
            <a:ext cx="1905000" cy="1628775"/>
          </a:xfrm>
          <a:prstGeom prst="rect">
            <a:avLst/>
          </a:prstGeom>
          <a:solidFill>
            <a:schemeClr val="bg1"/>
          </a:solidFill>
          <a:ln w="12700">
            <a:solidFill>
              <a:schemeClr val="tx1"/>
            </a:solidFill>
            <a:miter lim="800000"/>
            <a:headEnd type="none" w="sm" len="sm"/>
            <a:tailEnd type="none" w="lg" len="lg"/>
          </a:ln>
        </p:spPr>
        <p:txBody>
          <a:bodyPr wrap="square">
            <a:spAutoFit/>
          </a:bodyPr>
          <a:lstStyle/>
          <a:p>
            <a:pPr algn="l" eaLnBrk="0" hangingPunct="0"/>
            <a:r>
              <a:rPr lang="en-US" sz="1000" b="1"/>
              <a:t>3. Battle Captain begins notification procedures.  Submits SALUTE report within 30 minutes. Monitors status of all actions in step 3b.  CPOF operator zooms to location and displays applicable overlays (also checks for BFT text messages)</a:t>
            </a:r>
          </a:p>
        </p:txBody>
      </p:sp>
      <p:cxnSp>
        <p:nvCxnSpPr>
          <p:cNvPr id="23" name="AutoShape 20"/>
          <p:cNvCxnSpPr>
            <a:cxnSpLocks noChangeShapeType="1"/>
            <a:stCxn id="17426" idx="2"/>
            <a:endCxn id="17419" idx="1"/>
          </p:cNvCxnSpPr>
          <p:nvPr/>
        </p:nvCxnSpPr>
        <p:spPr bwMode="auto">
          <a:xfrm rot="16200000" flipH="1">
            <a:off x="3882232" y="4795044"/>
            <a:ext cx="2157413" cy="1158874"/>
          </a:xfrm>
          <a:prstGeom prst="straightConnector1">
            <a:avLst/>
          </a:prstGeom>
          <a:noFill/>
          <a:ln w="28575">
            <a:solidFill>
              <a:schemeClr val="tx1"/>
            </a:solidFill>
            <a:round/>
            <a:headEnd/>
            <a:tailEnd type="triangle" w="med" len="med"/>
          </a:ln>
        </p:spPr>
      </p:cxnSp>
      <p:cxnSp>
        <p:nvCxnSpPr>
          <p:cNvPr id="32" name="AutoShape 17"/>
          <p:cNvCxnSpPr>
            <a:cxnSpLocks noChangeShapeType="1"/>
            <a:stCxn id="17426" idx="1"/>
          </p:cNvCxnSpPr>
          <p:nvPr/>
        </p:nvCxnSpPr>
        <p:spPr bwMode="auto">
          <a:xfrm rot="10800000" flipV="1">
            <a:off x="3276601" y="3481387"/>
            <a:ext cx="152400" cy="862011"/>
          </a:xfrm>
          <a:prstGeom prst="bentConnector2">
            <a:avLst/>
          </a:prstGeom>
          <a:noFill/>
          <a:ln w="28575">
            <a:solidFill>
              <a:schemeClr val="tx1"/>
            </a:solidFill>
            <a:prstDash val="dash"/>
            <a:miter lim="800000"/>
            <a:headEnd/>
            <a:tailEnd/>
          </a:ln>
        </p:spPr>
      </p:cxnSp>
      <p:cxnSp>
        <p:nvCxnSpPr>
          <p:cNvPr id="35" name="AutoShape 17"/>
          <p:cNvCxnSpPr>
            <a:cxnSpLocks noChangeShapeType="1"/>
            <a:stCxn id="17417" idx="1"/>
            <a:endCxn id="17426" idx="3"/>
          </p:cNvCxnSpPr>
          <p:nvPr/>
        </p:nvCxnSpPr>
        <p:spPr bwMode="auto">
          <a:xfrm rot="10800000">
            <a:off x="5334002" y="3481389"/>
            <a:ext cx="152399" cy="244703"/>
          </a:xfrm>
          <a:prstGeom prst="bentConnector3">
            <a:avLst>
              <a:gd name="adj1" fmla="val 50000"/>
            </a:avLst>
          </a:prstGeom>
          <a:noFill/>
          <a:ln w="28575">
            <a:solidFill>
              <a:schemeClr val="tx1"/>
            </a:solidFill>
            <a:prstDash val="dash"/>
            <a:miter lim="800000"/>
            <a:headEnd/>
            <a:tailEnd/>
          </a:ln>
        </p:spPr>
      </p:cxn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209800" y="762000"/>
            <a:ext cx="954087" cy="549275"/>
          </a:xfrm>
          <a:prstGeom prst="rect">
            <a:avLst/>
          </a:prstGeom>
          <a:noFill/>
          <a:ln w="12700">
            <a:noFill/>
            <a:miter lim="800000"/>
            <a:headEnd type="none" w="sm" len="sm"/>
            <a:tailEnd type="none" w="lg" len="lg"/>
          </a:ln>
        </p:spPr>
        <p:txBody>
          <a:bodyPr>
            <a:spAutoFit/>
          </a:bodyPr>
          <a:lstStyle/>
          <a:p>
            <a:pPr eaLnBrk="0" hangingPunct="0"/>
            <a:r>
              <a:rPr lang="en-US" sz="1000" b="1" dirty="0"/>
              <a:t>PID of TCT or Fleeting TGT</a:t>
            </a:r>
          </a:p>
        </p:txBody>
      </p:sp>
      <p:sp>
        <p:nvSpPr>
          <p:cNvPr id="18435" name="AutoShape 3"/>
          <p:cNvSpPr>
            <a:spLocks noChangeArrowheads="1"/>
          </p:cNvSpPr>
          <p:nvPr/>
        </p:nvSpPr>
        <p:spPr bwMode="auto">
          <a:xfrm>
            <a:off x="2057400" y="762000"/>
            <a:ext cx="1219200" cy="533400"/>
          </a:xfrm>
          <a:prstGeom prst="flowChartInputOutput">
            <a:avLst/>
          </a:prstGeom>
          <a:noFill/>
          <a:ln w="28575">
            <a:solidFill>
              <a:schemeClr val="tx1"/>
            </a:solidFill>
            <a:miter lim="800000"/>
            <a:headEnd/>
            <a:tailEnd/>
          </a:ln>
        </p:spPr>
        <p:txBody>
          <a:bodyPr wrap="none" anchor="ctr"/>
          <a:lstStyle/>
          <a:p>
            <a:endParaRPr lang="en-US"/>
          </a:p>
        </p:txBody>
      </p:sp>
      <p:sp>
        <p:nvSpPr>
          <p:cNvPr id="18436" name="Text Box 4"/>
          <p:cNvSpPr txBox="1">
            <a:spLocks noChangeArrowheads="1"/>
          </p:cNvSpPr>
          <p:nvPr/>
        </p:nvSpPr>
        <p:spPr bwMode="auto">
          <a:xfrm>
            <a:off x="3505200" y="1219200"/>
            <a:ext cx="1524000" cy="409575"/>
          </a:xfrm>
          <a:prstGeom prst="rect">
            <a:avLst/>
          </a:prstGeom>
          <a:noFill/>
          <a:ln w="12700">
            <a:solidFill>
              <a:schemeClr val="tx1"/>
            </a:solidFill>
            <a:miter lim="800000"/>
            <a:headEnd type="none" w="sm" len="sm"/>
            <a:tailEnd type="none" w="lg" len="lg"/>
          </a:ln>
        </p:spPr>
        <p:txBody>
          <a:bodyPr>
            <a:spAutoFit/>
          </a:bodyPr>
          <a:lstStyle/>
          <a:p>
            <a:pPr eaLnBrk="0" hangingPunct="0"/>
            <a:r>
              <a:rPr lang="en-US" sz="1000" b="1"/>
              <a:t>1. Report received from ISR Asset</a:t>
            </a:r>
          </a:p>
        </p:txBody>
      </p:sp>
      <p:sp>
        <p:nvSpPr>
          <p:cNvPr id="18437" name="Text Box 5"/>
          <p:cNvSpPr txBox="1">
            <a:spLocks noChangeArrowheads="1"/>
          </p:cNvSpPr>
          <p:nvPr/>
        </p:nvSpPr>
        <p:spPr bwMode="auto">
          <a:xfrm>
            <a:off x="3505200" y="3962400"/>
            <a:ext cx="1524000" cy="55399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2. Visual Feed established Shadow/Predator/Etc</a:t>
            </a:r>
          </a:p>
        </p:txBody>
      </p:sp>
      <p:sp>
        <p:nvSpPr>
          <p:cNvPr id="18438" name="Text Box 6"/>
          <p:cNvSpPr txBox="1">
            <a:spLocks noChangeArrowheads="1"/>
          </p:cNvSpPr>
          <p:nvPr/>
        </p:nvSpPr>
        <p:spPr bwMode="auto">
          <a:xfrm>
            <a:off x="1371600" y="228600"/>
            <a:ext cx="39624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15:</a:t>
            </a:r>
            <a:r>
              <a:rPr lang="en-US" sz="1400" b="1"/>
              <a:t>  Time Critical Target</a:t>
            </a:r>
          </a:p>
        </p:txBody>
      </p:sp>
      <p:grpSp>
        <p:nvGrpSpPr>
          <p:cNvPr id="18439" name="Group 7"/>
          <p:cNvGrpSpPr>
            <a:grpSpLocks/>
          </p:cNvGrpSpPr>
          <p:nvPr/>
        </p:nvGrpSpPr>
        <p:grpSpPr bwMode="auto">
          <a:xfrm>
            <a:off x="5486400" y="381000"/>
            <a:ext cx="3505200" cy="396875"/>
            <a:chOff x="1098" y="3744"/>
            <a:chExt cx="3605" cy="442"/>
          </a:xfrm>
        </p:grpSpPr>
        <p:sp>
          <p:nvSpPr>
            <p:cNvPr id="18452" name="Rectangle 8"/>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cs typeface="Times New Roman" pitchFamily="18" charset="0"/>
                </a:rPr>
                <a:t>FLASH TRAFFIC!</a:t>
              </a:r>
              <a:endParaRPr lang="en-US" sz="2000" b="1">
                <a:latin typeface="Times New Roman" pitchFamily="18" charset="0"/>
              </a:endParaRPr>
            </a:p>
          </p:txBody>
        </p:sp>
        <p:pic>
          <p:nvPicPr>
            <p:cNvPr id="18453" name="Picture 9"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18454" name="Picture 10"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18455" name="Rectangle 11"/>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18440" name="Text Box 12"/>
          <p:cNvSpPr txBox="1">
            <a:spLocks noChangeArrowheads="1"/>
          </p:cNvSpPr>
          <p:nvPr/>
        </p:nvSpPr>
        <p:spPr bwMode="auto">
          <a:xfrm>
            <a:off x="228600" y="4038600"/>
            <a:ext cx="2286000" cy="2554545"/>
          </a:xfrm>
          <a:prstGeom prst="rect">
            <a:avLst/>
          </a:prstGeom>
          <a:noFill/>
          <a:ln w="12700">
            <a:solidFill>
              <a:schemeClr val="tx1"/>
            </a:solidFill>
            <a:miter lim="800000"/>
            <a:headEnd type="none" w="sm" len="sm"/>
            <a:tailEnd type="none" w="lg" len="lg"/>
          </a:ln>
        </p:spPr>
        <p:txBody>
          <a:bodyPr>
            <a:spAutoFit/>
          </a:bodyPr>
          <a:lstStyle/>
          <a:p>
            <a:pPr marL="342900" indent="-342900" algn="l" eaLnBrk="0" hangingPunct="0"/>
            <a:r>
              <a:rPr lang="en-US" sz="1000" b="1" dirty="0"/>
              <a:t>2a. Immediate Notification</a:t>
            </a:r>
          </a:p>
          <a:p>
            <a:pPr marL="342900" indent="-342900" algn="l" eaLnBrk="0" hangingPunct="0"/>
            <a:r>
              <a:rPr lang="en-US" sz="1000" b="1" dirty="0"/>
              <a:t>(1)  	S3</a:t>
            </a:r>
          </a:p>
          <a:p>
            <a:pPr marL="342900" indent="-342900" algn="l" eaLnBrk="0" hangingPunct="0"/>
            <a:r>
              <a:rPr lang="en-US" sz="1000" b="1" dirty="0"/>
              <a:t>(2)  	S2 </a:t>
            </a:r>
          </a:p>
          <a:p>
            <a:pPr marL="342900" indent="-342900" algn="l" eaLnBrk="0" hangingPunct="0"/>
            <a:r>
              <a:rPr lang="en-US" sz="1000" b="1" dirty="0"/>
              <a:t>(3)  	FSE/FECC</a:t>
            </a:r>
          </a:p>
          <a:p>
            <a:pPr marL="342900" indent="-342900" algn="l" eaLnBrk="0" hangingPunct="0"/>
            <a:r>
              <a:rPr lang="en-US" sz="1000" b="1" dirty="0"/>
              <a:t>(4)  	BAE</a:t>
            </a:r>
          </a:p>
          <a:p>
            <a:pPr marL="342900" indent="-342900" algn="l" eaLnBrk="0" hangingPunct="0"/>
            <a:r>
              <a:rPr lang="en-US" sz="1000" b="1" dirty="0"/>
              <a:t>(5)  	ALO</a:t>
            </a:r>
          </a:p>
          <a:p>
            <a:pPr marL="342900" indent="-342900" algn="l" eaLnBrk="0" hangingPunct="0">
              <a:buFontTx/>
              <a:buAutoNum type="arabicParenBoth" startAt="6"/>
            </a:pPr>
            <a:r>
              <a:rPr lang="en-US" sz="1000" b="1" dirty="0"/>
              <a:t>IO Cord</a:t>
            </a:r>
          </a:p>
          <a:p>
            <a:pPr marL="342900" indent="-342900" algn="l" eaLnBrk="0" hangingPunct="0">
              <a:buFontTx/>
              <a:buAutoNum type="arabicParenBoth" startAt="6"/>
            </a:pPr>
            <a:r>
              <a:rPr lang="en-US" sz="1000" b="1" dirty="0"/>
              <a:t>PAO</a:t>
            </a:r>
          </a:p>
          <a:p>
            <a:pPr marL="342900" indent="-342900" algn="l" eaLnBrk="0" hangingPunct="0">
              <a:buFontTx/>
              <a:buAutoNum type="arabicParenBoth" startAt="6"/>
            </a:pPr>
            <a:r>
              <a:rPr lang="en-US" sz="1000" b="1" dirty="0"/>
              <a:t>SJA</a:t>
            </a:r>
          </a:p>
          <a:p>
            <a:pPr marL="342900" indent="-342900" algn="l" eaLnBrk="0" hangingPunct="0">
              <a:buFontTx/>
              <a:buAutoNum type="arabicParenBoth" startAt="6"/>
            </a:pPr>
            <a:r>
              <a:rPr lang="en-US" sz="1000" b="1" dirty="0"/>
              <a:t>PA</a:t>
            </a:r>
          </a:p>
          <a:p>
            <a:pPr marL="342900" indent="-342900" algn="l" eaLnBrk="0" hangingPunct="0">
              <a:buFontTx/>
              <a:buAutoNum type="arabicParenBoth" startAt="6"/>
            </a:pPr>
            <a:r>
              <a:rPr lang="en-US" sz="1000" b="1" dirty="0"/>
              <a:t>S1</a:t>
            </a:r>
          </a:p>
          <a:p>
            <a:pPr marL="342900" indent="-342900" algn="l" eaLnBrk="0" hangingPunct="0">
              <a:buFontTx/>
              <a:buAutoNum type="arabicParenBoth" startAt="6"/>
            </a:pPr>
            <a:r>
              <a:rPr lang="en-US" sz="1000" b="1" dirty="0"/>
              <a:t>S4</a:t>
            </a:r>
          </a:p>
          <a:p>
            <a:pPr marL="342900" indent="-342900" algn="l" eaLnBrk="0" hangingPunct="0">
              <a:buFontTx/>
              <a:buAutoNum type="arabicParenBoth" startAt="6"/>
            </a:pPr>
            <a:r>
              <a:rPr lang="en-US" sz="1000" b="1" dirty="0"/>
              <a:t>SJA</a:t>
            </a:r>
          </a:p>
          <a:p>
            <a:pPr marL="342900" indent="-342900" algn="l" eaLnBrk="0" hangingPunct="0">
              <a:buFontTx/>
              <a:buAutoNum type="arabicParenBoth" startAt="6"/>
            </a:pPr>
            <a:r>
              <a:rPr lang="en-US" sz="1000" b="1" dirty="0"/>
              <a:t>Civil Affairs</a:t>
            </a:r>
          </a:p>
          <a:p>
            <a:pPr marL="342900" indent="-342900" algn="l" eaLnBrk="0" hangingPunct="0">
              <a:buFontTx/>
              <a:buAutoNum type="arabicParenBoth" startAt="6"/>
            </a:pPr>
            <a:r>
              <a:rPr lang="en-US" sz="1000" b="1" dirty="0"/>
              <a:t>Chaplain</a:t>
            </a:r>
          </a:p>
          <a:p>
            <a:pPr marL="342900" indent="-342900" algn="l" eaLnBrk="0" hangingPunct="0">
              <a:buFontTx/>
              <a:buAutoNum type="arabicParenBoth" startAt="6"/>
            </a:pPr>
            <a:r>
              <a:rPr lang="en-US" sz="1000" b="1" dirty="0"/>
              <a:t>EOD</a:t>
            </a:r>
          </a:p>
        </p:txBody>
      </p:sp>
      <p:sp>
        <p:nvSpPr>
          <p:cNvPr id="18441" name="Text Box 13"/>
          <p:cNvSpPr txBox="1">
            <a:spLocks noChangeArrowheads="1"/>
          </p:cNvSpPr>
          <p:nvPr/>
        </p:nvSpPr>
        <p:spPr bwMode="auto">
          <a:xfrm>
            <a:off x="5486400" y="931863"/>
            <a:ext cx="3505200" cy="572770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800" b="1" dirty="0"/>
              <a:t>2b. Staff Action Checklist</a:t>
            </a:r>
          </a:p>
          <a:p>
            <a:pPr algn="l" eaLnBrk="0" hangingPunct="0">
              <a:buFont typeface="Wingdings" pitchFamily="2" charset="2"/>
              <a:buChar char="q"/>
            </a:pPr>
            <a:r>
              <a:rPr lang="en-US" sz="800" b="1" dirty="0"/>
              <a:t> Battle CPT sends FLASH traffic to effected unit</a:t>
            </a:r>
          </a:p>
          <a:p>
            <a:pPr algn="l" eaLnBrk="0" hangingPunct="0">
              <a:buFont typeface="Wingdings" pitchFamily="2" charset="2"/>
              <a:buChar char="q"/>
            </a:pPr>
            <a:r>
              <a:rPr lang="en-US" sz="800" b="1" dirty="0"/>
              <a:t> S3 determines which C2 tasks are held at unit level and which remain at lower level</a:t>
            </a:r>
          </a:p>
          <a:p>
            <a:pPr lvl="1" algn="l" eaLnBrk="0" hangingPunct="0">
              <a:buFont typeface="Wingdings" pitchFamily="2" charset="2"/>
              <a:buChar char="q"/>
            </a:pPr>
            <a:r>
              <a:rPr lang="en-US" sz="800" b="1" dirty="0"/>
              <a:t>Who has visual?</a:t>
            </a:r>
          </a:p>
          <a:p>
            <a:pPr lvl="1" algn="l" eaLnBrk="0" hangingPunct="0">
              <a:buFont typeface="Wingdings" pitchFamily="2" charset="2"/>
              <a:buChar char="q"/>
            </a:pPr>
            <a:r>
              <a:rPr lang="en-US" sz="800" b="1" dirty="0"/>
              <a:t>Who has </a:t>
            </a:r>
            <a:r>
              <a:rPr lang="en-US" sz="800" b="1" dirty="0" err="1"/>
              <a:t>commo</a:t>
            </a:r>
            <a:r>
              <a:rPr lang="en-US" sz="800" b="1" dirty="0"/>
              <a:t> with closest ground CDR?</a:t>
            </a:r>
          </a:p>
          <a:p>
            <a:pPr lvl="1" algn="l" eaLnBrk="0" hangingPunct="0">
              <a:buFont typeface="Wingdings" pitchFamily="2" charset="2"/>
              <a:buChar char="q"/>
            </a:pPr>
            <a:r>
              <a:rPr lang="en-US" sz="800" b="1" dirty="0"/>
              <a:t>Does unit have C2 Capability?</a:t>
            </a:r>
          </a:p>
          <a:p>
            <a:pPr algn="l" eaLnBrk="0" hangingPunct="0">
              <a:buSzPct val="120000"/>
              <a:buFont typeface="Wingdings" pitchFamily="2" charset="2"/>
              <a:buChar char="­"/>
            </a:pPr>
            <a:r>
              <a:rPr lang="en-US" sz="800" b="1" dirty="0"/>
              <a:t> Commander Decides to Retain or Pass C2 of TGT</a:t>
            </a:r>
          </a:p>
          <a:p>
            <a:pPr algn="l" eaLnBrk="0" hangingPunct="0">
              <a:buFont typeface="Wingdings" pitchFamily="2" charset="2"/>
              <a:buChar char="q"/>
            </a:pPr>
            <a:r>
              <a:rPr lang="en-US" sz="800" b="1" dirty="0"/>
              <a:t> S2 request additional ISR</a:t>
            </a:r>
          </a:p>
          <a:p>
            <a:pPr algn="l" eaLnBrk="0" hangingPunct="0">
              <a:buFont typeface="Wingdings" pitchFamily="2" charset="2"/>
              <a:buChar char="q"/>
            </a:pPr>
            <a:r>
              <a:rPr lang="en-US" sz="800" b="1" dirty="0"/>
              <a:t> S2 prepare imagery blowup of OBJ and posts</a:t>
            </a:r>
          </a:p>
          <a:p>
            <a:pPr algn="l" eaLnBrk="0" hangingPunct="0">
              <a:buFont typeface="Wingdings" pitchFamily="2" charset="2"/>
              <a:buChar char="q"/>
            </a:pPr>
            <a:r>
              <a:rPr lang="en-US" sz="800" b="1" dirty="0"/>
              <a:t> OBJ imagery w/graphics sent to BN TF and other units</a:t>
            </a:r>
          </a:p>
          <a:p>
            <a:pPr algn="l" eaLnBrk="0" hangingPunct="0">
              <a:buFont typeface="Wingdings" pitchFamily="2" charset="2"/>
              <a:buChar char="q"/>
            </a:pPr>
            <a:r>
              <a:rPr lang="en-US" sz="800" b="1" dirty="0"/>
              <a:t> BJA/FECC conduct CDE</a:t>
            </a:r>
          </a:p>
          <a:p>
            <a:pPr algn="l" eaLnBrk="0" hangingPunct="0">
              <a:buFont typeface="Wingdings" pitchFamily="2" charset="2"/>
              <a:buChar char="q"/>
            </a:pPr>
            <a:r>
              <a:rPr lang="en-US" sz="800" b="1" dirty="0"/>
              <a:t> ACT checks with higher and adjacent units to ensure the TGT is not being targeted by another unit</a:t>
            </a:r>
          </a:p>
          <a:p>
            <a:pPr algn="l" eaLnBrk="0" hangingPunct="0">
              <a:buFont typeface="Wingdings" pitchFamily="2" charset="2"/>
              <a:buChar char="q"/>
            </a:pPr>
            <a:r>
              <a:rPr lang="en-US" sz="800" b="1" dirty="0"/>
              <a:t> BAE request ACT/AWT support </a:t>
            </a:r>
          </a:p>
          <a:p>
            <a:pPr algn="l" eaLnBrk="0" hangingPunct="0">
              <a:buFont typeface="Wingdings" pitchFamily="2" charset="2"/>
              <a:buChar char="q"/>
            </a:pPr>
            <a:r>
              <a:rPr lang="en-US" sz="800" b="1" dirty="0"/>
              <a:t> FSE coordinates for CAS and pre-planned targets</a:t>
            </a:r>
          </a:p>
          <a:p>
            <a:pPr algn="l" eaLnBrk="0" hangingPunct="0">
              <a:buFont typeface="Wingdings" pitchFamily="2" charset="2"/>
              <a:buChar char="q"/>
            </a:pPr>
            <a:r>
              <a:rPr lang="en-US" sz="800" b="1" dirty="0"/>
              <a:t> BAE finds available Lift AVN Package for AASLT Targets</a:t>
            </a:r>
          </a:p>
          <a:p>
            <a:pPr algn="l" eaLnBrk="0" hangingPunct="0">
              <a:buFont typeface="Wingdings" pitchFamily="2" charset="2"/>
              <a:buChar char="q"/>
            </a:pPr>
            <a:r>
              <a:rPr lang="en-US" sz="800" b="1" dirty="0"/>
              <a:t> If TGT is out of FM or HF range, S6 requests use of SATCOM Net</a:t>
            </a:r>
          </a:p>
          <a:p>
            <a:pPr algn="l" eaLnBrk="0" hangingPunct="0">
              <a:buFont typeface="Wingdings" pitchFamily="2" charset="2"/>
              <a:buChar char="q"/>
            </a:pPr>
            <a:r>
              <a:rPr lang="en-US" sz="800" b="1" dirty="0"/>
              <a:t> S6 identifies applicable BFT Roll names on operation and passes to BTL CPT</a:t>
            </a:r>
          </a:p>
          <a:p>
            <a:pPr algn="l" eaLnBrk="0" hangingPunct="0">
              <a:buFont typeface="Wingdings" pitchFamily="2" charset="2"/>
              <a:buChar char="q"/>
            </a:pPr>
            <a:r>
              <a:rPr lang="en-US" sz="800" b="1" dirty="0"/>
              <a:t> S3/S2 develop continuous layered ISR Plan for subsequent TGTs</a:t>
            </a:r>
          </a:p>
          <a:p>
            <a:pPr algn="l" eaLnBrk="0" hangingPunct="0">
              <a:buFont typeface="Wingdings" pitchFamily="2" charset="2"/>
              <a:buChar char="q"/>
            </a:pPr>
            <a:r>
              <a:rPr lang="en-US" sz="800" b="1" dirty="0"/>
              <a:t> S3 puts select units at REDCON I and determines ME and SE (outer and inner cordon).  Then coordinates with adjacent units and external units</a:t>
            </a:r>
          </a:p>
          <a:p>
            <a:pPr algn="l" eaLnBrk="0" hangingPunct="0">
              <a:buFont typeface="Wingdings" pitchFamily="2" charset="2"/>
              <a:buChar char="q"/>
            </a:pPr>
            <a:r>
              <a:rPr lang="en-US" sz="800" b="1" dirty="0"/>
              <a:t> S3 identifies unit to perform temporary QRF duties if QRF is conducting operation</a:t>
            </a:r>
          </a:p>
          <a:p>
            <a:pPr algn="l" eaLnBrk="0" hangingPunct="0">
              <a:buFont typeface="Wingdings" pitchFamily="2" charset="2"/>
              <a:buChar char="q"/>
            </a:pPr>
            <a:r>
              <a:rPr lang="en-US" sz="800" b="1" dirty="0"/>
              <a:t>  S2 track developing TGTs and pass to BTL CPT</a:t>
            </a:r>
          </a:p>
          <a:p>
            <a:pPr algn="l" eaLnBrk="0" hangingPunct="0">
              <a:buFont typeface="Wingdings" pitchFamily="2" charset="2"/>
              <a:buChar char="q"/>
            </a:pPr>
            <a:r>
              <a:rPr lang="en-US" sz="800" b="1" dirty="0"/>
              <a:t>  S3 assigns subsequent TGTs to units</a:t>
            </a:r>
          </a:p>
          <a:p>
            <a:pPr algn="l" eaLnBrk="0" hangingPunct="0">
              <a:buFont typeface="Wingdings" pitchFamily="2" charset="2"/>
              <a:buChar char="q"/>
            </a:pPr>
            <a:r>
              <a:rPr lang="en-US" sz="800" b="1" dirty="0"/>
              <a:t> PA Notifies CSH </a:t>
            </a:r>
          </a:p>
          <a:p>
            <a:pPr algn="l" eaLnBrk="0" hangingPunct="0">
              <a:buFont typeface="Wingdings" pitchFamily="2" charset="2"/>
              <a:buChar char="q"/>
            </a:pPr>
            <a:r>
              <a:rPr lang="en-US" sz="800" b="1" dirty="0"/>
              <a:t> BAE establishes ROZs as necessary</a:t>
            </a:r>
          </a:p>
          <a:p>
            <a:pPr algn="l" eaLnBrk="0" hangingPunct="0">
              <a:buFont typeface="Wingdings" pitchFamily="2" charset="2"/>
              <a:buChar char="q"/>
            </a:pPr>
            <a:r>
              <a:rPr lang="en-US" sz="800" b="1" dirty="0"/>
              <a:t> MP Notifies/prepares Detention Facility</a:t>
            </a:r>
          </a:p>
          <a:p>
            <a:pPr algn="l" eaLnBrk="0" hangingPunct="0">
              <a:buFont typeface="Wingdings" pitchFamily="2" charset="2"/>
              <a:buChar char="q"/>
            </a:pPr>
            <a:r>
              <a:rPr lang="en-US" sz="800" b="1" dirty="0"/>
              <a:t> S2 utilizes ISR assets to identify </a:t>
            </a:r>
            <a:r>
              <a:rPr lang="en-US" sz="800" b="1" dirty="0" err="1"/>
              <a:t>squirters</a:t>
            </a:r>
            <a:r>
              <a:rPr lang="en-US" sz="800" b="1" dirty="0"/>
              <a:t> and record additional potential TGT locations for follow-on OPNs</a:t>
            </a:r>
          </a:p>
          <a:p>
            <a:pPr algn="l" eaLnBrk="0" hangingPunct="0">
              <a:buFont typeface="Wingdings" pitchFamily="2" charset="2"/>
              <a:buChar char="q"/>
            </a:pPr>
            <a:r>
              <a:rPr lang="en-US" sz="800" b="1" dirty="0"/>
              <a:t> S3 and Med Plans Officer determine if necessary to send CF to local hospital / clinic to check for wounded</a:t>
            </a:r>
          </a:p>
          <a:p>
            <a:pPr algn="l" eaLnBrk="0" hangingPunct="0">
              <a:buFont typeface="Wingdings" pitchFamily="2" charset="2"/>
              <a:buChar char="q"/>
            </a:pPr>
            <a:r>
              <a:rPr lang="en-US" sz="800" b="1" dirty="0"/>
              <a:t> Unit in sector secures egress routes</a:t>
            </a:r>
          </a:p>
          <a:p>
            <a:pPr algn="l" eaLnBrk="0" hangingPunct="0">
              <a:buFont typeface="Wingdings" pitchFamily="2" charset="2"/>
              <a:buChar char="q"/>
            </a:pPr>
            <a:r>
              <a:rPr lang="en-US" sz="800" b="1" dirty="0"/>
              <a:t> S3 / ENG determines if SWET is necessary to destroy munitions or render safe any booby-traps / IEDs</a:t>
            </a:r>
          </a:p>
          <a:p>
            <a:pPr algn="l" eaLnBrk="0" hangingPunct="0">
              <a:buFont typeface="Wingdings" pitchFamily="2" charset="2"/>
              <a:buChar char="q"/>
            </a:pPr>
            <a:r>
              <a:rPr lang="en-US" sz="800" b="1" dirty="0"/>
              <a:t> MSN Complete when all OBJs are complete</a:t>
            </a:r>
          </a:p>
          <a:p>
            <a:pPr algn="l" eaLnBrk="0" hangingPunct="0">
              <a:buFont typeface="Wingdings" pitchFamily="2" charset="2"/>
              <a:buChar char="q"/>
            </a:pPr>
            <a:r>
              <a:rPr lang="en-US" sz="800" b="1" dirty="0"/>
              <a:t> BTL CPT sends close-out SITREP </a:t>
            </a:r>
          </a:p>
          <a:p>
            <a:pPr algn="l" eaLnBrk="0" hangingPunct="0">
              <a:buFont typeface="Wingdings" pitchFamily="2" charset="2"/>
              <a:buChar char="q"/>
            </a:pPr>
            <a:r>
              <a:rPr lang="en-US" sz="800" b="1" dirty="0"/>
              <a:t> PAO writes media release</a:t>
            </a:r>
          </a:p>
          <a:p>
            <a:pPr algn="l" eaLnBrk="0" hangingPunct="0">
              <a:buFont typeface="Wingdings" pitchFamily="2" charset="2"/>
              <a:buChar char="q"/>
            </a:pPr>
            <a:r>
              <a:rPr lang="en-US" sz="800" b="1" dirty="0"/>
              <a:t> Once complete, all staff sections conduct after-operations missions (casualty feeder, BDA, AAR collection, etc)</a:t>
            </a:r>
          </a:p>
          <a:p>
            <a:pPr algn="l" eaLnBrk="0" hangingPunct="0">
              <a:buFont typeface="Wingdings" pitchFamily="2" charset="2"/>
              <a:buChar char="q"/>
            </a:pPr>
            <a:r>
              <a:rPr lang="en-US" sz="800" b="1" dirty="0"/>
              <a:t> IOCORD develops B/D/A IO plan and recommends to S3</a:t>
            </a:r>
          </a:p>
          <a:p>
            <a:pPr algn="l" eaLnBrk="0" hangingPunct="0">
              <a:buFont typeface="Wingdings" pitchFamily="2" charset="2"/>
              <a:buChar char="q"/>
            </a:pPr>
            <a:r>
              <a:rPr lang="en-US" sz="800" b="1" dirty="0"/>
              <a:t> SJA prepared to settle claims</a:t>
            </a:r>
          </a:p>
        </p:txBody>
      </p:sp>
      <p:sp>
        <p:nvSpPr>
          <p:cNvPr id="18442" name="Text Box 14"/>
          <p:cNvSpPr txBox="1">
            <a:spLocks noChangeArrowheads="1"/>
          </p:cNvSpPr>
          <p:nvPr/>
        </p:nvSpPr>
        <p:spPr bwMode="auto">
          <a:xfrm>
            <a:off x="228600" y="1524000"/>
            <a:ext cx="2895600" cy="2246769"/>
          </a:xfrm>
          <a:prstGeom prst="rect">
            <a:avLst/>
          </a:prstGeom>
          <a:solidFill>
            <a:schemeClr val="bg1"/>
          </a:solidFill>
          <a:ln w="12700">
            <a:solidFill>
              <a:schemeClr val="tx1"/>
            </a:solidFill>
            <a:miter lim="800000"/>
            <a:headEnd type="none" w="sm" len="sm"/>
            <a:tailEnd type="none" w="lg" len="lg"/>
          </a:ln>
        </p:spPr>
        <p:txBody>
          <a:bodyPr>
            <a:spAutoFit/>
          </a:bodyPr>
          <a:lstStyle/>
          <a:p>
            <a:pPr algn="l" eaLnBrk="0" hangingPunct="0"/>
            <a:r>
              <a:rPr lang="en-US" sz="1000" b="1" dirty="0"/>
              <a:t>1a.  SALT-A  report to TOC:</a:t>
            </a:r>
          </a:p>
          <a:p>
            <a:pPr algn="l" eaLnBrk="0" hangingPunct="0"/>
            <a:r>
              <a:rPr lang="en-US" sz="1000" b="1" dirty="0"/>
              <a:t>S-Size of TGT</a:t>
            </a:r>
          </a:p>
          <a:p>
            <a:pPr algn="l" eaLnBrk="0" hangingPunct="0"/>
            <a:r>
              <a:rPr lang="en-US" sz="1000" b="1" dirty="0"/>
              <a:t>A-Activity</a:t>
            </a:r>
          </a:p>
          <a:p>
            <a:pPr algn="l" eaLnBrk="0" hangingPunct="0"/>
            <a:r>
              <a:rPr lang="en-US" sz="1000" b="1" dirty="0"/>
              <a:t>     (1)  Is the  TGT on foot or in vehicle?</a:t>
            </a:r>
          </a:p>
          <a:p>
            <a:pPr algn="l" eaLnBrk="0" hangingPunct="0"/>
            <a:r>
              <a:rPr lang="en-US" sz="1000" b="1" dirty="0"/>
              <a:t>     (2)  Is the TGT expected to remain in the AO?</a:t>
            </a:r>
          </a:p>
          <a:p>
            <a:pPr algn="l" eaLnBrk="0" hangingPunct="0"/>
            <a:r>
              <a:rPr lang="en-US" sz="1000" b="1" dirty="0"/>
              <a:t>     (3)  Activity of the HVT at this time?</a:t>
            </a:r>
          </a:p>
          <a:p>
            <a:pPr algn="l" eaLnBrk="0" hangingPunct="0"/>
            <a:r>
              <a:rPr lang="en-US" sz="1000" b="1" dirty="0"/>
              <a:t>L-Location (8 digit grid)?</a:t>
            </a:r>
          </a:p>
          <a:p>
            <a:pPr algn="l" eaLnBrk="0" hangingPunct="0"/>
            <a:r>
              <a:rPr lang="en-US" sz="1000" b="1" dirty="0"/>
              <a:t>T-Time?</a:t>
            </a:r>
          </a:p>
          <a:p>
            <a:pPr algn="l" eaLnBrk="0" hangingPunct="0"/>
            <a:r>
              <a:rPr lang="en-US" sz="1000" b="1" dirty="0"/>
              <a:t>A-Actions:</a:t>
            </a:r>
          </a:p>
          <a:p>
            <a:pPr algn="l" eaLnBrk="0" hangingPunct="0"/>
            <a:r>
              <a:rPr lang="en-US" sz="1000" b="1" dirty="0"/>
              <a:t>     (1)  Actions taken by unit.  </a:t>
            </a:r>
          </a:p>
          <a:p>
            <a:pPr algn="l" eaLnBrk="0" hangingPunct="0"/>
            <a:r>
              <a:rPr lang="en-US" sz="1000" b="1" dirty="0"/>
              <a:t>     (2)  Assets/support needed from unit?</a:t>
            </a:r>
          </a:p>
          <a:p>
            <a:pPr algn="l" eaLnBrk="0" hangingPunct="0"/>
            <a:r>
              <a:rPr lang="en-US" sz="1000" b="1" dirty="0"/>
              <a:t>     (3)  Do actions include entering a religious site?</a:t>
            </a:r>
          </a:p>
        </p:txBody>
      </p:sp>
      <p:sp>
        <p:nvSpPr>
          <p:cNvPr id="18443" name="Text Box 15"/>
          <p:cNvSpPr txBox="1">
            <a:spLocks noChangeArrowheads="1"/>
          </p:cNvSpPr>
          <p:nvPr/>
        </p:nvSpPr>
        <p:spPr bwMode="auto">
          <a:xfrm>
            <a:off x="2667000" y="6159500"/>
            <a:ext cx="2743200"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  Unit Submits follow-up GREEN 8 report.</a:t>
            </a:r>
          </a:p>
        </p:txBody>
      </p:sp>
      <p:cxnSp>
        <p:nvCxnSpPr>
          <p:cNvPr id="18444" name="AutoShape 16"/>
          <p:cNvCxnSpPr>
            <a:cxnSpLocks noChangeShapeType="1"/>
            <a:stCxn id="18435" idx="5"/>
            <a:endCxn id="18436" idx="0"/>
          </p:cNvCxnSpPr>
          <p:nvPr/>
        </p:nvCxnSpPr>
        <p:spPr bwMode="auto">
          <a:xfrm>
            <a:off x="3154680" y="1028700"/>
            <a:ext cx="1112520" cy="190500"/>
          </a:xfrm>
          <a:prstGeom prst="straightConnector1">
            <a:avLst/>
          </a:prstGeom>
          <a:noFill/>
          <a:ln w="28575">
            <a:solidFill>
              <a:schemeClr val="tx1"/>
            </a:solidFill>
            <a:round/>
            <a:headEnd/>
            <a:tailEnd type="triangle" w="med" len="med"/>
          </a:ln>
        </p:spPr>
      </p:cxnSp>
      <p:cxnSp>
        <p:nvCxnSpPr>
          <p:cNvPr id="18445" name="AutoShape 17"/>
          <p:cNvCxnSpPr>
            <a:cxnSpLocks noChangeShapeType="1"/>
            <a:stCxn id="18436" idx="2"/>
            <a:endCxn id="18437" idx="0"/>
          </p:cNvCxnSpPr>
          <p:nvPr/>
        </p:nvCxnSpPr>
        <p:spPr bwMode="auto">
          <a:xfrm rot="5400000">
            <a:off x="3100388" y="2795587"/>
            <a:ext cx="2333625" cy="1588"/>
          </a:xfrm>
          <a:prstGeom prst="straightConnector1">
            <a:avLst/>
          </a:prstGeom>
          <a:noFill/>
          <a:ln w="28575">
            <a:solidFill>
              <a:schemeClr val="tx1"/>
            </a:solidFill>
            <a:round/>
            <a:headEnd/>
            <a:tailEnd type="triangle" w="med" len="med"/>
          </a:ln>
        </p:spPr>
      </p:cxnSp>
      <p:cxnSp>
        <p:nvCxnSpPr>
          <p:cNvPr id="18446" name="AutoShape 18"/>
          <p:cNvCxnSpPr>
            <a:cxnSpLocks noChangeShapeType="1"/>
            <a:stCxn id="18436" idx="1"/>
            <a:endCxn id="18442" idx="3"/>
          </p:cNvCxnSpPr>
          <p:nvPr/>
        </p:nvCxnSpPr>
        <p:spPr bwMode="auto">
          <a:xfrm rot="10800000" flipV="1">
            <a:off x="3124200" y="1423987"/>
            <a:ext cx="381000" cy="1223397"/>
          </a:xfrm>
          <a:prstGeom prst="bentConnector3">
            <a:avLst>
              <a:gd name="adj1" fmla="val 50000"/>
            </a:avLst>
          </a:prstGeom>
          <a:noFill/>
          <a:ln w="28575">
            <a:solidFill>
              <a:schemeClr val="tx1"/>
            </a:solidFill>
            <a:prstDash val="sysDash"/>
            <a:miter lim="800000"/>
            <a:headEnd/>
            <a:tailEnd/>
          </a:ln>
        </p:spPr>
      </p:cxnSp>
      <p:cxnSp>
        <p:nvCxnSpPr>
          <p:cNvPr id="18448" name="AutoShape 20"/>
          <p:cNvCxnSpPr>
            <a:cxnSpLocks noChangeShapeType="1"/>
            <a:stCxn id="18437" idx="2"/>
            <a:endCxn id="18449" idx="0"/>
          </p:cNvCxnSpPr>
          <p:nvPr/>
        </p:nvCxnSpPr>
        <p:spPr bwMode="auto">
          <a:xfrm>
            <a:off x="4267200" y="4516398"/>
            <a:ext cx="0" cy="284202"/>
          </a:xfrm>
          <a:prstGeom prst="straightConnector1">
            <a:avLst/>
          </a:prstGeom>
          <a:noFill/>
          <a:ln w="28575">
            <a:solidFill>
              <a:schemeClr val="tx1"/>
            </a:solidFill>
            <a:round/>
            <a:headEnd/>
            <a:tailEnd type="triangle" w="med" len="med"/>
          </a:ln>
        </p:spPr>
      </p:cxnSp>
      <p:sp>
        <p:nvSpPr>
          <p:cNvPr id="18449" name="Text Box 21"/>
          <p:cNvSpPr txBox="1">
            <a:spLocks noChangeArrowheads="1"/>
          </p:cNvSpPr>
          <p:nvPr/>
        </p:nvSpPr>
        <p:spPr bwMode="auto">
          <a:xfrm>
            <a:off x="3505200" y="4800600"/>
            <a:ext cx="1524000" cy="861774"/>
          </a:xfrm>
          <a:prstGeom prst="rect">
            <a:avLst/>
          </a:prstGeom>
          <a:solidFill>
            <a:schemeClr val="bg1"/>
          </a:solidFill>
          <a:ln w="12700">
            <a:solidFill>
              <a:schemeClr val="tx1"/>
            </a:solidFill>
            <a:miter lim="800000"/>
            <a:headEnd type="none" w="sm" len="sm"/>
            <a:tailEnd type="none" w="lg" len="lg"/>
          </a:ln>
        </p:spPr>
        <p:txBody>
          <a:bodyPr wrap="square">
            <a:spAutoFit/>
          </a:bodyPr>
          <a:lstStyle/>
          <a:p>
            <a:pPr algn="l" eaLnBrk="0" hangingPunct="0"/>
            <a:r>
              <a:rPr lang="en-US" sz="1000" b="1" dirty="0"/>
              <a:t>3.  Battle Captain passes updated target info to unit to facilitate confirmation. </a:t>
            </a:r>
          </a:p>
        </p:txBody>
      </p:sp>
      <p:cxnSp>
        <p:nvCxnSpPr>
          <p:cNvPr id="40" name="AutoShape 17"/>
          <p:cNvCxnSpPr>
            <a:cxnSpLocks noChangeShapeType="1"/>
            <a:stCxn id="18449" idx="2"/>
            <a:endCxn id="18443" idx="0"/>
          </p:cNvCxnSpPr>
          <p:nvPr/>
        </p:nvCxnSpPr>
        <p:spPr bwMode="auto">
          <a:xfrm flipH="1">
            <a:off x="4038600" y="5662374"/>
            <a:ext cx="228600" cy="497126"/>
          </a:xfrm>
          <a:prstGeom prst="straightConnector1">
            <a:avLst/>
          </a:prstGeom>
          <a:noFill/>
          <a:ln w="28575">
            <a:solidFill>
              <a:schemeClr val="tx1"/>
            </a:solidFill>
            <a:round/>
            <a:headEnd/>
            <a:tailEnd type="triangle" w="med" len="med"/>
          </a:ln>
        </p:spPr>
      </p:cxnSp>
      <p:cxnSp>
        <p:nvCxnSpPr>
          <p:cNvPr id="43" name="AutoShape 18"/>
          <p:cNvCxnSpPr>
            <a:cxnSpLocks noChangeShapeType="1"/>
            <a:stCxn id="18437" idx="1"/>
            <a:endCxn id="18440" idx="3"/>
          </p:cNvCxnSpPr>
          <p:nvPr/>
        </p:nvCxnSpPr>
        <p:spPr bwMode="auto">
          <a:xfrm rot="10800000" flipV="1">
            <a:off x="2514600" y="4239399"/>
            <a:ext cx="990600" cy="1076474"/>
          </a:xfrm>
          <a:prstGeom prst="bentConnector3">
            <a:avLst>
              <a:gd name="adj1" fmla="val 50000"/>
            </a:avLst>
          </a:prstGeom>
          <a:noFill/>
          <a:ln w="28575">
            <a:solidFill>
              <a:schemeClr val="tx1"/>
            </a:solidFill>
            <a:prstDash val="sysDash"/>
            <a:miter lim="800000"/>
            <a:headEnd/>
            <a:tailEnd/>
          </a:ln>
        </p:spPr>
      </p:cxnSp>
      <p:cxnSp>
        <p:nvCxnSpPr>
          <p:cNvPr id="46" name="AutoShape 18"/>
          <p:cNvCxnSpPr>
            <a:cxnSpLocks noChangeShapeType="1"/>
            <a:stCxn id="18441" idx="1"/>
            <a:endCxn id="18437" idx="3"/>
          </p:cNvCxnSpPr>
          <p:nvPr/>
        </p:nvCxnSpPr>
        <p:spPr bwMode="auto">
          <a:xfrm rot="10800000" flipV="1">
            <a:off x="5029200" y="3795713"/>
            <a:ext cx="457200" cy="443686"/>
          </a:xfrm>
          <a:prstGeom prst="bentConnector3">
            <a:avLst>
              <a:gd name="adj1" fmla="val 50000"/>
            </a:avLst>
          </a:prstGeom>
          <a:noFill/>
          <a:ln w="28575">
            <a:solidFill>
              <a:schemeClr val="tx1"/>
            </a:solidFill>
            <a:prstDash val="sysDash"/>
            <a:miter lim="800000"/>
            <a:headEnd/>
            <a:tailEnd/>
          </a:ln>
        </p:spPr>
      </p:cxn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5900" y="3619500"/>
            <a:ext cx="3200400" cy="255454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SALT-A report to TOC:</a:t>
            </a:r>
          </a:p>
          <a:p>
            <a:pPr algn="l" eaLnBrk="0" hangingPunct="0"/>
            <a:r>
              <a:rPr lang="en-US" sz="1000" b="1" dirty="0"/>
              <a:t>S-Size</a:t>
            </a:r>
          </a:p>
          <a:p>
            <a:pPr algn="l" eaLnBrk="0" hangingPunct="0"/>
            <a:r>
              <a:rPr lang="en-US" sz="1000" b="1" dirty="0"/>
              <a:t>     (1) Size of the crowd</a:t>
            </a:r>
          </a:p>
          <a:p>
            <a:pPr algn="l" eaLnBrk="0" hangingPunct="0"/>
            <a:r>
              <a:rPr lang="en-US" sz="1000" b="1" dirty="0"/>
              <a:t>     (2) Make up of the crowd</a:t>
            </a:r>
          </a:p>
          <a:p>
            <a:pPr algn="l" eaLnBrk="0" hangingPunct="0"/>
            <a:r>
              <a:rPr lang="en-US" sz="1000" b="1" dirty="0"/>
              <a:t>A-Activity</a:t>
            </a:r>
          </a:p>
          <a:p>
            <a:pPr algn="l" eaLnBrk="0" hangingPunct="0"/>
            <a:r>
              <a:rPr lang="en-US" sz="1000" b="1" dirty="0"/>
              <a:t>     (1) Why are they demonstrating </a:t>
            </a:r>
          </a:p>
          <a:p>
            <a:pPr algn="l" eaLnBrk="0" hangingPunct="0"/>
            <a:r>
              <a:rPr lang="en-US" sz="1000" b="1" dirty="0"/>
              <a:t>     (2) Are they peaceful or violent</a:t>
            </a:r>
          </a:p>
          <a:p>
            <a:pPr algn="l" eaLnBrk="0" hangingPunct="0"/>
            <a:r>
              <a:rPr lang="en-US" sz="1000" b="1" dirty="0"/>
              <a:t>     (3) What are they shouting</a:t>
            </a:r>
          </a:p>
          <a:p>
            <a:pPr algn="l" eaLnBrk="0" hangingPunct="0"/>
            <a:r>
              <a:rPr lang="en-US" sz="1000" b="1" dirty="0"/>
              <a:t>     (4) Any Weapons visible</a:t>
            </a:r>
          </a:p>
          <a:p>
            <a:pPr algn="l" eaLnBrk="0" hangingPunct="0"/>
            <a:r>
              <a:rPr lang="en-US" sz="1000" b="1" dirty="0"/>
              <a:t>L-Location (8 digit grid)?</a:t>
            </a:r>
          </a:p>
          <a:p>
            <a:pPr algn="l" eaLnBrk="0" hangingPunct="0"/>
            <a:r>
              <a:rPr lang="en-US" sz="1000" b="1" dirty="0"/>
              <a:t>T-Time</a:t>
            </a:r>
          </a:p>
          <a:p>
            <a:pPr algn="l" eaLnBrk="0" hangingPunct="0"/>
            <a:r>
              <a:rPr lang="en-US" sz="1000" b="1" dirty="0"/>
              <a:t>A-Actions:</a:t>
            </a:r>
          </a:p>
          <a:p>
            <a:pPr algn="l" eaLnBrk="0" hangingPunct="0"/>
            <a:r>
              <a:rPr lang="en-US" sz="1000" b="1" dirty="0"/>
              <a:t>     (1)  Actions taken by unit.  </a:t>
            </a:r>
          </a:p>
          <a:p>
            <a:pPr algn="l" eaLnBrk="0" hangingPunct="0"/>
            <a:r>
              <a:rPr lang="en-US" sz="1000" b="1" dirty="0"/>
              <a:t>     (2)  Assets/support needed from higher?</a:t>
            </a:r>
          </a:p>
          <a:p>
            <a:pPr algn="l" eaLnBrk="0" hangingPunct="0"/>
            <a:r>
              <a:rPr lang="en-US" sz="1000" b="1" dirty="0"/>
              <a:t>     (3) Do actions include entering a religious site?</a:t>
            </a:r>
          </a:p>
        </p:txBody>
      </p:sp>
      <p:sp>
        <p:nvSpPr>
          <p:cNvPr id="19459" name="Text Box 3"/>
          <p:cNvSpPr txBox="1">
            <a:spLocks noChangeArrowheads="1"/>
          </p:cNvSpPr>
          <p:nvPr/>
        </p:nvSpPr>
        <p:spPr bwMode="auto">
          <a:xfrm>
            <a:off x="2362200" y="685800"/>
            <a:ext cx="1282700" cy="553998"/>
          </a:xfrm>
          <a:prstGeom prst="rect">
            <a:avLst/>
          </a:prstGeom>
          <a:noFill/>
          <a:ln w="12700">
            <a:noFill/>
            <a:miter lim="800000"/>
            <a:headEnd type="none" w="sm" len="sm"/>
            <a:tailEnd type="none" w="lg" len="lg"/>
          </a:ln>
        </p:spPr>
        <p:txBody>
          <a:bodyPr>
            <a:spAutoFit/>
          </a:bodyPr>
          <a:lstStyle/>
          <a:p>
            <a:pPr algn="l" eaLnBrk="0" hangingPunct="0"/>
            <a:endParaRPr lang="en-US" sz="1000" b="1" dirty="0"/>
          </a:p>
          <a:p>
            <a:pPr algn="l" eaLnBrk="0" hangingPunct="0"/>
            <a:r>
              <a:rPr lang="en-US" sz="1000" b="1" dirty="0"/>
              <a:t>Refugees mass in unit sector</a:t>
            </a:r>
          </a:p>
        </p:txBody>
      </p:sp>
      <p:sp>
        <p:nvSpPr>
          <p:cNvPr id="19460" name="AutoShape 4"/>
          <p:cNvSpPr>
            <a:spLocks noChangeArrowheads="1"/>
          </p:cNvSpPr>
          <p:nvPr/>
        </p:nvSpPr>
        <p:spPr bwMode="auto">
          <a:xfrm>
            <a:off x="2209800" y="762000"/>
            <a:ext cx="1600200" cy="552450"/>
          </a:xfrm>
          <a:prstGeom prst="flowChartInputOutput">
            <a:avLst/>
          </a:prstGeom>
          <a:noFill/>
          <a:ln w="28575">
            <a:solidFill>
              <a:schemeClr val="tx1"/>
            </a:solidFill>
            <a:miter lim="800000"/>
            <a:headEnd/>
            <a:tailEnd/>
          </a:ln>
        </p:spPr>
        <p:txBody>
          <a:bodyPr wrap="none" anchor="ctr"/>
          <a:lstStyle/>
          <a:p>
            <a:endParaRPr lang="en-US"/>
          </a:p>
        </p:txBody>
      </p:sp>
      <p:sp>
        <p:nvSpPr>
          <p:cNvPr id="19461" name="Text Box 5"/>
          <p:cNvSpPr txBox="1">
            <a:spLocks noChangeArrowheads="1"/>
          </p:cNvSpPr>
          <p:nvPr/>
        </p:nvSpPr>
        <p:spPr bwMode="auto">
          <a:xfrm>
            <a:off x="4038600" y="914400"/>
            <a:ext cx="1524000" cy="707886"/>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1.  Unit encounters a crowd that threatens the safe and secure environment</a:t>
            </a:r>
          </a:p>
        </p:txBody>
      </p:sp>
      <p:sp>
        <p:nvSpPr>
          <p:cNvPr id="19462" name="Text Box 6"/>
          <p:cNvSpPr txBox="1">
            <a:spLocks noChangeArrowheads="1"/>
          </p:cNvSpPr>
          <p:nvPr/>
        </p:nvSpPr>
        <p:spPr bwMode="auto">
          <a:xfrm>
            <a:off x="4038600" y="2133600"/>
            <a:ext cx="1524000" cy="4095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2.  TOC reports to higher TOC</a:t>
            </a:r>
          </a:p>
        </p:txBody>
      </p:sp>
      <p:cxnSp>
        <p:nvCxnSpPr>
          <p:cNvPr id="19463" name="AutoShape 7"/>
          <p:cNvCxnSpPr>
            <a:cxnSpLocks noChangeShapeType="1"/>
            <a:stCxn id="19462" idx="1"/>
            <a:endCxn id="19458" idx="3"/>
          </p:cNvCxnSpPr>
          <p:nvPr/>
        </p:nvCxnSpPr>
        <p:spPr bwMode="auto">
          <a:xfrm rot="10800000" flipV="1">
            <a:off x="3416300" y="2338387"/>
            <a:ext cx="622300" cy="2558385"/>
          </a:xfrm>
          <a:prstGeom prst="bentConnector3">
            <a:avLst>
              <a:gd name="adj1" fmla="val 50000"/>
            </a:avLst>
          </a:prstGeom>
          <a:noFill/>
          <a:ln w="28575">
            <a:solidFill>
              <a:schemeClr val="tx1"/>
            </a:solidFill>
            <a:prstDash val="sysDot"/>
            <a:miter lim="800000"/>
            <a:headEnd/>
            <a:tailEnd/>
          </a:ln>
        </p:spPr>
      </p:cxnSp>
      <p:cxnSp>
        <p:nvCxnSpPr>
          <p:cNvPr id="19464" name="AutoShape 8"/>
          <p:cNvCxnSpPr>
            <a:cxnSpLocks noChangeShapeType="1"/>
            <a:stCxn id="19460" idx="5"/>
            <a:endCxn id="19461" idx="1"/>
          </p:cNvCxnSpPr>
          <p:nvPr/>
        </p:nvCxnSpPr>
        <p:spPr bwMode="auto">
          <a:xfrm>
            <a:off x="3649980" y="1038225"/>
            <a:ext cx="388620" cy="230118"/>
          </a:xfrm>
          <a:prstGeom prst="straightConnector1">
            <a:avLst/>
          </a:prstGeom>
          <a:noFill/>
          <a:ln w="9525">
            <a:solidFill>
              <a:schemeClr val="tx1"/>
            </a:solidFill>
            <a:round/>
            <a:headEnd/>
            <a:tailEnd type="triangle" w="med" len="med"/>
          </a:ln>
        </p:spPr>
      </p:cxnSp>
      <p:cxnSp>
        <p:nvCxnSpPr>
          <p:cNvPr id="19465" name="AutoShape 9"/>
          <p:cNvCxnSpPr>
            <a:cxnSpLocks noChangeShapeType="1"/>
            <a:stCxn id="19461" idx="2"/>
            <a:endCxn id="19462" idx="0"/>
          </p:cNvCxnSpPr>
          <p:nvPr/>
        </p:nvCxnSpPr>
        <p:spPr bwMode="auto">
          <a:xfrm rot="5400000">
            <a:off x="4544943" y="1877943"/>
            <a:ext cx="511314" cy="1588"/>
          </a:xfrm>
          <a:prstGeom prst="straightConnector1">
            <a:avLst/>
          </a:prstGeom>
          <a:noFill/>
          <a:ln w="9525">
            <a:solidFill>
              <a:schemeClr val="tx1"/>
            </a:solidFill>
            <a:round/>
            <a:headEnd/>
            <a:tailEnd type="triangle" w="med" len="med"/>
          </a:ln>
        </p:spPr>
      </p:cxnSp>
      <p:cxnSp>
        <p:nvCxnSpPr>
          <p:cNvPr id="19466" name="AutoShape 10"/>
          <p:cNvCxnSpPr>
            <a:cxnSpLocks noChangeShapeType="1"/>
            <a:stCxn id="19462" idx="2"/>
            <a:endCxn id="19475" idx="0"/>
          </p:cNvCxnSpPr>
          <p:nvPr/>
        </p:nvCxnSpPr>
        <p:spPr bwMode="auto">
          <a:xfrm rot="5400000">
            <a:off x="4738688" y="2605087"/>
            <a:ext cx="123825" cy="1588"/>
          </a:xfrm>
          <a:prstGeom prst="straightConnector1">
            <a:avLst/>
          </a:prstGeom>
          <a:noFill/>
          <a:ln w="9525">
            <a:solidFill>
              <a:schemeClr val="tx1"/>
            </a:solidFill>
            <a:round/>
            <a:headEnd/>
            <a:tailEnd type="triangle" w="med" len="med"/>
          </a:ln>
        </p:spPr>
      </p:cxnSp>
      <p:sp>
        <p:nvSpPr>
          <p:cNvPr id="19467" name="Text Box 11"/>
          <p:cNvSpPr txBox="1">
            <a:spLocks noChangeArrowheads="1"/>
          </p:cNvSpPr>
          <p:nvPr/>
        </p:nvSpPr>
        <p:spPr bwMode="auto">
          <a:xfrm>
            <a:off x="2438400" y="228600"/>
            <a:ext cx="48006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16:</a:t>
            </a:r>
            <a:r>
              <a:rPr lang="en-US" sz="1400" b="1"/>
              <a:t>  Refugee Crisis</a:t>
            </a:r>
          </a:p>
        </p:txBody>
      </p:sp>
      <p:sp>
        <p:nvSpPr>
          <p:cNvPr id="19468" name="Text Box 12"/>
          <p:cNvSpPr txBox="1">
            <a:spLocks noChangeArrowheads="1"/>
          </p:cNvSpPr>
          <p:nvPr/>
        </p:nvSpPr>
        <p:spPr bwMode="auto">
          <a:xfrm>
            <a:off x="152400" y="1600200"/>
            <a:ext cx="3429000" cy="1477328"/>
          </a:xfrm>
          <a:prstGeom prst="rect">
            <a:avLst/>
          </a:prstGeom>
          <a:solidFill>
            <a:schemeClr val="bg1"/>
          </a:solidFill>
          <a:ln w="12700">
            <a:solidFill>
              <a:schemeClr val="tx1"/>
            </a:solidFill>
            <a:miter lim="800000"/>
            <a:headEnd type="none" w="sm" len="sm"/>
            <a:tailEnd type="none" w="lg" len="lg"/>
          </a:ln>
        </p:spPr>
        <p:txBody>
          <a:bodyPr>
            <a:spAutoFit/>
          </a:bodyPr>
          <a:lstStyle/>
          <a:p>
            <a:pPr algn="l" eaLnBrk="0" hangingPunct="0"/>
            <a:r>
              <a:rPr lang="en-US" sz="1000" b="1" dirty="0"/>
              <a:t>1a. Immediate actions by unit:</a:t>
            </a:r>
          </a:p>
          <a:p>
            <a:pPr algn="l" eaLnBrk="0" hangingPunct="0"/>
            <a:r>
              <a:rPr lang="en-US" sz="1000" b="1" dirty="0"/>
              <a:t>1)  Secure area, prevent further people from joining crowd</a:t>
            </a:r>
          </a:p>
          <a:p>
            <a:pPr algn="l" eaLnBrk="0" hangingPunct="0"/>
            <a:r>
              <a:rPr lang="en-US" sz="1000" b="1" dirty="0"/>
              <a:t>2)  Determine size and intent of the crowd</a:t>
            </a:r>
          </a:p>
          <a:p>
            <a:pPr algn="l" eaLnBrk="0" hangingPunct="0"/>
            <a:r>
              <a:rPr lang="en-US" sz="1000" b="1" dirty="0"/>
              <a:t>3)  Determine if crowd was authorized </a:t>
            </a:r>
          </a:p>
          <a:p>
            <a:pPr algn="l" eaLnBrk="0" hangingPunct="0"/>
            <a:r>
              <a:rPr lang="en-US" sz="1000" b="1" dirty="0"/>
              <a:t>4)  Notify TOC of situation</a:t>
            </a:r>
          </a:p>
          <a:p>
            <a:pPr algn="l" eaLnBrk="0" hangingPunct="0"/>
            <a:r>
              <a:rPr lang="en-US" sz="1000" b="1" dirty="0"/>
              <a:t>5) Identify leader(s)</a:t>
            </a:r>
          </a:p>
          <a:p>
            <a:pPr algn="l" eaLnBrk="0" hangingPunct="0"/>
            <a:r>
              <a:rPr lang="en-US" sz="1000" b="1" dirty="0"/>
              <a:t>6) Photograph leaders</a:t>
            </a:r>
          </a:p>
          <a:p>
            <a:pPr algn="l" eaLnBrk="0" hangingPunct="0"/>
            <a:r>
              <a:rPr lang="en-US" sz="1000" b="1" dirty="0"/>
              <a:t>7) Identify if there is a need for route closures</a:t>
            </a:r>
          </a:p>
        </p:txBody>
      </p:sp>
      <p:cxnSp>
        <p:nvCxnSpPr>
          <p:cNvPr id="19469" name="AutoShape 13"/>
          <p:cNvCxnSpPr>
            <a:cxnSpLocks noChangeShapeType="1"/>
            <a:stCxn id="19461" idx="1"/>
            <a:endCxn id="19468" idx="3"/>
          </p:cNvCxnSpPr>
          <p:nvPr/>
        </p:nvCxnSpPr>
        <p:spPr bwMode="auto">
          <a:xfrm flipH="1">
            <a:off x="3581400" y="1268343"/>
            <a:ext cx="457200" cy="1070521"/>
          </a:xfrm>
          <a:prstGeom prst="straightConnector1">
            <a:avLst/>
          </a:prstGeom>
          <a:noFill/>
          <a:ln w="28575">
            <a:solidFill>
              <a:schemeClr val="tx1"/>
            </a:solidFill>
            <a:prstDash val="sysDot"/>
            <a:round/>
            <a:headEnd/>
            <a:tailEnd/>
          </a:ln>
        </p:spPr>
      </p:cxnSp>
      <p:sp>
        <p:nvSpPr>
          <p:cNvPr id="19470" name="Text Box 14"/>
          <p:cNvSpPr txBox="1">
            <a:spLocks noChangeArrowheads="1"/>
          </p:cNvSpPr>
          <p:nvPr/>
        </p:nvSpPr>
        <p:spPr bwMode="auto">
          <a:xfrm>
            <a:off x="6477000" y="885825"/>
            <a:ext cx="2286000" cy="1015663"/>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3a. Notification Tree:</a:t>
            </a:r>
          </a:p>
          <a:p>
            <a:pPr algn="l" eaLnBrk="0" hangingPunct="0"/>
            <a:r>
              <a:rPr lang="en-US" sz="1000" b="1" dirty="0"/>
              <a:t>(1) S3 </a:t>
            </a:r>
          </a:p>
          <a:p>
            <a:pPr algn="l" eaLnBrk="0" hangingPunct="0"/>
            <a:r>
              <a:rPr lang="en-US" sz="1000" b="1" dirty="0"/>
              <a:t>(2) CHOPS </a:t>
            </a:r>
          </a:p>
          <a:p>
            <a:pPr algn="l" eaLnBrk="0" hangingPunct="0"/>
            <a:r>
              <a:rPr lang="en-US" sz="1000" b="1" dirty="0"/>
              <a:t>(3) Alert all unit TOCs if upgrade FPCON is necessary</a:t>
            </a:r>
          </a:p>
          <a:p>
            <a:pPr algn="l" eaLnBrk="0" hangingPunct="0"/>
            <a:r>
              <a:rPr lang="en-US" sz="1000" b="1" dirty="0"/>
              <a:t>(4) IO, CMO</a:t>
            </a:r>
          </a:p>
        </p:txBody>
      </p:sp>
      <p:cxnSp>
        <p:nvCxnSpPr>
          <p:cNvPr id="19471" name="AutoShape 15"/>
          <p:cNvCxnSpPr>
            <a:cxnSpLocks noChangeShapeType="1"/>
            <a:stCxn id="19475" idx="3"/>
            <a:endCxn id="19470" idx="1"/>
          </p:cNvCxnSpPr>
          <p:nvPr/>
        </p:nvCxnSpPr>
        <p:spPr bwMode="auto">
          <a:xfrm flipV="1">
            <a:off x="5562600" y="1393657"/>
            <a:ext cx="914400" cy="1704230"/>
          </a:xfrm>
          <a:prstGeom prst="bentConnector3">
            <a:avLst>
              <a:gd name="adj1" fmla="val 50000"/>
            </a:avLst>
          </a:prstGeom>
          <a:noFill/>
          <a:ln w="28575">
            <a:solidFill>
              <a:schemeClr val="tx1"/>
            </a:solidFill>
            <a:prstDash val="sysDot"/>
            <a:miter lim="800000"/>
            <a:headEnd/>
            <a:tailEnd/>
          </a:ln>
        </p:spPr>
      </p:cxnSp>
      <p:sp>
        <p:nvSpPr>
          <p:cNvPr id="19472" name="AutoShape 16"/>
          <p:cNvSpPr>
            <a:spLocks noChangeArrowheads="1"/>
          </p:cNvSpPr>
          <p:nvPr/>
        </p:nvSpPr>
        <p:spPr bwMode="auto">
          <a:xfrm>
            <a:off x="3941763" y="3657600"/>
            <a:ext cx="1600200" cy="1524000"/>
          </a:xfrm>
          <a:prstGeom prst="flowChartDecision">
            <a:avLst/>
          </a:prstGeom>
          <a:noFill/>
          <a:ln w="9525">
            <a:solidFill>
              <a:schemeClr val="tx1"/>
            </a:solidFill>
            <a:miter lim="800000"/>
            <a:headEnd/>
            <a:tailEnd/>
          </a:ln>
        </p:spPr>
        <p:txBody>
          <a:bodyPr wrap="none" anchor="ctr"/>
          <a:lstStyle/>
          <a:p>
            <a:endParaRPr lang="en-US"/>
          </a:p>
        </p:txBody>
      </p:sp>
      <p:sp>
        <p:nvSpPr>
          <p:cNvPr id="19473" name="Text Box 17"/>
          <p:cNvSpPr txBox="1">
            <a:spLocks noChangeArrowheads="1"/>
          </p:cNvSpPr>
          <p:nvPr/>
        </p:nvSpPr>
        <p:spPr bwMode="auto">
          <a:xfrm>
            <a:off x="5486400" y="3946525"/>
            <a:ext cx="457200" cy="244475"/>
          </a:xfrm>
          <a:prstGeom prst="rect">
            <a:avLst/>
          </a:prstGeom>
          <a:noFill/>
          <a:ln w="12700">
            <a:noFill/>
            <a:miter lim="800000"/>
            <a:headEnd type="none" w="sm" len="sm"/>
            <a:tailEnd type="none" w="lg" len="lg"/>
          </a:ln>
        </p:spPr>
        <p:txBody>
          <a:bodyPr>
            <a:spAutoFit/>
          </a:bodyPr>
          <a:lstStyle/>
          <a:p>
            <a:pPr algn="l" eaLnBrk="0" hangingPunct="0"/>
            <a:r>
              <a:rPr lang="en-US" sz="1000" b="1"/>
              <a:t>NO</a:t>
            </a:r>
          </a:p>
        </p:txBody>
      </p:sp>
      <p:sp>
        <p:nvSpPr>
          <p:cNvPr id="19474" name="Text Box 18"/>
          <p:cNvSpPr txBox="1">
            <a:spLocks noChangeArrowheads="1"/>
          </p:cNvSpPr>
          <p:nvPr/>
        </p:nvSpPr>
        <p:spPr bwMode="auto">
          <a:xfrm>
            <a:off x="5562600" y="4876800"/>
            <a:ext cx="457200" cy="244475"/>
          </a:xfrm>
          <a:prstGeom prst="rect">
            <a:avLst/>
          </a:prstGeom>
          <a:noFill/>
          <a:ln w="12700">
            <a:noFill/>
            <a:miter lim="800000"/>
            <a:headEnd type="none" w="sm" len="sm"/>
            <a:tailEnd type="none" w="lg" len="lg"/>
          </a:ln>
        </p:spPr>
        <p:txBody>
          <a:bodyPr>
            <a:spAutoFit/>
          </a:bodyPr>
          <a:lstStyle/>
          <a:p>
            <a:pPr algn="l" eaLnBrk="0" hangingPunct="0"/>
            <a:r>
              <a:rPr lang="en-US" sz="1000" b="1"/>
              <a:t>YES</a:t>
            </a:r>
          </a:p>
        </p:txBody>
      </p:sp>
      <p:sp>
        <p:nvSpPr>
          <p:cNvPr id="19475" name="Text Box 19"/>
          <p:cNvSpPr txBox="1">
            <a:spLocks noChangeArrowheads="1"/>
          </p:cNvSpPr>
          <p:nvPr/>
        </p:nvSpPr>
        <p:spPr bwMode="auto">
          <a:xfrm>
            <a:off x="4038600" y="2667000"/>
            <a:ext cx="1524000" cy="861774"/>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3.  Battle Captain begins notification procedures, submits SALUTE report within 30 minutes</a:t>
            </a:r>
          </a:p>
        </p:txBody>
      </p:sp>
      <p:sp>
        <p:nvSpPr>
          <p:cNvPr id="19476" name="Text Box 20"/>
          <p:cNvSpPr txBox="1">
            <a:spLocks noChangeArrowheads="1"/>
          </p:cNvSpPr>
          <p:nvPr/>
        </p:nvSpPr>
        <p:spPr bwMode="auto">
          <a:xfrm>
            <a:off x="4114800" y="3946525"/>
            <a:ext cx="1295400" cy="854075"/>
          </a:xfrm>
          <a:prstGeom prst="rect">
            <a:avLst/>
          </a:prstGeom>
          <a:noFill/>
          <a:ln w="12700">
            <a:noFill/>
            <a:miter lim="800000"/>
            <a:headEnd type="none" w="sm" len="sm"/>
            <a:tailEnd type="none" w="lg" len="lg"/>
          </a:ln>
        </p:spPr>
        <p:txBody>
          <a:bodyPr>
            <a:spAutoFit/>
          </a:bodyPr>
          <a:lstStyle/>
          <a:p>
            <a:pPr eaLnBrk="0" hangingPunct="0"/>
            <a:r>
              <a:rPr lang="en-US" sz="1000" b="1" dirty="0"/>
              <a:t>4.  If crowd is along MSR/ASR, does the unit recommend closing the </a:t>
            </a:r>
            <a:r>
              <a:rPr lang="en-US" sz="1000" b="1" dirty="0" err="1"/>
              <a:t>rte</a:t>
            </a:r>
            <a:r>
              <a:rPr lang="en-US" sz="1000" b="1" dirty="0"/>
              <a:t>?</a:t>
            </a:r>
          </a:p>
        </p:txBody>
      </p:sp>
      <p:cxnSp>
        <p:nvCxnSpPr>
          <p:cNvPr id="19477" name="AutoShape 21"/>
          <p:cNvCxnSpPr>
            <a:cxnSpLocks noChangeShapeType="1"/>
            <a:stCxn id="19472" idx="3"/>
            <a:endCxn id="19479" idx="1"/>
          </p:cNvCxnSpPr>
          <p:nvPr/>
        </p:nvCxnSpPr>
        <p:spPr bwMode="auto">
          <a:xfrm flipV="1">
            <a:off x="5541963" y="3479632"/>
            <a:ext cx="630237" cy="939968"/>
          </a:xfrm>
          <a:prstGeom prst="straightConnector1">
            <a:avLst/>
          </a:prstGeom>
          <a:noFill/>
          <a:ln w="9525">
            <a:solidFill>
              <a:schemeClr val="tx1"/>
            </a:solidFill>
            <a:round/>
            <a:headEnd/>
            <a:tailEnd type="triangle" w="med" len="med"/>
          </a:ln>
        </p:spPr>
      </p:cxnSp>
      <p:cxnSp>
        <p:nvCxnSpPr>
          <p:cNvPr id="19478" name="AutoShape 22"/>
          <p:cNvCxnSpPr>
            <a:cxnSpLocks noChangeShapeType="1"/>
            <a:stCxn id="19472" idx="3"/>
            <a:endCxn id="19480" idx="0"/>
          </p:cNvCxnSpPr>
          <p:nvPr/>
        </p:nvCxnSpPr>
        <p:spPr bwMode="auto">
          <a:xfrm>
            <a:off x="5541963" y="4419600"/>
            <a:ext cx="744537" cy="822325"/>
          </a:xfrm>
          <a:prstGeom prst="straightConnector1">
            <a:avLst/>
          </a:prstGeom>
          <a:noFill/>
          <a:ln w="9525">
            <a:solidFill>
              <a:schemeClr val="tx1"/>
            </a:solidFill>
            <a:round/>
            <a:headEnd/>
            <a:tailEnd type="triangle" w="med" len="med"/>
          </a:ln>
        </p:spPr>
      </p:cxnSp>
      <p:sp>
        <p:nvSpPr>
          <p:cNvPr id="19479" name="Text Box 23"/>
          <p:cNvSpPr txBox="1">
            <a:spLocks noChangeArrowheads="1"/>
          </p:cNvSpPr>
          <p:nvPr/>
        </p:nvSpPr>
        <p:spPr bwMode="auto">
          <a:xfrm>
            <a:off x="6172200" y="2971800"/>
            <a:ext cx="2667000" cy="1015663"/>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5. Battle Captain actions:</a:t>
            </a:r>
          </a:p>
          <a:p>
            <a:pPr algn="l" eaLnBrk="0" hangingPunct="0"/>
            <a:r>
              <a:rPr lang="en-US" sz="1000" b="1" dirty="0"/>
              <a:t>(1) Continues to monitor</a:t>
            </a:r>
          </a:p>
          <a:p>
            <a:pPr algn="l" eaLnBrk="0" hangingPunct="0"/>
            <a:r>
              <a:rPr lang="en-US" sz="1000" b="1" dirty="0"/>
              <a:t>(2) See </a:t>
            </a:r>
            <a:r>
              <a:rPr lang="en-US" sz="1000" b="1" dirty="0">
                <a:hlinkClick r:id="rId3" action="ppaction://hlinksldjump"/>
              </a:rPr>
              <a:t>CARD 50 </a:t>
            </a:r>
            <a:r>
              <a:rPr lang="en-US" sz="1000" b="1" dirty="0"/>
              <a:t>for QRF</a:t>
            </a:r>
          </a:p>
          <a:p>
            <a:pPr algn="l" eaLnBrk="0" hangingPunct="0"/>
            <a:r>
              <a:rPr lang="en-US" sz="1000" b="1" dirty="0"/>
              <a:t>(3) Deploy PSYOPS team</a:t>
            </a:r>
          </a:p>
          <a:p>
            <a:pPr algn="l" eaLnBrk="0" hangingPunct="0"/>
            <a:r>
              <a:rPr lang="en-US" sz="1000" b="1" dirty="0"/>
              <a:t>(4) Unit submits follow-up report Story Board</a:t>
            </a:r>
          </a:p>
        </p:txBody>
      </p:sp>
      <p:sp>
        <p:nvSpPr>
          <p:cNvPr id="19480" name="Text Box 24"/>
          <p:cNvSpPr txBox="1">
            <a:spLocks noChangeArrowheads="1"/>
          </p:cNvSpPr>
          <p:nvPr/>
        </p:nvSpPr>
        <p:spPr bwMode="auto">
          <a:xfrm>
            <a:off x="3657600" y="5241925"/>
            <a:ext cx="5257800" cy="1169551"/>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6. Battle Captain actions:</a:t>
            </a:r>
          </a:p>
          <a:p>
            <a:pPr algn="l" eaLnBrk="0" hangingPunct="0"/>
            <a:r>
              <a:rPr lang="en-US" sz="1000" b="1" dirty="0"/>
              <a:t>(1)  Request route closure </a:t>
            </a:r>
          </a:p>
          <a:p>
            <a:pPr algn="l" eaLnBrk="0" hangingPunct="0"/>
            <a:r>
              <a:rPr lang="en-US" sz="1000" b="1" dirty="0"/>
              <a:t>(2) UAS continues to monitor</a:t>
            </a:r>
          </a:p>
          <a:p>
            <a:pPr algn="l" eaLnBrk="0" hangingPunct="0"/>
            <a:r>
              <a:rPr lang="en-US" sz="1000" b="1" dirty="0"/>
              <a:t>(3) Establish TCPs and close route</a:t>
            </a:r>
          </a:p>
          <a:p>
            <a:pPr algn="l" eaLnBrk="0" hangingPunct="0"/>
            <a:r>
              <a:rPr lang="en-US" sz="1000" b="1" dirty="0"/>
              <a:t>(4)  Identify which unit will conduct cordon</a:t>
            </a:r>
          </a:p>
          <a:p>
            <a:pPr algn="l" eaLnBrk="0" hangingPunct="0"/>
            <a:r>
              <a:rPr lang="en-US" sz="1000" b="1" dirty="0"/>
              <a:t>(5) Close TCPs and reopen route</a:t>
            </a:r>
          </a:p>
          <a:p>
            <a:pPr algn="l" eaLnBrk="0" hangingPunct="0"/>
            <a:r>
              <a:rPr lang="en-US" sz="1000" b="1" dirty="0"/>
              <a:t>(6) Unit submits follow-up report Story</a:t>
            </a:r>
          </a:p>
        </p:txBody>
      </p:sp>
      <p:cxnSp>
        <p:nvCxnSpPr>
          <p:cNvPr id="19481" name="AutoShape 25"/>
          <p:cNvCxnSpPr>
            <a:cxnSpLocks noChangeShapeType="1"/>
            <a:stCxn id="19475" idx="2"/>
            <a:endCxn id="19472" idx="0"/>
          </p:cNvCxnSpPr>
          <p:nvPr/>
        </p:nvCxnSpPr>
        <p:spPr bwMode="auto">
          <a:xfrm rot="5400000">
            <a:off x="4706819" y="3563819"/>
            <a:ext cx="128826" cy="58737"/>
          </a:xfrm>
          <a:prstGeom prst="straightConnector1">
            <a:avLst/>
          </a:prstGeom>
          <a:noFill/>
          <a:ln w="9525">
            <a:solidFill>
              <a:schemeClr val="tx1"/>
            </a:solidFill>
            <a:round/>
            <a:headEnd/>
            <a:tailEnd type="triangle" w="med" len="med"/>
          </a:ln>
        </p:spPr>
      </p:cxnSp>
      <p:sp>
        <p:nvSpPr>
          <p:cNvPr id="19482" name="Text Box 26"/>
          <p:cNvSpPr txBox="1">
            <a:spLocks noChangeArrowheads="1"/>
          </p:cNvSpPr>
          <p:nvPr/>
        </p:nvSpPr>
        <p:spPr bwMode="auto">
          <a:xfrm>
            <a:off x="6172200" y="2105025"/>
            <a:ext cx="2667000" cy="7143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4a. S2 requests UAS to gain eyes on the situation</a:t>
            </a:r>
          </a:p>
          <a:p>
            <a:pPr algn="l" eaLnBrk="0" hangingPunct="0"/>
            <a:r>
              <a:rPr lang="en-US" sz="1000" b="1" dirty="0"/>
              <a:t>4b.  FSE requests RW/CAS for “show of force” </a:t>
            </a:r>
          </a:p>
        </p:txBody>
      </p:sp>
      <p:sp>
        <p:nvSpPr>
          <p:cNvPr id="19483" name="Rectangle 28"/>
          <p:cNvSpPr>
            <a:spLocks noChangeArrowheads="1"/>
          </p:cNvSpPr>
          <p:nvPr/>
        </p:nvSpPr>
        <p:spPr bwMode="auto">
          <a:xfrm>
            <a:off x="7924800" y="76200"/>
            <a:ext cx="1143000" cy="609600"/>
          </a:xfrm>
          <a:prstGeom prst="rect">
            <a:avLst/>
          </a:prstGeom>
          <a:solidFill>
            <a:srgbClr val="00FF00"/>
          </a:solidFill>
          <a:ln w="28575">
            <a:solidFill>
              <a:schemeClr val="tx1"/>
            </a:solidFill>
            <a:miter lim="800000"/>
            <a:headEnd/>
            <a:tailEnd/>
          </a:ln>
        </p:spPr>
        <p:txBody>
          <a:bodyPr wrap="none" anchor="ctr"/>
          <a:lstStyle/>
          <a:p>
            <a:pPr algn="l"/>
            <a:r>
              <a:rPr lang="en-US" sz="1000" b="1" dirty="0"/>
              <a:t>Hyperlink</a:t>
            </a:r>
          </a:p>
          <a:p>
            <a:pPr algn="l"/>
            <a:r>
              <a:rPr lang="en-US" sz="1000" b="1" u="sng" dirty="0">
                <a:hlinkClick r:id="rId3" action="ppaction://hlinksldjump"/>
              </a:rPr>
              <a:t>50-</a:t>
            </a:r>
            <a:r>
              <a:rPr lang="en-US" sz="1000" b="1" u="sng" dirty="0"/>
              <a:t>QRF</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041650" y="1446213"/>
            <a:ext cx="1743075" cy="244475"/>
          </a:xfrm>
          <a:prstGeom prst="rect">
            <a:avLst/>
          </a:prstGeom>
          <a:noFill/>
          <a:ln w="12700">
            <a:noFill/>
            <a:miter lim="800000"/>
            <a:headEnd type="none" w="sm" len="sm"/>
            <a:tailEnd type="none" w="lg" len="lg"/>
          </a:ln>
        </p:spPr>
        <p:txBody>
          <a:bodyPr>
            <a:spAutoFit/>
          </a:bodyPr>
          <a:lstStyle/>
          <a:p>
            <a:pPr eaLnBrk="0" hangingPunct="0"/>
            <a:r>
              <a:rPr lang="en-US" sz="1000" b="1"/>
              <a:t>Tasking issued</a:t>
            </a:r>
          </a:p>
        </p:txBody>
      </p:sp>
      <p:sp>
        <p:nvSpPr>
          <p:cNvPr id="20483" name="AutoShape 3"/>
          <p:cNvSpPr>
            <a:spLocks noChangeArrowheads="1"/>
          </p:cNvSpPr>
          <p:nvPr/>
        </p:nvSpPr>
        <p:spPr bwMode="auto">
          <a:xfrm>
            <a:off x="2743200" y="1419225"/>
            <a:ext cx="2405063" cy="457200"/>
          </a:xfrm>
          <a:prstGeom prst="flowChartInputOutput">
            <a:avLst/>
          </a:prstGeom>
          <a:noFill/>
          <a:ln w="28575">
            <a:solidFill>
              <a:schemeClr val="tx1"/>
            </a:solidFill>
            <a:miter lim="800000"/>
            <a:headEnd/>
            <a:tailEnd/>
          </a:ln>
        </p:spPr>
        <p:txBody>
          <a:bodyPr wrap="none" anchor="ctr"/>
          <a:lstStyle/>
          <a:p>
            <a:endParaRPr lang="en-US"/>
          </a:p>
        </p:txBody>
      </p:sp>
      <p:sp>
        <p:nvSpPr>
          <p:cNvPr id="20484" name="Text Box 4"/>
          <p:cNvSpPr txBox="1">
            <a:spLocks noChangeArrowheads="1"/>
          </p:cNvSpPr>
          <p:nvPr/>
        </p:nvSpPr>
        <p:spPr bwMode="auto">
          <a:xfrm>
            <a:off x="2819401" y="2057400"/>
            <a:ext cx="2133600" cy="861774"/>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1. S3 operations receives tasking from higher, informs S3 (and CDR if required), and conducts hasty MDMP in required</a:t>
            </a:r>
          </a:p>
        </p:txBody>
      </p:sp>
      <p:sp>
        <p:nvSpPr>
          <p:cNvPr id="20485" name="Text Box 5"/>
          <p:cNvSpPr txBox="1">
            <a:spLocks noChangeArrowheads="1"/>
          </p:cNvSpPr>
          <p:nvPr/>
        </p:nvSpPr>
        <p:spPr bwMode="auto">
          <a:xfrm>
            <a:off x="2819400" y="3962400"/>
            <a:ext cx="2133600" cy="4095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3. Tasked unit acknowledges short suspense</a:t>
            </a:r>
          </a:p>
        </p:txBody>
      </p:sp>
      <p:cxnSp>
        <p:nvCxnSpPr>
          <p:cNvPr id="20486" name="AutoShape 6"/>
          <p:cNvCxnSpPr>
            <a:cxnSpLocks noChangeShapeType="1"/>
            <a:stCxn id="20483" idx="4"/>
            <a:endCxn id="20484" idx="0"/>
          </p:cNvCxnSpPr>
          <p:nvPr/>
        </p:nvCxnSpPr>
        <p:spPr bwMode="auto">
          <a:xfrm flipH="1">
            <a:off x="3886201" y="1876425"/>
            <a:ext cx="59531" cy="180975"/>
          </a:xfrm>
          <a:prstGeom prst="straightConnector1">
            <a:avLst/>
          </a:prstGeom>
          <a:noFill/>
          <a:ln w="9525">
            <a:solidFill>
              <a:schemeClr val="tx1"/>
            </a:solidFill>
            <a:round/>
            <a:headEnd/>
            <a:tailEnd type="triangle" w="med" len="med"/>
          </a:ln>
        </p:spPr>
      </p:cxnSp>
      <p:cxnSp>
        <p:nvCxnSpPr>
          <p:cNvPr id="20487" name="AutoShape 7"/>
          <p:cNvCxnSpPr>
            <a:cxnSpLocks noChangeShapeType="1"/>
            <a:stCxn id="20484" idx="2"/>
            <a:endCxn id="20492" idx="0"/>
          </p:cNvCxnSpPr>
          <p:nvPr/>
        </p:nvCxnSpPr>
        <p:spPr bwMode="auto">
          <a:xfrm flipH="1">
            <a:off x="3875088" y="2919174"/>
            <a:ext cx="11113" cy="357426"/>
          </a:xfrm>
          <a:prstGeom prst="straightConnector1">
            <a:avLst/>
          </a:prstGeom>
          <a:noFill/>
          <a:ln w="9525">
            <a:solidFill>
              <a:schemeClr val="tx1"/>
            </a:solidFill>
            <a:round/>
            <a:headEnd/>
            <a:tailEnd type="triangle" w="med" len="med"/>
          </a:ln>
        </p:spPr>
      </p:cxnSp>
      <p:cxnSp>
        <p:nvCxnSpPr>
          <p:cNvPr id="20488" name="AutoShape 8"/>
          <p:cNvCxnSpPr>
            <a:cxnSpLocks noChangeShapeType="1"/>
            <a:stCxn id="20492" idx="2"/>
            <a:endCxn id="20485" idx="0"/>
          </p:cNvCxnSpPr>
          <p:nvPr/>
        </p:nvCxnSpPr>
        <p:spPr bwMode="auto">
          <a:xfrm>
            <a:off x="3875088" y="3522821"/>
            <a:ext cx="11112" cy="439579"/>
          </a:xfrm>
          <a:prstGeom prst="straightConnector1">
            <a:avLst/>
          </a:prstGeom>
          <a:noFill/>
          <a:ln w="9525">
            <a:solidFill>
              <a:schemeClr val="tx1"/>
            </a:solidFill>
            <a:round/>
            <a:headEnd/>
            <a:tailEnd type="triangle" w="med" len="med"/>
          </a:ln>
        </p:spPr>
      </p:cxnSp>
      <p:cxnSp>
        <p:nvCxnSpPr>
          <p:cNvPr id="20489" name="AutoShape 9"/>
          <p:cNvCxnSpPr>
            <a:cxnSpLocks noChangeShapeType="1"/>
            <a:stCxn id="20485" idx="2"/>
            <a:endCxn id="20491" idx="0"/>
          </p:cNvCxnSpPr>
          <p:nvPr/>
        </p:nvCxnSpPr>
        <p:spPr bwMode="auto">
          <a:xfrm rot="5400000">
            <a:off x="3671888" y="4586287"/>
            <a:ext cx="428625" cy="1588"/>
          </a:xfrm>
          <a:prstGeom prst="straightConnector1">
            <a:avLst/>
          </a:prstGeom>
          <a:noFill/>
          <a:ln w="9525">
            <a:solidFill>
              <a:schemeClr val="tx1"/>
            </a:solidFill>
            <a:round/>
            <a:headEnd/>
            <a:tailEnd type="triangle" w="med" len="med"/>
          </a:ln>
        </p:spPr>
      </p:cxnSp>
      <p:sp>
        <p:nvSpPr>
          <p:cNvPr id="20490" name="Text Box 10"/>
          <p:cNvSpPr txBox="1">
            <a:spLocks noChangeArrowheads="1"/>
          </p:cNvSpPr>
          <p:nvPr/>
        </p:nvSpPr>
        <p:spPr bwMode="auto">
          <a:xfrm>
            <a:off x="1295400" y="381000"/>
            <a:ext cx="6400800" cy="307777"/>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17:</a:t>
            </a:r>
            <a:r>
              <a:rPr lang="en-US" sz="1400" b="1" dirty="0"/>
              <a:t>  Higher tasking that requires execution &lt; 48hrs</a:t>
            </a:r>
          </a:p>
        </p:txBody>
      </p:sp>
      <p:sp>
        <p:nvSpPr>
          <p:cNvPr id="20491" name="Text Box 11"/>
          <p:cNvSpPr txBox="1">
            <a:spLocks noChangeArrowheads="1"/>
          </p:cNvSpPr>
          <p:nvPr/>
        </p:nvSpPr>
        <p:spPr bwMode="auto">
          <a:xfrm>
            <a:off x="2819400" y="4800600"/>
            <a:ext cx="2133600" cy="4095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4. S3 issues OPORD and tracks task completion</a:t>
            </a:r>
          </a:p>
        </p:txBody>
      </p:sp>
      <p:sp>
        <p:nvSpPr>
          <p:cNvPr id="20492" name="Text Box 12"/>
          <p:cNvSpPr txBox="1">
            <a:spLocks noChangeArrowheads="1"/>
          </p:cNvSpPr>
          <p:nvPr/>
        </p:nvSpPr>
        <p:spPr bwMode="auto">
          <a:xfrm>
            <a:off x="2819400" y="3276600"/>
            <a:ext cx="2111375" cy="246221"/>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2. S3 issues WARNO</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6172200" y="2790825"/>
            <a:ext cx="2743200" cy="1323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Immediately Notify:</a:t>
            </a:r>
          </a:p>
          <a:p>
            <a:pPr algn="l" eaLnBrk="0" hangingPunct="0"/>
            <a:r>
              <a:rPr lang="en-US" sz="1000" b="1" dirty="0"/>
              <a:t>(1)  S3</a:t>
            </a:r>
          </a:p>
          <a:p>
            <a:pPr algn="l" eaLnBrk="0" hangingPunct="0"/>
            <a:r>
              <a:rPr lang="en-US" sz="1000" b="1" dirty="0"/>
              <a:t>(2) CJTF LNO</a:t>
            </a:r>
          </a:p>
          <a:p>
            <a:pPr algn="l" eaLnBrk="0" hangingPunct="0"/>
            <a:r>
              <a:rPr lang="en-US" sz="1000" b="1" dirty="0"/>
              <a:t>(3) PSYOP / IO</a:t>
            </a:r>
          </a:p>
          <a:p>
            <a:pPr algn="l" eaLnBrk="0" hangingPunct="0"/>
            <a:r>
              <a:rPr lang="en-US" sz="1000" b="1" dirty="0"/>
              <a:t>(4) CMO</a:t>
            </a:r>
          </a:p>
          <a:p>
            <a:pPr algn="l" eaLnBrk="0" hangingPunct="0"/>
            <a:r>
              <a:rPr lang="en-US" sz="1000" b="1" dirty="0"/>
              <a:t>(5) ENG submits updated repair cost estimate report</a:t>
            </a:r>
          </a:p>
          <a:p>
            <a:pPr algn="l" eaLnBrk="0" hangingPunct="0"/>
            <a:r>
              <a:rPr lang="en-US" sz="1000" b="1" dirty="0"/>
              <a:t>(6) S2</a:t>
            </a:r>
          </a:p>
        </p:txBody>
      </p:sp>
      <p:sp>
        <p:nvSpPr>
          <p:cNvPr id="21507" name="Text Box 3"/>
          <p:cNvSpPr txBox="1">
            <a:spLocks noChangeArrowheads="1"/>
          </p:cNvSpPr>
          <p:nvPr/>
        </p:nvSpPr>
        <p:spPr bwMode="auto">
          <a:xfrm>
            <a:off x="228600" y="3276600"/>
            <a:ext cx="3497263" cy="2085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1b. SALT-A report to TOC:</a:t>
            </a:r>
          </a:p>
          <a:p>
            <a:pPr algn="l" eaLnBrk="0" hangingPunct="0"/>
            <a:r>
              <a:rPr lang="en-US" sz="1000" b="1" dirty="0"/>
              <a:t>S-Size</a:t>
            </a:r>
          </a:p>
          <a:p>
            <a:pPr algn="l" eaLnBrk="0" hangingPunct="0"/>
            <a:r>
              <a:rPr lang="en-US" sz="1000" b="1" dirty="0"/>
              <a:t>     (1) Size of population effected by bridge loss</a:t>
            </a:r>
          </a:p>
          <a:p>
            <a:pPr algn="l" eaLnBrk="0" hangingPunct="0"/>
            <a:r>
              <a:rPr lang="en-US" sz="1000" b="1" dirty="0"/>
              <a:t>A-Activity</a:t>
            </a:r>
          </a:p>
          <a:p>
            <a:pPr algn="l" eaLnBrk="0" hangingPunct="0"/>
            <a:r>
              <a:rPr lang="en-US" sz="1000" b="1" dirty="0"/>
              <a:t>     (1) What was the cause of the bridge loss?</a:t>
            </a:r>
          </a:p>
          <a:p>
            <a:pPr algn="l" eaLnBrk="0" hangingPunct="0"/>
            <a:r>
              <a:rPr lang="en-US" sz="1000" b="1" dirty="0"/>
              <a:t>     (2) What major activity occurred in the area prior to bridge destruction</a:t>
            </a:r>
          </a:p>
          <a:p>
            <a:pPr algn="l" eaLnBrk="0" hangingPunct="0"/>
            <a:r>
              <a:rPr lang="en-US" sz="1000" b="1" dirty="0"/>
              <a:t>L:  Location</a:t>
            </a:r>
          </a:p>
          <a:p>
            <a:pPr algn="l" eaLnBrk="0" hangingPunct="0"/>
            <a:r>
              <a:rPr lang="en-US" sz="1000" b="1" dirty="0"/>
              <a:t>     (1) What areas are effected—rural and urban.</a:t>
            </a:r>
          </a:p>
          <a:p>
            <a:pPr algn="l" eaLnBrk="0" hangingPunct="0"/>
            <a:r>
              <a:rPr lang="en-US" sz="1000" b="1" dirty="0"/>
              <a:t>T:  Time. </a:t>
            </a:r>
          </a:p>
          <a:p>
            <a:pPr algn="l" eaLnBrk="0" hangingPunct="0"/>
            <a:r>
              <a:rPr lang="en-US" sz="1000" b="1" dirty="0"/>
              <a:t>      (1) What time did the bridge go out?</a:t>
            </a:r>
          </a:p>
          <a:p>
            <a:pPr algn="l" eaLnBrk="0" hangingPunct="0"/>
            <a:r>
              <a:rPr lang="en-US" sz="1000" b="1" dirty="0"/>
              <a:t>A:  Actions taken by unit.</a:t>
            </a:r>
          </a:p>
          <a:p>
            <a:pPr algn="l" eaLnBrk="0" hangingPunct="0"/>
            <a:r>
              <a:rPr lang="en-US" sz="1000" b="1" dirty="0"/>
              <a:t>     (1) investigate the cause of the bridge loss.</a:t>
            </a:r>
          </a:p>
        </p:txBody>
      </p:sp>
      <p:sp>
        <p:nvSpPr>
          <p:cNvPr id="21508" name="Text Box 4"/>
          <p:cNvSpPr txBox="1">
            <a:spLocks noChangeArrowheads="1"/>
          </p:cNvSpPr>
          <p:nvPr/>
        </p:nvSpPr>
        <p:spPr bwMode="auto">
          <a:xfrm>
            <a:off x="228600" y="1876425"/>
            <a:ext cx="2971800" cy="1015663"/>
          </a:xfrm>
          <a:prstGeom prst="rect">
            <a:avLst/>
          </a:prstGeom>
          <a:solidFill>
            <a:schemeClr val="bg1"/>
          </a:solidFill>
          <a:ln w="12700">
            <a:solidFill>
              <a:schemeClr val="tx1"/>
            </a:solidFill>
            <a:miter lim="800000"/>
            <a:headEnd type="none" w="sm" len="sm"/>
            <a:tailEnd type="none" w="lg" len="lg"/>
          </a:ln>
        </p:spPr>
        <p:txBody>
          <a:bodyPr>
            <a:spAutoFit/>
          </a:bodyPr>
          <a:lstStyle/>
          <a:p>
            <a:pPr algn="l" eaLnBrk="0" hangingPunct="0"/>
            <a:r>
              <a:rPr lang="en-US" sz="1000" b="1" dirty="0"/>
              <a:t>1a. Immediate actions by unit:     </a:t>
            </a:r>
          </a:p>
          <a:p>
            <a:pPr algn="l" eaLnBrk="0" hangingPunct="0"/>
            <a:r>
              <a:rPr lang="en-US" sz="1000" b="1" dirty="0"/>
              <a:t>(1) Secure the site</a:t>
            </a:r>
          </a:p>
          <a:p>
            <a:pPr algn="l" eaLnBrk="0" hangingPunct="0"/>
            <a:r>
              <a:rPr lang="en-US" sz="1000" b="1" dirty="0"/>
              <a:t>(2) Contact  and establish TCPs to divert traffic from crossing site</a:t>
            </a:r>
          </a:p>
          <a:p>
            <a:pPr algn="l" eaLnBrk="0" hangingPunct="0"/>
            <a:r>
              <a:rPr lang="en-US" sz="1000" b="1" dirty="0"/>
              <a:t>(3) </a:t>
            </a:r>
            <a:r>
              <a:rPr lang="en-US" sz="1000" b="1" i="1" u="sng" dirty="0"/>
              <a:t>Engineers conduct an estimate of the damage and report to TOC</a:t>
            </a:r>
          </a:p>
        </p:txBody>
      </p:sp>
      <p:sp>
        <p:nvSpPr>
          <p:cNvPr id="21509" name="Text Box 5"/>
          <p:cNvSpPr txBox="1">
            <a:spLocks noChangeArrowheads="1"/>
          </p:cNvSpPr>
          <p:nvPr/>
        </p:nvSpPr>
        <p:spPr bwMode="auto">
          <a:xfrm>
            <a:off x="3657600" y="941388"/>
            <a:ext cx="1541463" cy="396875"/>
          </a:xfrm>
          <a:prstGeom prst="rect">
            <a:avLst/>
          </a:prstGeom>
          <a:noFill/>
          <a:ln w="12700">
            <a:noFill/>
            <a:miter lim="800000"/>
            <a:headEnd type="none" w="sm" len="sm"/>
            <a:tailEnd type="none" w="lg" len="lg"/>
          </a:ln>
        </p:spPr>
        <p:txBody>
          <a:bodyPr>
            <a:spAutoFit/>
          </a:bodyPr>
          <a:lstStyle/>
          <a:p>
            <a:pPr eaLnBrk="0" hangingPunct="0"/>
            <a:r>
              <a:rPr lang="en-US" sz="1000" b="1"/>
              <a:t>Bridge collapse or destruction occurs</a:t>
            </a:r>
          </a:p>
        </p:txBody>
      </p:sp>
      <p:sp>
        <p:nvSpPr>
          <p:cNvPr id="21510" name="AutoShape 6"/>
          <p:cNvSpPr>
            <a:spLocks noChangeArrowheads="1"/>
          </p:cNvSpPr>
          <p:nvPr/>
        </p:nvSpPr>
        <p:spPr bwMode="auto">
          <a:xfrm>
            <a:off x="3538538" y="914400"/>
            <a:ext cx="1752600" cy="457200"/>
          </a:xfrm>
          <a:prstGeom prst="flowChartInputOutput">
            <a:avLst/>
          </a:prstGeom>
          <a:noFill/>
          <a:ln w="28575">
            <a:solidFill>
              <a:schemeClr val="tx1"/>
            </a:solidFill>
            <a:miter lim="800000"/>
            <a:headEnd/>
            <a:tailEnd/>
          </a:ln>
        </p:spPr>
        <p:txBody>
          <a:bodyPr wrap="none" anchor="ctr"/>
          <a:lstStyle/>
          <a:p>
            <a:endParaRPr lang="en-US"/>
          </a:p>
        </p:txBody>
      </p:sp>
      <p:sp>
        <p:nvSpPr>
          <p:cNvPr id="21511" name="Text Box 7"/>
          <p:cNvSpPr txBox="1">
            <a:spLocks noChangeArrowheads="1"/>
          </p:cNvSpPr>
          <p:nvPr/>
        </p:nvSpPr>
        <p:spPr bwMode="auto">
          <a:xfrm>
            <a:off x="3657600" y="1600200"/>
            <a:ext cx="1524000" cy="553998"/>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Unit conducts immediate actions and report</a:t>
            </a:r>
          </a:p>
        </p:txBody>
      </p:sp>
      <p:sp>
        <p:nvSpPr>
          <p:cNvPr id="21512" name="Text Box 8"/>
          <p:cNvSpPr txBox="1">
            <a:spLocks noChangeArrowheads="1"/>
          </p:cNvSpPr>
          <p:nvPr/>
        </p:nvSpPr>
        <p:spPr bwMode="auto">
          <a:xfrm>
            <a:off x="4038600" y="3124200"/>
            <a:ext cx="1676400" cy="714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  Battle Captain begins notification procedures, submits SALUTE report within 30 minutes</a:t>
            </a:r>
          </a:p>
        </p:txBody>
      </p:sp>
      <p:cxnSp>
        <p:nvCxnSpPr>
          <p:cNvPr id="21513" name="AutoShape 9"/>
          <p:cNvCxnSpPr>
            <a:cxnSpLocks noChangeShapeType="1"/>
            <a:stCxn id="21512" idx="3"/>
            <a:endCxn id="21506" idx="1"/>
          </p:cNvCxnSpPr>
          <p:nvPr/>
        </p:nvCxnSpPr>
        <p:spPr bwMode="auto">
          <a:xfrm flipV="1">
            <a:off x="5715000" y="3452813"/>
            <a:ext cx="457200" cy="28575"/>
          </a:xfrm>
          <a:prstGeom prst="bentConnector3">
            <a:avLst>
              <a:gd name="adj1" fmla="val 50000"/>
            </a:avLst>
          </a:prstGeom>
          <a:noFill/>
          <a:ln w="28575">
            <a:solidFill>
              <a:schemeClr val="tx1"/>
            </a:solidFill>
            <a:prstDash val="sysDot"/>
            <a:miter lim="800000"/>
            <a:headEnd/>
            <a:tailEnd/>
          </a:ln>
        </p:spPr>
      </p:cxnSp>
      <p:cxnSp>
        <p:nvCxnSpPr>
          <p:cNvPr id="21514" name="AutoShape 10"/>
          <p:cNvCxnSpPr>
            <a:cxnSpLocks noChangeShapeType="1"/>
            <a:stCxn id="21511" idx="1"/>
            <a:endCxn id="21508" idx="3"/>
          </p:cNvCxnSpPr>
          <p:nvPr/>
        </p:nvCxnSpPr>
        <p:spPr bwMode="auto">
          <a:xfrm flipH="1">
            <a:off x="3200400" y="1877199"/>
            <a:ext cx="457200" cy="507058"/>
          </a:xfrm>
          <a:prstGeom prst="straightConnector1">
            <a:avLst/>
          </a:prstGeom>
          <a:noFill/>
          <a:ln w="28575">
            <a:solidFill>
              <a:schemeClr val="tx1"/>
            </a:solidFill>
            <a:prstDash val="sysDot"/>
            <a:round/>
            <a:headEnd/>
            <a:tailEnd/>
          </a:ln>
        </p:spPr>
      </p:cxnSp>
      <p:cxnSp>
        <p:nvCxnSpPr>
          <p:cNvPr id="21515" name="AutoShape 11"/>
          <p:cNvCxnSpPr>
            <a:cxnSpLocks noChangeShapeType="1"/>
            <a:stCxn id="21510" idx="4"/>
            <a:endCxn id="21511" idx="0"/>
          </p:cNvCxnSpPr>
          <p:nvPr/>
        </p:nvCxnSpPr>
        <p:spPr bwMode="auto">
          <a:xfrm>
            <a:off x="4414838" y="1371600"/>
            <a:ext cx="4762" cy="228600"/>
          </a:xfrm>
          <a:prstGeom prst="straightConnector1">
            <a:avLst/>
          </a:prstGeom>
          <a:noFill/>
          <a:ln w="9525">
            <a:solidFill>
              <a:schemeClr val="tx1"/>
            </a:solidFill>
            <a:round/>
            <a:headEnd/>
            <a:tailEnd type="triangle" w="med" len="med"/>
          </a:ln>
        </p:spPr>
      </p:cxnSp>
      <p:cxnSp>
        <p:nvCxnSpPr>
          <p:cNvPr id="21516" name="AutoShape 12"/>
          <p:cNvCxnSpPr>
            <a:cxnSpLocks noChangeShapeType="1"/>
            <a:stCxn id="21511" idx="2"/>
            <a:endCxn id="21512" idx="0"/>
          </p:cNvCxnSpPr>
          <p:nvPr/>
        </p:nvCxnSpPr>
        <p:spPr bwMode="auto">
          <a:xfrm>
            <a:off x="4419600" y="2154198"/>
            <a:ext cx="457200" cy="970002"/>
          </a:xfrm>
          <a:prstGeom prst="straightConnector1">
            <a:avLst/>
          </a:prstGeom>
          <a:noFill/>
          <a:ln w="9525">
            <a:solidFill>
              <a:schemeClr val="tx1"/>
            </a:solidFill>
            <a:round/>
            <a:headEnd/>
            <a:tailEnd type="triangle" w="med" len="med"/>
          </a:ln>
        </p:spPr>
      </p:cxnSp>
      <p:cxnSp>
        <p:nvCxnSpPr>
          <p:cNvPr id="21517" name="AutoShape 13"/>
          <p:cNvCxnSpPr>
            <a:cxnSpLocks noChangeShapeType="1"/>
            <a:stCxn id="21506" idx="2"/>
            <a:endCxn id="21520" idx="0"/>
          </p:cNvCxnSpPr>
          <p:nvPr/>
        </p:nvCxnSpPr>
        <p:spPr bwMode="auto">
          <a:xfrm rot="5400000">
            <a:off x="7467600" y="4191000"/>
            <a:ext cx="152400" cy="1588"/>
          </a:xfrm>
          <a:prstGeom prst="straightConnector1">
            <a:avLst/>
          </a:prstGeom>
          <a:noFill/>
          <a:ln w="9525">
            <a:solidFill>
              <a:schemeClr val="tx1"/>
            </a:solidFill>
            <a:round/>
            <a:headEnd/>
            <a:tailEnd type="triangle" w="med" len="med"/>
          </a:ln>
        </p:spPr>
      </p:cxnSp>
      <p:cxnSp>
        <p:nvCxnSpPr>
          <p:cNvPr id="21518" name="AutoShape 14"/>
          <p:cNvCxnSpPr>
            <a:cxnSpLocks noChangeShapeType="1"/>
            <a:stCxn id="21512" idx="2"/>
            <a:endCxn id="21521" idx="0"/>
          </p:cNvCxnSpPr>
          <p:nvPr/>
        </p:nvCxnSpPr>
        <p:spPr bwMode="auto">
          <a:xfrm rot="5400000">
            <a:off x="4167188" y="4548187"/>
            <a:ext cx="1419225" cy="1588"/>
          </a:xfrm>
          <a:prstGeom prst="straightConnector1">
            <a:avLst/>
          </a:prstGeom>
          <a:noFill/>
          <a:ln w="9525">
            <a:solidFill>
              <a:schemeClr val="tx1"/>
            </a:solidFill>
            <a:round/>
            <a:headEnd/>
            <a:tailEnd type="triangle" w="med" len="med"/>
          </a:ln>
        </p:spPr>
      </p:cxnSp>
      <p:sp>
        <p:nvSpPr>
          <p:cNvPr id="21519" name="Text Box 15"/>
          <p:cNvSpPr txBox="1">
            <a:spLocks noChangeArrowheads="1"/>
          </p:cNvSpPr>
          <p:nvPr/>
        </p:nvSpPr>
        <p:spPr bwMode="auto">
          <a:xfrm>
            <a:off x="2209800" y="304800"/>
            <a:ext cx="45720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18:</a:t>
            </a:r>
            <a:r>
              <a:rPr lang="en-US" sz="1400" b="1"/>
              <a:t>  Bridge collapses/destroyed</a:t>
            </a:r>
          </a:p>
        </p:txBody>
      </p:sp>
      <p:sp>
        <p:nvSpPr>
          <p:cNvPr id="21520" name="Text Box 16"/>
          <p:cNvSpPr txBox="1">
            <a:spLocks noChangeArrowheads="1"/>
          </p:cNvSpPr>
          <p:nvPr/>
        </p:nvSpPr>
        <p:spPr bwMode="auto">
          <a:xfrm>
            <a:off x="6172200" y="4267200"/>
            <a:ext cx="2743200" cy="1171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2b. Transportation, S2, I/O, ENG and CA determine the best method to repair the bridge (local national vs. bridging engineers vs. US Army Corps of Engineers).  Plans should account for possible static target opportunity (exploitable event).</a:t>
            </a:r>
          </a:p>
        </p:txBody>
      </p:sp>
      <p:sp>
        <p:nvSpPr>
          <p:cNvPr id="21521" name="Text Box 17"/>
          <p:cNvSpPr txBox="1">
            <a:spLocks noChangeArrowheads="1"/>
          </p:cNvSpPr>
          <p:nvPr/>
        </p:nvSpPr>
        <p:spPr bwMode="auto">
          <a:xfrm>
            <a:off x="4038600" y="5257800"/>
            <a:ext cx="1676400" cy="409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  Unit requests assets to repair bridge</a:t>
            </a:r>
          </a:p>
        </p:txBody>
      </p:sp>
      <p:cxnSp>
        <p:nvCxnSpPr>
          <p:cNvPr id="21522" name="AutoShape 18"/>
          <p:cNvCxnSpPr>
            <a:cxnSpLocks noChangeShapeType="1"/>
            <a:stCxn id="21521" idx="2"/>
            <a:endCxn id="21523" idx="0"/>
          </p:cNvCxnSpPr>
          <p:nvPr/>
        </p:nvCxnSpPr>
        <p:spPr bwMode="auto">
          <a:xfrm flipH="1">
            <a:off x="4849813" y="5667375"/>
            <a:ext cx="26987" cy="276225"/>
          </a:xfrm>
          <a:prstGeom prst="straightConnector1">
            <a:avLst/>
          </a:prstGeom>
          <a:noFill/>
          <a:ln w="9525">
            <a:solidFill>
              <a:schemeClr val="tx1"/>
            </a:solidFill>
            <a:round/>
            <a:headEnd/>
            <a:tailEnd type="triangle" w="med" len="med"/>
          </a:ln>
        </p:spPr>
      </p:cxnSp>
      <p:sp>
        <p:nvSpPr>
          <p:cNvPr id="21523" name="Text Box 19"/>
          <p:cNvSpPr txBox="1">
            <a:spLocks noChangeArrowheads="1"/>
          </p:cNvSpPr>
          <p:nvPr/>
        </p:nvSpPr>
        <p:spPr bwMode="auto">
          <a:xfrm>
            <a:off x="3048000" y="5943600"/>
            <a:ext cx="3603625"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  Once plan to repair bridge is developed,</a:t>
            </a:r>
            <a:r>
              <a:rPr lang="en-US" sz="1000" b="1" dirty="0">
                <a:solidFill>
                  <a:srgbClr val="FF0000"/>
                </a:solidFill>
              </a:rPr>
              <a:t> </a:t>
            </a:r>
            <a:r>
              <a:rPr lang="en-US" sz="1000" b="1" dirty="0"/>
              <a:t>units</a:t>
            </a:r>
            <a:r>
              <a:rPr lang="en-US" sz="1000" b="1" dirty="0">
                <a:solidFill>
                  <a:srgbClr val="FF0000"/>
                </a:solidFill>
              </a:rPr>
              <a:t> </a:t>
            </a:r>
            <a:r>
              <a:rPr lang="en-US" sz="1000" b="1" dirty="0"/>
              <a:t>submits follow-up report Story Board.  </a:t>
            </a:r>
          </a:p>
        </p:txBody>
      </p:sp>
      <p:cxnSp>
        <p:nvCxnSpPr>
          <p:cNvPr id="21524" name="AutoShape 20"/>
          <p:cNvCxnSpPr>
            <a:cxnSpLocks noChangeShapeType="1"/>
          </p:cNvCxnSpPr>
          <p:nvPr/>
        </p:nvCxnSpPr>
        <p:spPr bwMode="auto">
          <a:xfrm>
            <a:off x="1676400" y="3062288"/>
            <a:ext cx="4763" cy="214312"/>
          </a:xfrm>
          <a:prstGeom prst="straightConnector1">
            <a:avLst/>
          </a:prstGeom>
          <a:noFill/>
          <a:ln w="9525">
            <a:solidFill>
              <a:schemeClr val="tx1"/>
            </a:solidFill>
            <a:round/>
            <a:headEnd/>
            <a:tailEnd type="triangle" w="med" len="med"/>
          </a:ln>
        </p:spPr>
      </p:cxn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52400" y="1905000"/>
            <a:ext cx="2819400" cy="1938992"/>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1a. </a:t>
            </a:r>
            <a:r>
              <a:rPr lang="en-US" sz="1000" b="1" dirty="0">
                <a:solidFill>
                  <a:srgbClr val="FF5050"/>
                </a:solidFill>
              </a:rPr>
              <a:t>If IED, also execute </a:t>
            </a:r>
            <a:r>
              <a:rPr lang="en-US" sz="1000" b="1" dirty="0"/>
              <a:t>Battle Drill </a:t>
            </a:r>
            <a:r>
              <a:rPr lang="en-US" sz="1000" b="1" u="sng" dirty="0"/>
              <a:t>58</a:t>
            </a:r>
          </a:p>
          <a:p>
            <a:pPr algn="l" eaLnBrk="0" hangingPunct="0"/>
            <a:r>
              <a:rPr lang="en-US" sz="1000" b="1" dirty="0"/>
              <a:t>1b. SALT-A report to TOC:</a:t>
            </a:r>
          </a:p>
          <a:p>
            <a:pPr algn="l" eaLnBrk="0" hangingPunct="0"/>
            <a:r>
              <a:rPr lang="en-US" sz="1000" b="1" dirty="0"/>
              <a:t>S-Size</a:t>
            </a:r>
          </a:p>
          <a:p>
            <a:pPr algn="l" eaLnBrk="0" hangingPunct="0"/>
            <a:r>
              <a:rPr lang="en-US" sz="1000" b="1" dirty="0"/>
              <a:t>     (1) Size of the enemy</a:t>
            </a:r>
          </a:p>
          <a:p>
            <a:pPr algn="l" eaLnBrk="0" hangingPunct="0"/>
            <a:r>
              <a:rPr lang="en-US" sz="1000" b="1" dirty="0"/>
              <a:t>     (2) Make up of the enemy</a:t>
            </a:r>
          </a:p>
          <a:p>
            <a:pPr algn="l" eaLnBrk="0" hangingPunct="0"/>
            <a:r>
              <a:rPr lang="en-US" sz="1000" b="1" dirty="0"/>
              <a:t>A-Activity</a:t>
            </a:r>
          </a:p>
          <a:p>
            <a:pPr algn="l" eaLnBrk="0" hangingPunct="0"/>
            <a:r>
              <a:rPr lang="en-US" sz="1000" b="1" dirty="0"/>
              <a:t>     (1) What are they doing on the MSR</a:t>
            </a:r>
          </a:p>
          <a:p>
            <a:pPr algn="l" eaLnBrk="0" hangingPunct="0"/>
            <a:r>
              <a:rPr lang="en-US" sz="1000" b="1" dirty="0"/>
              <a:t>L-Location (8 digit grid)</a:t>
            </a:r>
          </a:p>
          <a:p>
            <a:pPr algn="l" eaLnBrk="0" hangingPunct="0"/>
            <a:r>
              <a:rPr lang="en-US" sz="1000" b="1" dirty="0"/>
              <a:t>T-Time</a:t>
            </a:r>
          </a:p>
          <a:p>
            <a:pPr algn="l" eaLnBrk="0" hangingPunct="0"/>
            <a:r>
              <a:rPr lang="en-US" sz="1000" b="1" dirty="0"/>
              <a:t>A-Actions:</a:t>
            </a:r>
          </a:p>
          <a:p>
            <a:pPr algn="l" eaLnBrk="0" hangingPunct="0"/>
            <a:r>
              <a:rPr lang="en-US" sz="1000" b="1" dirty="0"/>
              <a:t>     (1)  Actions taken by unit.  </a:t>
            </a:r>
          </a:p>
          <a:p>
            <a:pPr algn="l" eaLnBrk="0" hangingPunct="0"/>
            <a:r>
              <a:rPr lang="en-US" sz="1000" b="1" dirty="0"/>
              <a:t>     (2)  Assets/support needed from unit?</a:t>
            </a:r>
          </a:p>
        </p:txBody>
      </p:sp>
      <p:sp>
        <p:nvSpPr>
          <p:cNvPr id="22531" name="Text Box 3"/>
          <p:cNvSpPr txBox="1">
            <a:spLocks noChangeArrowheads="1"/>
          </p:cNvSpPr>
          <p:nvPr/>
        </p:nvSpPr>
        <p:spPr bwMode="auto">
          <a:xfrm>
            <a:off x="3962400" y="762000"/>
            <a:ext cx="1282700" cy="396875"/>
          </a:xfrm>
          <a:prstGeom prst="rect">
            <a:avLst/>
          </a:prstGeom>
          <a:noFill/>
          <a:ln w="12700">
            <a:noFill/>
            <a:miter lim="800000"/>
            <a:headEnd type="none" w="sm" len="sm"/>
            <a:tailEnd type="none" w="lg" len="lg"/>
          </a:ln>
        </p:spPr>
        <p:txBody>
          <a:bodyPr>
            <a:spAutoFit/>
          </a:bodyPr>
          <a:lstStyle/>
          <a:p>
            <a:pPr algn="l" eaLnBrk="0" hangingPunct="0"/>
            <a:r>
              <a:rPr lang="en-US" sz="1000" b="1"/>
              <a:t>Enemy blocks traffic on MSR</a:t>
            </a:r>
          </a:p>
        </p:txBody>
      </p:sp>
      <p:sp>
        <p:nvSpPr>
          <p:cNvPr id="22532" name="AutoShape 4"/>
          <p:cNvSpPr>
            <a:spLocks noChangeArrowheads="1"/>
          </p:cNvSpPr>
          <p:nvPr/>
        </p:nvSpPr>
        <p:spPr bwMode="auto">
          <a:xfrm>
            <a:off x="3657600" y="762000"/>
            <a:ext cx="1752600" cy="381000"/>
          </a:xfrm>
          <a:prstGeom prst="flowChartInputOutput">
            <a:avLst/>
          </a:prstGeom>
          <a:noFill/>
          <a:ln w="28575">
            <a:solidFill>
              <a:schemeClr val="tx1"/>
            </a:solidFill>
            <a:miter lim="800000"/>
            <a:headEnd/>
            <a:tailEnd/>
          </a:ln>
        </p:spPr>
        <p:txBody>
          <a:bodyPr wrap="none" anchor="ctr"/>
          <a:lstStyle/>
          <a:p>
            <a:endParaRPr lang="en-US"/>
          </a:p>
        </p:txBody>
      </p:sp>
      <p:sp>
        <p:nvSpPr>
          <p:cNvPr id="22533" name="Text Box 5"/>
          <p:cNvSpPr txBox="1">
            <a:spLocks noChangeArrowheads="1"/>
          </p:cNvSpPr>
          <p:nvPr/>
        </p:nvSpPr>
        <p:spPr bwMode="auto">
          <a:xfrm>
            <a:off x="3581400" y="1752600"/>
            <a:ext cx="1905000" cy="861774"/>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Unit sends flash traffic to TOC; Battle Captain begins notification procedures, submits SALUTE report within 10 minutes</a:t>
            </a:r>
          </a:p>
        </p:txBody>
      </p:sp>
      <p:sp>
        <p:nvSpPr>
          <p:cNvPr id="22534" name="Text Box 6"/>
          <p:cNvSpPr txBox="1">
            <a:spLocks noChangeArrowheads="1"/>
          </p:cNvSpPr>
          <p:nvPr/>
        </p:nvSpPr>
        <p:spPr bwMode="auto">
          <a:xfrm>
            <a:off x="3619500" y="3429000"/>
            <a:ext cx="1828800" cy="409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2. Unit executes internal SOP to  eliminate enemy.</a:t>
            </a:r>
          </a:p>
        </p:txBody>
      </p:sp>
      <p:cxnSp>
        <p:nvCxnSpPr>
          <p:cNvPr id="22535" name="AutoShape 7"/>
          <p:cNvCxnSpPr>
            <a:cxnSpLocks noChangeShapeType="1"/>
            <a:stCxn id="22533" idx="1"/>
            <a:endCxn id="22530" idx="3"/>
          </p:cNvCxnSpPr>
          <p:nvPr/>
        </p:nvCxnSpPr>
        <p:spPr bwMode="auto">
          <a:xfrm rot="10800000" flipV="1">
            <a:off x="2971800" y="2183486"/>
            <a:ext cx="609600" cy="691009"/>
          </a:xfrm>
          <a:prstGeom prst="bentConnector3">
            <a:avLst>
              <a:gd name="adj1" fmla="val 50000"/>
            </a:avLst>
          </a:prstGeom>
          <a:noFill/>
          <a:ln w="28575">
            <a:solidFill>
              <a:schemeClr val="tx1"/>
            </a:solidFill>
            <a:prstDash val="sysDot"/>
            <a:miter lim="800000"/>
            <a:headEnd/>
            <a:tailEnd/>
          </a:ln>
        </p:spPr>
      </p:cxnSp>
      <p:cxnSp>
        <p:nvCxnSpPr>
          <p:cNvPr id="22536" name="AutoShape 8"/>
          <p:cNvCxnSpPr>
            <a:cxnSpLocks noChangeShapeType="1"/>
            <a:stCxn id="22532" idx="4"/>
            <a:endCxn id="22533" idx="0"/>
          </p:cNvCxnSpPr>
          <p:nvPr/>
        </p:nvCxnSpPr>
        <p:spPr bwMode="auto">
          <a:xfrm>
            <a:off x="4533900" y="1143000"/>
            <a:ext cx="0" cy="609600"/>
          </a:xfrm>
          <a:prstGeom prst="straightConnector1">
            <a:avLst/>
          </a:prstGeom>
          <a:noFill/>
          <a:ln w="9525">
            <a:solidFill>
              <a:schemeClr val="tx1"/>
            </a:solidFill>
            <a:round/>
            <a:headEnd/>
            <a:tailEnd type="triangle" w="med" len="med"/>
          </a:ln>
        </p:spPr>
      </p:cxnSp>
      <p:cxnSp>
        <p:nvCxnSpPr>
          <p:cNvPr id="22537" name="AutoShape 9"/>
          <p:cNvCxnSpPr>
            <a:cxnSpLocks noChangeShapeType="1"/>
            <a:stCxn id="22533" idx="2"/>
            <a:endCxn id="22534" idx="0"/>
          </p:cNvCxnSpPr>
          <p:nvPr/>
        </p:nvCxnSpPr>
        <p:spPr bwMode="auto">
          <a:xfrm>
            <a:off x="4533900" y="2614374"/>
            <a:ext cx="0" cy="814626"/>
          </a:xfrm>
          <a:prstGeom prst="straightConnector1">
            <a:avLst/>
          </a:prstGeom>
          <a:noFill/>
          <a:ln w="9525">
            <a:solidFill>
              <a:schemeClr val="tx1"/>
            </a:solidFill>
            <a:round/>
            <a:headEnd/>
            <a:tailEnd type="triangle" w="med" len="med"/>
          </a:ln>
        </p:spPr>
      </p:cxnSp>
      <p:cxnSp>
        <p:nvCxnSpPr>
          <p:cNvPr id="22538" name="AutoShape 10"/>
          <p:cNvCxnSpPr>
            <a:cxnSpLocks noChangeShapeType="1"/>
            <a:stCxn id="22534" idx="2"/>
            <a:endCxn id="22542" idx="0"/>
          </p:cNvCxnSpPr>
          <p:nvPr/>
        </p:nvCxnSpPr>
        <p:spPr bwMode="auto">
          <a:xfrm>
            <a:off x="4533900" y="3838575"/>
            <a:ext cx="0" cy="781050"/>
          </a:xfrm>
          <a:prstGeom prst="straightConnector1">
            <a:avLst/>
          </a:prstGeom>
          <a:noFill/>
          <a:ln w="9525">
            <a:solidFill>
              <a:schemeClr val="tx1"/>
            </a:solidFill>
            <a:round/>
            <a:headEnd/>
            <a:tailEnd type="triangle" w="med" len="med"/>
          </a:ln>
        </p:spPr>
      </p:cxnSp>
      <p:sp>
        <p:nvSpPr>
          <p:cNvPr id="22539" name="Text Box 11"/>
          <p:cNvSpPr txBox="1">
            <a:spLocks noChangeArrowheads="1"/>
          </p:cNvSpPr>
          <p:nvPr/>
        </p:nvSpPr>
        <p:spPr bwMode="auto">
          <a:xfrm>
            <a:off x="1600200" y="228600"/>
            <a:ext cx="60960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19:</a:t>
            </a:r>
            <a:r>
              <a:rPr lang="en-US" sz="1400" b="1"/>
              <a:t>  MSR/ASR blocked by enemy activity (incl. IED)</a:t>
            </a:r>
          </a:p>
        </p:txBody>
      </p:sp>
      <p:sp>
        <p:nvSpPr>
          <p:cNvPr id="22540" name="Text Box 12"/>
          <p:cNvSpPr txBox="1">
            <a:spLocks noChangeArrowheads="1"/>
          </p:cNvSpPr>
          <p:nvPr/>
        </p:nvSpPr>
        <p:spPr bwMode="auto">
          <a:xfrm>
            <a:off x="6172200" y="1905000"/>
            <a:ext cx="2819400" cy="1171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1c. Notification Tree:</a:t>
            </a:r>
          </a:p>
          <a:p>
            <a:pPr algn="l" eaLnBrk="0" hangingPunct="0"/>
            <a:r>
              <a:rPr lang="en-US" sz="1000" b="1" dirty="0"/>
              <a:t>(1) S3</a:t>
            </a:r>
          </a:p>
          <a:p>
            <a:pPr algn="l" eaLnBrk="0" hangingPunct="0"/>
            <a:r>
              <a:rPr lang="en-US" sz="1000" b="1" dirty="0"/>
              <a:t>(2) S2 </a:t>
            </a:r>
          </a:p>
          <a:p>
            <a:pPr algn="l" eaLnBrk="0" hangingPunct="0"/>
            <a:r>
              <a:rPr lang="en-US" sz="1000" b="1" dirty="0"/>
              <a:t>(3) ENG/MPs</a:t>
            </a:r>
          </a:p>
          <a:p>
            <a:pPr algn="l" eaLnBrk="0" hangingPunct="0"/>
            <a:r>
              <a:rPr lang="en-US" sz="1000" b="1" dirty="0"/>
              <a:t>(4) Alert all BN TOCs if upgrade FPCON is necessary</a:t>
            </a:r>
          </a:p>
          <a:p>
            <a:pPr algn="l" eaLnBrk="0" hangingPunct="0"/>
            <a:r>
              <a:rPr lang="en-US" sz="1000" b="1" dirty="0"/>
              <a:t>(5) CMO, IO</a:t>
            </a:r>
          </a:p>
        </p:txBody>
      </p:sp>
      <p:cxnSp>
        <p:nvCxnSpPr>
          <p:cNvPr id="22541" name="AutoShape 13"/>
          <p:cNvCxnSpPr>
            <a:cxnSpLocks noChangeShapeType="1"/>
            <a:stCxn id="22533" idx="3"/>
            <a:endCxn id="22540" idx="1"/>
          </p:cNvCxnSpPr>
          <p:nvPr/>
        </p:nvCxnSpPr>
        <p:spPr bwMode="auto">
          <a:xfrm>
            <a:off x="5486400" y="2183487"/>
            <a:ext cx="685800" cy="307301"/>
          </a:xfrm>
          <a:prstGeom prst="bentConnector3">
            <a:avLst>
              <a:gd name="adj1" fmla="val 50000"/>
            </a:avLst>
          </a:prstGeom>
          <a:noFill/>
          <a:ln w="28575">
            <a:solidFill>
              <a:schemeClr val="tx1"/>
            </a:solidFill>
            <a:prstDash val="sysDot"/>
            <a:miter lim="800000"/>
            <a:headEnd/>
            <a:tailEnd/>
          </a:ln>
        </p:spPr>
      </p:cxnSp>
      <p:sp>
        <p:nvSpPr>
          <p:cNvPr id="22542" name="AutoShape 14"/>
          <p:cNvSpPr>
            <a:spLocks noChangeArrowheads="1"/>
          </p:cNvSpPr>
          <p:nvPr/>
        </p:nvSpPr>
        <p:spPr bwMode="auto">
          <a:xfrm>
            <a:off x="3733800" y="4619625"/>
            <a:ext cx="1600200" cy="1524000"/>
          </a:xfrm>
          <a:prstGeom prst="flowChartDecision">
            <a:avLst/>
          </a:prstGeom>
          <a:noFill/>
          <a:ln w="9525">
            <a:solidFill>
              <a:schemeClr val="tx1"/>
            </a:solidFill>
            <a:miter lim="800000"/>
            <a:headEnd/>
            <a:tailEnd/>
          </a:ln>
        </p:spPr>
        <p:txBody>
          <a:bodyPr wrap="none" anchor="ctr"/>
          <a:lstStyle/>
          <a:p>
            <a:endParaRPr lang="en-US"/>
          </a:p>
        </p:txBody>
      </p:sp>
      <p:sp>
        <p:nvSpPr>
          <p:cNvPr id="22543" name="Text Box 15"/>
          <p:cNvSpPr txBox="1">
            <a:spLocks noChangeArrowheads="1"/>
          </p:cNvSpPr>
          <p:nvPr/>
        </p:nvSpPr>
        <p:spPr bwMode="auto">
          <a:xfrm>
            <a:off x="3124200" y="5165725"/>
            <a:ext cx="457200" cy="244475"/>
          </a:xfrm>
          <a:prstGeom prst="rect">
            <a:avLst/>
          </a:prstGeom>
          <a:noFill/>
          <a:ln w="12700">
            <a:noFill/>
            <a:miter lim="800000"/>
            <a:headEnd type="none" w="sm" len="sm"/>
            <a:tailEnd type="none" w="lg" len="lg"/>
          </a:ln>
        </p:spPr>
        <p:txBody>
          <a:bodyPr>
            <a:spAutoFit/>
          </a:bodyPr>
          <a:lstStyle/>
          <a:p>
            <a:pPr algn="l" eaLnBrk="0" hangingPunct="0"/>
            <a:r>
              <a:rPr lang="en-US" sz="1000" b="1"/>
              <a:t>NO</a:t>
            </a:r>
          </a:p>
        </p:txBody>
      </p:sp>
      <p:sp>
        <p:nvSpPr>
          <p:cNvPr id="22544" name="Text Box 16"/>
          <p:cNvSpPr txBox="1">
            <a:spLocks noChangeArrowheads="1"/>
          </p:cNvSpPr>
          <p:nvPr/>
        </p:nvSpPr>
        <p:spPr bwMode="auto">
          <a:xfrm>
            <a:off x="5486400" y="5165725"/>
            <a:ext cx="457200" cy="244475"/>
          </a:xfrm>
          <a:prstGeom prst="rect">
            <a:avLst/>
          </a:prstGeom>
          <a:noFill/>
          <a:ln w="12700">
            <a:noFill/>
            <a:miter lim="800000"/>
            <a:headEnd type="none" w="sm" len="sm"/>
            <a:tailEnd type="none" w="lg" len="lg"/>
          </a:ln>
        </p:spPr>
        <p:txBody>
          <a:bodyPr>
            <a:spAutoFit/>
          </a:bodyPr>
          <a:lstStyle/>
          <a:p>
            <a:pPr algn="l" eaLnBrk="0" hangingPunct="0"/>
            <a:r>
              <a:rPr lang="en-US" sz="1000" b="1"/>
              <a:t>YES</a:t>
            </a:r>
          </a:p>
        </p:txBody>
      </p:sp>
      <p:sp>
        <p:nvSpPr>
          <p:cNvPr id="22545" name="Text Box 17"/>
          <p:cNvSpPr txBox="1">
            <a:spLocks noChangeArrowheads="1"/>
          </p:cNvSpPr>
          <p:nvPr/>
        </p:nvSpPr>
        <p:spPr bwMode="auto">
          <a:xfrm>
            <a:off x="3886200" y="5089525"/>
            <a:ext cx="1295400" cy="549275"/>
          </a:xfrm>
          <a:prstGeom prst="rect">
            <a:avLst/>
          </a:prstGeom>
          <a:noFill/>
          <a:ln w="12700">
            <a:noFill/>
            <a:miter lim="800000"/>
            <a:headEnd type="none" w="sm" len="sm"/>
            <a:tailEnd type="none" w="lg" len="lg"/>
          </a:ln>
        </p:spPr>
        <p:txBody>
          <a:bodyPr>
            <a:spAutoFit/>
          </a:bodyPr>
          <a:lstStyle/>
          <a:p>
            <a:pPr eaLnBrk="0" hangingPunct="0"/>
            <a:r>
              <a:rPr lang="en-US" sz="1000" b="1" dirty="0"/>
              <a:t>3. Does the unit recommend closing the route?</a:t>
            </a:r>
          </a:p>
        </p:txBody>
      </p:sp>
      <p:cxnSp>
        <p:nvCxnSpPr>
          <p:cNvPr id="22546" name="AutoShape 18"/>
          <p:cNvCxnSpPr>
            <a:cxnSpLocks noChangeShapeType="1"/>
            <a:stCxn id="22542" idx="1"/>
            <a:endCxn id="22548" idx="3"/>
          </p:cNvCxnSpPr>
          <p:nvPr/>
        </p:nvCxnSpPr>
        <p:spPr bwMode="auto">
          <a:xfrm flipH="1" flipV="1">
            <a:off x="2819400" y="5079832"/>
            <a:ext cx="914400" cy="301793"/>
          </a:xfrm>
          <a:prstGeom prst="straightConnector1">
            <a:avLst/>
          </a:prstGeom>
          <a:noFill/>
          <a:ln w="9525">
            <a:solidFill>
              <a:schemeClr val="tx1"/>
            </a:solidFill>
            <a:round/>
            <a:headEnd/>
            <a:tailEnd type="triangle" w="med" len="med"/>
          </a:ln>
        </p:spPr>
      </p:cxnSp>
      <p:cxnSp>
        <p:nvCxnSpPr>
          <p:cNvPr id="22547" name="AutoShape 19"/>
          <p:cNvCxnSpPr>
            <a:cxnSpLocks noChangeShapeType="1"/>
            <a:stCxn id="22542" idx="3"/>
            <a:endCxn id="22549" idx="1"/>
          </p:cNvCxnSpPr>
          <p:nvPr/>
        </p:nvCxnSpPr>
        <p:spPr bwMode="auto">
          <a:xfrm flipV="1">
            <a:off x="5334000" y="5084296"/>
            <a:ext cx="838200" cy="297329"/>
          </a:xfrm>
          <a:prstGeom prst="straightConnector1">
            <a:avLst/>
          </a:prstGeom>
          <a:noFill/>
          <a:ln w="9525">
            <a:solidFill>
              <a:schemeClr val="tx1"/>
            </a:solidFill>
            <a:round/>
            <a:headEnd/>
            <a:tailEnd type="triangle" w="med" len="med"/>
          </a:ln>
        </p:spPr>
      </p:cxnSp>
      <p:sp>
        <p:nvSpPr>
          <p:cNvPr id="22548" name="Text Box 20"/>
          <p:cNvSpPr txBox="1">
            <a:spLocks noChangeArrowheads="1"/>
          </p:cNvSpPr>
          <p:nvPr/>
        </p:nvSpPr>
        <p:spPr bwMode="auto">
          <a:xfrm>
            <a:off x="152400" y="4572000"/>
            <a:ext cx="2667000" cy="1015663"/>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 Battle Captain actions:</a:t>
            </a:r>
          </a:p>
          <a:p>
            <a:pPr algn="l" eaLnBrk="0" hangingPunct="0"/>
            <a:r>
              <a:rPr lang="en-US" sz="1000" b="1" dirty="0"/>
              <a:t>(1)  Informs S3</a:t>
            </a:r>
          </a:p>
          <a:p>
            <a:pPr algn="l" eaLnBrk="0" hangingPunct="0"/>
            <a:r>
              <a:rPr lang="en-US" sz="1000" b="1" dirty="0"/>
              <a:t>(2) Request UAS support </a:t>
            </a:r>
          </a:p>
          <a:p>
            <a:pPr algn="l" eaLnBrk="0" hangingPunct="0"/>
            <a:r>
              <a:rPr lang="en-US" sz="1000" b="1" dirty="0"/>
              <a:t>(3) See </a:t>
            </a:r>
            <a:r>
              <a:rPr lang="en-US" sz="1000" b="1" dirty="0">
                <a:hlinkClick r:id="rId2" action="ppaction://hlinksldjump"/>
              </a:rPr>
              <a:t>BD 50 </a:t>
            </a:r>
            <a:r>
              <a:rPr lang="en-US" sz="1000" b="1" dirty="0"/>
              <a:t>for QRF</a:t>
            </a:r>
          </a:p>
          <a:p>
            <a:pPr algn="l" eaLnBrk="0" hangingPunct="0"/>
            <a:r>
              <a:rPr lang="en-US" sz="1000" b="1" dirty="0"/>
              <a:t>(4) Request PSYOP team</a:t>
            </a:r>
          </a:p>
          <a:p>
            <a:pPr algn="l" eaLnBrk="0" hangingPunct="0"/>
            <a:r>
              <a:rPr lang="en-US" sz="1000" b="1" dirty="0"/>
              <a:t>(5) Unit Submits story board follow-up </a:t>
            </a:r>
          </a:p>
        </p:txBody>
      </p:sp>
      <p:sp>
        <p:nvSpPr>
          <p:cNvPr id="22549" name="Text Box 21"/>
          <p:cNvSpPr txBox="1">
            <a:spLocks noChangeArrowheads="1"/>
          </p:cNvSpPr>
          <p:nvPr/>
        </p:nvSpPr>
        <p:spPr bwMode="auto">
          <a:xfrm>
            <a:off x="6172200" y="4114800"/>
            <a:ext cx="2819400" cy="1938992"/>
          </a:xfrm>
          <a:prstGeom prst="rect">
            <a:avLst/>
          </a:prstGeom>
          <a:noFill/>
          <a:ln w="12700">
            <a:solidFill>
              <a:schemeClr val="tx1"/>
            </a:solidFill>
            <a:miter lim="800000"/>
            <a:headEnd type="none" w="sm" len="sm"/>
            <a:tailEnd type="none" w="lg" len="lg"/>
          </a:ln>
        </p:spPr>
        <p:txBody>
          <a:bodyPr>
            <a:spAutoFit/>
          </a:bodyPr>
          <a:lstStyle/>
          <a:p>
            <a:pPr marL="457200" indent="-457200" algn="l" eaLnBrk="0" hangingPunct="0"/>
            <a:r>
              <a:rPr lang="en-US" sz="1000" b="1" dirty="0"/>
              <a:t>5. Battle Captain actions:</a:t>
            </a:r>
          </a:p>
          <a:p>
            <a:pPr marL="457200" indent="-457200" algn="l" eaLnBrk="0" hangingPunct="0"/>
            <a:r>
              <a:rPr lang="en-US" sz="1000" b="1" dirty="0"/>
              <a:t>(1) Inform route closure to higher </a:t>
            </a:r>
          </a:p>
          <a:p>
            <a:pPr marL="457200" indent="-457200" algn="l" eaLnBrk="0" hangingPunct="0"/>
            <a:r>
              <a:rPr lang="en-US" sz="1000" b="1" dirty="0"/>
              <a:t>(2) Request UAS support to monitor traffic pattern/flow of closed/alt rtes.</a:t>
            </a:r>
          </a:p>
          <a:p>
            <a:pPr marL="457200" indent="-457200" algn="l" eaLnBrk="0" hangingPunct="0"/>
            <a:r>
              <a:rPr lang="en-US" sz="1000" b="1" dirty="0"/>
              <a:t>(3) Coordinate with higher to establish TCPs and close route</a:t>
            </a:r>
          </a:p>
          <a:p>
            <a:pPr marL="457200" indent="-457200" algn="l" eaLnBrk="0" hangingPunct="0"/>
            <a:r>
              <a:rPr lang="en-US" sz="1000" b="1" dirty="0"/>
              <a:t>(4) FSC requests RW/CAS for ISR</a:t>
            </a:r>
          </a:p>
          <a:p>
            <a:pPr marL="457200" indent="-457200" algn="l" eaLnBrk="0" hangingPunct="0"/>
            <a:r>
              <a:rPr lang="en-US" sz="1000" b="1" dirty="0"/>
              <a:t>(5) Identify which unit will cordon the area</a:t>
            </a:r>
          </a:p>
          <a:p>
            <a:pPr marL="457200" indent="-457200" algn="l" eaLnBrk="0" hangingPunct="0"/>
            <a:r>
              <a:rPr lang="en-US" sz="1000" b="1" dirty="0"/>
              <a:t>(6) Coordinates with higher to close TCPs and reopen route</a:t>
            </a:r>
          </a:p>
          <a:p>
            <a:pPr marL="457200" indent="-457200" algn="l" eaLnBrk="0" hangingPunct="0"/>
            <a:r>
              <a:rPr lang="en-US" sz="1000" b="1" dirty="0"/>
              <a:t>(7) Unit Submits follow-up report Story Board</a:t>
            </a:r>
          </a:p>
        </p:txBody>
      </p:sp>
      <p:grpSp>
        <p:nvGrpSpPr>
          <p:cNvPr id="22550" name="Group 22"/>
          <p:cNvGrpSpPr>
            <a:grpSpLocks/>
          </p:cNvGrpSpPr>
          <p:nvPr/>
        </p:nvGrpSpPr>
        <p:grpSpPr bwMode="auto">
          <a:xfrm>
            <a:off x="5410200" y="1219200"/>
            <a:ext cx="3505200" cy="396875"/>
            <a:chOff x="1098" y="3744"/>
            <a:chExt cx="3605" cy="442"/>
          </a:xfrm>
        </p:grpSpPr>
        <p:sp>
          <p:nvSpPr>
            <p:cNvPr id="22551" name="Rectangle 23"/>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22552" name="Picture 24" descr="DD01352_"/>
            <p:cNvPicPr>
              <a:picLocks noChangeAspect="1" noChangeArrowheads="1"/>
            </p:cNvPicPr>
            <p:nvPr/>
          </p:nvPicPr>
          <p:blipFill>
            <a:blip r:embed="rId3"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22553" name="Picture 25" descr="DD01352_"/>
            <p:cNvPicPr>
              <a:picLocks noChangeAspect="1" noChangeArrowheads="1"/>
            </p:cNvPicPr>
            <p:nvPr/>
          </p:nvPicPr>
          <p:blipFill>
            <a:blip r:embed="rId3"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22554" name="Rectangle 26"/>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52400" y="3200400"/>
            <a:ext cx="3276600" cy="257175"/>
          </a:xfrm>
          <a:prstGeom prst="rect">
            <a:avLst/>
          </a:prstGeom>
          <a:noFill/>
          <a:ln w="12700">
            <a:solidFill>
              <a:schemeClr val="tx1"/>
            </a:solidFill>
            <a:miter lim="800000"/>
            <a:headEnd type="none" w="sm" len="sm"/>
            <a:tailEnd type="none" w="lg" len="lg"/>
          </a:ln>
        </p:spPr>
        <p:txBody>
          <a:bodyPr>
            <a:spAutoFit/>
          </a:bodyPr>
          <a:lstStyle/>
          <a:p>
            <a:pPr algn="l" eaLnBrk="0" hangingPunct="0"/>
            <a:endParaRPr lang="en-US" sz="1000" b="1"/>
          </a:p>
        </p:txBody>
      </p:sp>
      <p:sp>
        <p:nvSpPr>
          <p:cNvPr id="23555" name="Text Box 3"/>
          <p:cNvSpPr txBox="1">
            <a:spLocks noChangeArrowheads="1"/>
          </p:cNvSpPr>
          <p:nvPr/>
        </p:nvSpPr>
        <p:spPr bwMode="auto">
          <a:xfrm>
            <a:off x="3276600" y="579438"/>
            <a:ext cx="2895600" cy="639762"/>
          </a:xfrm>
          <a:prstGeom prst="rect">
            <a:avLst/>
          </a:prstGeom>
          <a:noFill/>
          <a:ln w="12700">
            <a:noFill/>
            <a:miter lim="800000"/>
            <a:headEnd type="none" w="sm" len="sm"/>
            <a:tailEnd type="none" w="lg" len="lg"/>
          </a:ln>
        </p:spPr>
        <p:txBody>
          <a:bodyPr>
            <a:spAutoFit/>
          </a:bodyPr>
          <a:lstStyle/>
          <a:p>
            <a:pPr algn="l" eaLnBrk="0" hangingPunct="0"/>
            <a:endParaRPr lang="en-US" b="1"/>
          </a:p>
          <a:p>
            <a:pPr algn="l" eaLnBrk="0" hangingPunct="0"/>
            <a:r>
              <a:rPr lang="en-US" b="1"/>
              <a:t>Unit encounters crowd that threatens freedom of movement</a:t>
            </a:r>
          </a:p>
        </p:txBody>
      </p:sp>
      <p:sp>
        <p:nvSpPr>
          <p:cNvPr id="23556" name="AutoShape 4"/>
          <p:cNvSpPr>
            <a:spLocks noChangeArrowheads="1"/>
          </p:cNvSpPr>
          <p:nvPr/>
        </p:nvSpPr>
        <p:spPr bwMode="auto">
          <a:xfrm>
            <a:off x="2743200" y="762000"/>
            <a:ext cx="3733800" cy="444500"/>
          </a:xfrm>
          <a:prstGeom prst="flowChartInputOutput">
            <a:avLst/>
          </a:prstGeom>
          <a:noFill/>
          <a:ln w="28575">
            <a:solidFill>
              <a:schemeClr val="tx1"/>
            </a:solidFill>
            <a:miter lim="800000"/>
            <a:headEnd/>
            <a:tailEnd/>
          </a:ln>
        </p:spPr>
        <p:txBody>
          <a:bodyPr wrap="none" anchor="ctr"/>
          <a:lstStyle/>
          <a:p>
            <a:endParaRPr lang="en-US"/>
          </a:p>
        </p:txBody>
      </p:sp>
      <p:sp>
        <p:nvSpPr>
          <p:cNvPr id="23557" name="Text Box 5"/>
          <p:cNvSpPr txBox="1">
            <a:spLocks noChangeArrowheads="1"/>
          </p:cNvSpPr>
          <p:nvPr/>
        </p:nvSpPr>
        <p:spPr bwMode="auto">
          <a:xfrm>
            <a:off x="3810000" y="1876425"/>
            <a:ext cx="2667000" cy="409575"/>
          </a:xfrm>
          <a:prstGeom prst="rect">
            <a:avLst/>
          </a:prstGeom>
          <a:noFill/>
          <a:ln w="12700">
            <a:solidFill>
              <a:schemeClr val="tx1"/>
            </a:solidFill>
            <a:miter lim="800000"/>
            <a:headEnd type="none" w="sm" len="sm"/>
            <a:tailEnd type="none" w="lg" len="lg"/>
          </a:ln>
        </p:spPr>
        <p:txBody>
          <a:bodyPr>
            <a:spAutoFit/>
          </a:bodyPr>
          <a:lstStyle/>
          <a:p>
            <a:pPr marL="457200" indent="-457200" algn="l" eaLnBrk="0" hangingPunct="0"/>
            <a:r>
              <a:rPr lang="en-US" sz="1000" b="1" dirty="0"/>
              <a:t>1. Unit conducts immediate actions and</a:t>
            </a:r>
          </a:p>
          <a:p>
            <a:pPr marL="457200" indent="-457200" algn="l" eaLnBrk="0" hangingPunct="0"/>
            <a:r>
              <a:rPr lang="en-US" sz="1000" b="1" dirty="0"/>
              <a:t>sends report to TOC</a:t>
            </a:r>
          </a:p>
        </p:txBody>
      </p:sp>
      <p:cxnSp>
        <p:nvCxnSpPr>
          <p:cNvPr id="23558" name="AutoShape 6"/>
          <p:cNvCxnSpPr>
            <a:cxnSpLocks noChangeShapeType="1"/>
            <a:stCxn id="23556" idx="4"/>
            <a:endCxn id="23557" idx="0"/>
          </p:cNvCxnSpPr>
          <p:nvPr/>
        </p:nvCxnSpPr>
        <p:spPr bwMode="auto">
          <a:xfrm>
            <a:off x="4610100" y="1220788"/>
            <a:ext cx="533400" cy="655637"/>
          </a:xfrm>
          <a:prstGeom prst="straightConnector1">
            <a:avLst/>
          </a:prstGeom>
          <a:noFill/>
          <a:ln w="9525">
            <a:solidFill>
              <a:schemeClr val="tx1"/>
            </a:solidFill>
            <a:round/>
            <a:headEnd/>
            <a:tailEnd type="triangle" w="med" len="med"/>
          </a:ln>
        </p:spPr>
      </p:cxnSp>
      <p:cxnSp>
        <p:nvCxnSpPr>
          <p:cNvPr id="23559" name="AutoShape 7"/>
          <p:cNvCxnSpPr>
            <a:cxnSpLocks noChangeShapeType="1"/>
            <a:stCxn id="23557" idx="2"/>
            <a:endCxn id="23568" idx="0"/>
          </p:cNvCxnSpPr>
          <p:nvPr/>
        </p:nvCxnSpPr>
        <p:spPr bwMode="auto">
          <a:xfrm>
            <a:off x="5143500" y="2286000"/>
            <a:ext cx="0" cy="228600"/>
          </a:xfrm>
          <a:prstGeom prst="straightConnector1">
            <a:avLst/>
          </a:prstGeom>
          <a:noFill/>
          <a:ln w="9525">
            <a:solidFill>
              <a:schemeClr val="tx1"/>
            </a:solidFill>
            <a:round/>
            <a:headEnd/>
            <a:tailEnd type="triangle" w="med" len="med"/>
          </a:ln>
        </p:spPr>
      </p:cxnSp>
      <p:sp>
        <p:nvSpPr>
          <p:cNvPr id="23560" name="Text Box 8"/>
          <p:cNvSpPr txBox="1">
            <a:spLocks noChangeArrowheads="1"/>
          </p:cNvSpPr>
          <p:nvPr/>
        </p:nvSpPr>
        <p:spPr bwMode="auto">
          <a:xfrm>
            <a:off x="2057400" y="228600"/>
            <a:ext cx="51054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20:</a:t>
            </a:r>
            <a:r>
              <a:rPr lang="en-US" sz="1400" b="1"/>
              <a:t>  MSR blocked by civilians</a:t>
            </a:r>
          </a:p>
        </p:txBody>
      </p:sp>
      <p:sp>
        <p:nvSpPr>
          <p:cNvPr id="23561" name="Text Box 9"/>
          <p:cNvSpPr txBox="1">
            <a:spLocks noChangeArrowheads="1"/>
          </p:cNvSpPr>
          <p:nvPr/>
        </p:nvSpPr>
        <p:spPr bwMode="auto">
          <a:xfrm>
            <a:off x="152400" y="1419225"/>
            <a:ext cx="3276600" cy="3477875"/>
          </a:xfrm>
          <a:prstGeom prst="rect">
            <a:avLst/>
          </a:prstGeom>
          <a:solidFill>
            <a:schemeClr val="bg1"/>
          </a:solidFill>
          <a:ln w="12700">
            <a:solidFill>
              <a:schemeClr val="tx1"/>
            </a:solidFill>
            <a:miter lim="800000"/>
            <a:headEnd type="none" w="sm" len="sm"/>
            <a:tailEnd type="none" w="lg" len="lg"/>
          </a:ln>
        </p:spPr>
        <p:txBody>
          <a:bodyPr>
            <a:spAutoFit/>
          </a:bodyPr>
          <a:lstStyle/>
          <a:p>
            <a:pPr marL="457200" indent="-457200" algn="l" eaLnBrk="0" hangingPunct="0"/>
            <a:r>
              <a:rPr lang="en-US" sz="1000" b="1" dirty="0"/>
              <a:t>1a. Immediate actions by unit:</a:t>
            </a:r>
          </a:p>
          <a:p>
            <a:pPr marL="457200" indent="-457200" algn="l" eaLnBrk="0" hangingPunct="0"/>
            <a:r>
              <a:rPr lang="en-US" sz="1000" b="1" dirty="0"/>
              <a:t>1)  Secure area, prevent further people from joining crowd</a:t>
            </a:r>
          </a:p>
          <a:p>
            <a:pPr marL="457200" indent="-457200" algn="l" eaLnBrk="0" hangingPunct="0"/>
            <a:r>
              <a:rPr lang="en-US" sz="1000" b="1" dirty="0"/>
              <a:t>2)  Determine size and intent of the crowd.</a:t>
            </a:r>
          </a:p>
          <a:p>
            <a:pPr marL="457200" indent="-457200" algn="l" eaLnBrk="0" hangingPunct="0"/>
            <a:r>
              <a:rPr lang="en-US" sz="1000" b="1" dirty="0"/>
              <a:t>3)  Determine if crowd was authorized </a:t>
            </a:r>
          </a:p>
          <a:p>
            <a:pPr marL="457200" indent="-457200" algn="l" eaLnBrk="0" hangingPunct="0"/>
            <a:r>
              <a:rPr lang="en-US" sz="1000" b="1" dirty="0"/>
              <a:t>4)  Notify TOC of situation</a:t>
            </a:r>
          </a:p>
          <a:p>
            <a:pPr marL="457200" indent="-457200" algn="l" eaLnBrk="0" hangingPunct="0"/>
            <a:r>
              <a:rPr lang="en-US" sz="1000" b="1" dirty="0"/>
              <a:t>5) Identify leader(s) of crowd</a:t>
            </a:r>
          </a:p>
          <a:p>
            <a:pPr marL="457200" indent="-457200" algn="l" eaLnBrk="0" hangingPunct="0"/>
            <a:r>
              <a:rPr lang="en-US" sz="1000" b="1" dirty="0"/>
              <a:t>6) Photograph leaders</a:t>
            </a:r>
          </a:p>
          <a:p>
            <a:pPr marL="457200" indent="-457200" algn="l" eaLnBrk="0" hangingPunct="0"/>
            <a:r>
              <a:rPr lang="en-US" sz="1000" b="1" dirty="0"/>
              <a:t>7) Identify if there is a need for route closures</a:t>
            </a:r>
          </a:p>
          <a:p>
            <a:pPr marL="457200" indent="-457200" algn="l" eaLnBrk="0" hangingPunct="0"/>
            <a:endParaRPr lang="en-US" sz="1000" b="1" dirty="0"/>
          </a:p>
          <a:p>
            <a:pPr marL="457200" indent="-457200" algn="l" eaLnBrk="0" hangingPunct="0"/>
            <a:r>
              <a:rPr lang="en-US" sz="1000" b="1" dirty="0"/>
              <a:t>1b. SALT-A report to TOC:</a:t>
            </a:r>
          </a:p>
          <a:p>
            <a:pPr marL="457200" indent="-457200" algn="l" eaLnBrk="0" hangingPunct="0"/>
            <a:r>
              <a:rPr lang="en-US" sz="1000" b="1" dirty="0"/>
              <a:t>S-Size/make up of the crowd</a:t>
            </a:r>
          </a:p>
          <a:p>
            <a:pPr marL="457200" indent="-457200" algn="l" eaLnBrk="0" hangingPunct="0"/>
            <a:r>
              <a:rPr lang="en-US" sz="1000" b="1" dirty="0"/>
              <a:t>A-Activity</a:t>
            </a:r>
          </a:p>
          <a:p>
            <a:pPr marL="457200" indent="-457200" algn="l"/>
            <a:r>
              <a:rPr lang="en-US" sz="1000" b="1" dirty="0"/>
              <a:t>     (1) Why are they demonstrating </a:t>
            </a:r>
          </a:p>
          <a:p>
            <a:pPr marL="457200" indent="-457200" algn="l"/>
            <a:r>
              <a:rPr lang="en-US" sz="1000" b="1" dirty="0"/>
              <a:t>     (2) Are they peaceful or violent</a:t>
            </a:r>
          </a:p>
          <a:p>
            <a:pPr marL="457200" indent="-457200" algn="l"/>
            <a:r>
              <a:rPr lang="en-US" sz="1000" b="1" dirty="0"/>
              <a:t>     (3) What are they shouting</a:t>
            </a:r>
          </a:p>
          <a:p>
            <a:pPr marL="457200" indent="-457200" algn="l"/>
            <a:r>
              <a:rPr lang="en-US" sz="1000" b="1" dirty="0"/>
              <a:t>     (4) Any Weapons visible</a:t>
            </a:r>
          </a:p>
          <a:p>
            <a:pPr marL="457200" indent="-457200" algn="l"/>
            <a:r>
              <a:rPr lang="en-US" sz="1000" b="1" dirty="0"/>
              <a:t>L-Location (8 digit grid)?</a:t>
            </a:r>
          </a:p>
          <a:p>
            <a:pPr marL="457200" indent="-457200" algn="l"/>
            <a:r>
              <a:rPr lang="en-US" sz="1000" b="1" dirty="0"/>
              <a:t>T-Time</a:t>
            </a:r>
          </a:p>
          <a:p>
            <a:pPr marL="457200" indent="-457200" algn="l"/>
            <a:r>
              <a:rPr lang="en-US" sz="1000" b="1" dirty="0"/>
              <a:t>A-Actions:</a:t>
            </a:r>
          </a:p>
          <a:p>
            <a:pPr marL="457200" indent="-457200" algn="l"/>
            <a:r>
              <a:rPr lang="en-US" sz="1000" b="1" dirty="0"/>
              <a:t>     (1)  Actions taken by unit.  </a:t>
            </a:r>
          </a:p>
          <a:p>
            <a:pPr marL="457200" indent="-457200" algn="l"/>
            <a:r>
              <a:rPr lang="en-US" sz="1000" b="1" dirty="0"/>
              <a:t>     (2)  Assets/support needed from Higher?</a:t>
            </a:r>
          </a:p>
        </p:txBody>
      </p:sp>
      <p:cxnSp>
        <p:nvCxnSpPr>
          <p:cNvPr id="23562" name="AutoShape 10"/>
          <p:cNvCxnSpPr>
            <a:cxnSpLocks noChangeShapeType="1"/>
            <a:stCxn id="23557" idx="1"/>
            <a:endCxn id="23561" idx="3"/>
          </p:cNvCxnSpPr>
          <p:nvPr/>
        </p:nvCxnSpPr>
        <p:spPr bwMode="auto">
          <a:xfrm flipH="1">
            <a:off x="3429000" y="2081213"/>
            <a:ext cx="381000" cy="1076950"/>
          </a:xfrm>
          <a:prstGeom prst="straightConnector1">
            <a:avLst/>
          </a:prstGeom>
          <a:noFill/>
          <a:ln w="28575">
            <a:solidFill>
              <a:schemeClr val="tx1"/>
            </a:solidFill>
            <a:prstDash val="sysDot"/>
            <a:round/>
            <a:headEnd/>
            <a:tailEnd/>
          </a:ln>
        </p:spPr>
      </p:cxnSp>
      <p:sp>
        <p:nvSpPr>
          <p:cNvPr id="23563" name="Text Box 11"/>
          <p:cNvSpPr txBox="1">
            <a:spLocks noChangeArrowheads="1"/>
          </p:cNvSpPr>
          <p:nvPr/>
        </p:nvSpPr>
        <p:spPr bwMode="auto">
          <a:xfrm>
            <a:off x="6629400" y="1524000"/>
            <a:ext cx="2286000" cy="1171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Notification Tree:</a:t>
            </a:r>
          </a:p>
          <a:p>
            <a:pPr algn="l" eaLnBrk="0" hangingPunct="0"/>
            <a:r>
              <a:rPr lang="en-US" sz="1000" b="1" dirty="0"/>
              <a:t>(1) S3</a:t>
            </a:r>
          </a:p>
          <a:p>
            <a:pPr algn="l" eaLnBrk="0" hangingPunct="0"/>
            <a:r>
              <a:rPr lang="en-US" sz="1000" b="1" dirty="0"/>
              <a:t>(2) S2 </a:t>
            </a:r>
          </a:p>
          <a:p>
            <a:pPr algn="l" eaLnBrk="0" hangingPunct="0"/>
            <a:r>
              <a:rPr lang="en-US" sz="1000" b="1" dirty="0"/>
              <a:t>(3) Alert all BN TOCs if upgrade FPCON is necessary</a:t>
            </a:r>
          </a:p>
          <a:p>
            <a:pPr algn="l" eaLnBrk="0" hangingPunct="0"/>
            <a:r>
              <a:rPr lang="en-US" sz="1000" b="1" dirty="0"/>
              <a:t>(4) CMO, IO</a:t>
            </a:r>
          </a:p>
          <a:p>
            <a:pPr algn="l" eaLnBrk="0" hangingPunct="0"/>
            <a:r>
              <a:rPr lang="en-US" sz="1000" b="1" dirty="0"/>
              <a:t>(5) ABE</a:t>
            </a:r>
          </a:p>
        </p:txBody>
      </p:sp>
      <p:cxnSp>
        <p:nvCxnSpPr>
          <p:cNvPr id="23564" name="AutoShape 12"/>
          <p:cNvCxnSpPr>
            <a:cxnSpLocks noChangeShapeType="1"/>
            <a:stCxn id="23568" idx="3"/>
            <a:endCxn id="23563" idx="1"/>
          </p:cNvCxnSpPr>
          <p:nvPr/>
        </p:nvCxnSpPr>
        <p:spPr bwMode="auto">
          <a:xfrm flipV="1">
            <a:off x="6477000" y="2109788"/>
            <a:ext cx="152400" cy="685800"/>
          </a:xfrm>
          <a:prstGeom prst="bentConnector3">
            <a:avLst>
              <a:gd name="adj1" fmla="val 50000"/>
            </a:avLst>
          </a:prstGeom>
          <a:noFill/>
          <a:ln w="28575">
            <a:solidFill>
              <a:schemeClr val="tx1"/>
            </a:solidFill>
            <a:prstDash val="sysDot"/>
            <a:miter lim="800000"/>
            <a:headEnd/>
            <a:tailEnd/>
          </a:ln>
        </p:spPr>
      </p:cxnSp>
      <p:sp>
        <p:nvSpPr>
          <p:cNvPr id="23565" name="AutoShape 13"/>
          <p:cNvSpPr>
            <a:spLocks noChangeArrowheads="1"/>
          </p:cNvSpPr>
          <p:nvPr/>
        </p:nvSpPr>
        <p:spPr bwMode="auto">
          <a:xfrm>
            <a:off x="4343400" y="3429000"/>
            <a:ext cx="1600200" cy="1524000"/>
          </a:xfrm>
          <a:prstGeom prst="flowChartDecision">
            <a:avLst/>
          </a:prstGeom>
          <a:noFill/>
          <a:ln w="9525">
            <a:solidFill>
              <a:schemeClr val="tx1"/>
            </a:solidFill>
            <a:miter lim="800000"/>
            <a:headEnd/>
            <a:tailEnd/>
          </a:ln>
        </p:spPr>
        <p:txBody>
          <a:bodyPr wrap="none" anchor="ctr"/>
          <a:lstStyle/>
          <a:p>
            <a:endParaRPr lang="en-US"/>
          </a:p>
        </p:txBody>
      </p:sp>
      <p:sp>
        <p:nvSpPr>
          <p:cNvPr id="23566" name="Text Box 14"/>
          <p:cNvSpPr txBox="1">
            <a:spLocks noChangeArrowheads="1"/>
          </p:cNvSpPr>
          <p:nvPr/>
        </p:nvSpPr>
        <p:spPr bwMode="auto">
          <a:xfrm>
            <a:off x="6172200" y="3886200"/>
            <a:ext cx="457200" cy="244475"/>
          </a:xfrm>
          <a:prstGeom prst="rect">
            <a:avLst/>
          </a:prstGeom>
          <a:noFill/>
          <a:ln w="12700">
            <a:noFill/>
            <a:miter lim="800000"/>
            <a:headEnd type="none" w="sm" len="sm"/>
            <a:tailEnd type="none" w="lg" len="lg"/>
          </a:ln>
        </p:spPr>
        <p:txBody>
          <a:bodyPr>
            <a:spAutoFit/>
          </a:bodyPr>
          <a:lstStyle/>
          <a:p>
            <a:pPr algn="l" eaLnBrk="0" hangingPunct="0"/>
            <a:r>
              <a:rPr lang="en-US" sz="1000" b="1"/>
              <a:t>NO</a:t>
            </a:r>
          </a:p>
        </p:txBody>
      </p:sp>
      <p:sp>
        <p:nvSpPr>
          <p:cNvPr id="23567" name="Text Box 15"/>
          <p:cNvSpPr txBox="1">
            <a:spLocks noChangeArrowheads="1"/>
          </p:cNvSpPr>
          <p:nvPr/>
        </p:nvSpPr>
        <p:spPr bwMode="auto">
          <a:xfrm>
            <a:off x="4724400" y="5013325"/>
            <a:ext cx="457200" cy="244475"/>
          </a:xfrm>
          <a:prstGeom prst="rect">
            <a:avLst/>
          </a:prstGeom>
          <a:noFill/>
          <a:ln w="12700">
            <a:noFill/>
            <a:miter lim="800000"/>
            <a:headEnd type="none" w="sm" len="sm"/>
            <a:tailEnd type="none" w="lg" len="lg"/>
          </a:ln>
        </p:spPr>
        <p:txBody>
          <a:bodyPr>
            <a:spAutoFit/>
          </a:bodyPr>
          <a:lstStyle/>
          <a:p>
            <a:pPr algn="l" eaLnBrk="0" hangingPunct="0"/>
            <a:r>
              <a:rPr lang="en-US" sz="1000" b="1"/>
              <a:t>YES</a:t>
            </a:r>
          </a:p>
        </p:txBody>
      </p:sp>
      <p:sp>
        <p:nvSpPr>
          <p:cNvPr id="23568" name="Text Box 16"/>
          <p:cNvSpPr txBox="1">
            <a:spLocks noChangeArrowheads="1"/>
          </p:cNvSpPr>
          <p:nvPr/>
        </p:nvSpPr>
        <p:spPr bwMode="auto">
          <a:xfrm>
            <a:off x="3810000" y="2514600"/>
            <a:ext cx="26670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2.  Battle Captain begins notification procedures, submits SALUTE report within 30 minutes</a:t>
            </a:r>
          </a:p>
        </p:txBody>
      </p:sp>
      <p:sp>
        <p:nvSpPr>
          <p:cNvPr id="23569" name="Text Box 17"/>
          <p:cNvSpPr txBox="1">
            <a:spLocks noChangeArrowheads="1"/>
          </p:cNvSpPr>
          <p:nvPr/>
        </p:nvSpPr>
        <p:spPr bwMode="auto">
          <a:xfrm>
            <a:off x="4495800" y="3733800"/>
            <a:ext cx="1295400" cy="854075"/>
          </a:xfrm>
          <a:prstGeom prst="rect">
            <a:avLst/>
          </a:prstGeom>
          <a:noFill/>
          <a:ln w="12700">
            <a:noFill/>
            <a:miter lim="800000"/>
            <a:headEnd type="none" w="sm" len="sm"/>
            <a:tailEnd type="none" w="lg" len="lg"/>
          </a:ln>
        </p:spPr>
        <p:txBody>
          <a:bodyPr>
            <a:spAutoFit/>
          </a:bodyPr>
          <a:lstStyle/>
          <a:p>
            <a:pPr eaLnBrk="0" hangingPunct="0"/>
            <a:r>
              <a:rPr lang="en-US" sz="1000" b="1" dirty="0"/>
              <a:t>3.  If crowd is along MSR/ASR, does the unit recommend closing the </a:t>
            </a:r>
            <a:r>
              <a:rPr lang="en-US" sz="1000" b="1" dirty="0" err="1"/>
              <a:t>rte</a:t>
            </a:r>
            <a:r>
              <a:rPr lang="en-US" sz="1000" b="1" dirty="0"/>
              <a:t>?</a:t>
            </a:r>
          </a:p>
        </p:txBody>
      </p:sp>
      <p:cxnSp>
        <p:nvCxnSpPr>
          <p:cNvPr id="23570" name="AutoShape 18"/>
          <p:cNvCxnSpPr>
            <a:cxnSpLocks noChangeShapeType="1"/>
            <a:stCxn id="23565" idx="3"/>
            <a:endCxn id="23572" idx="1"/>
          </p:cNvCxnSpPr>
          <p:nvPr/>
        </p:nvCxnSpPr>
        <p:spPr bwMode="auto">
          <a:xfrm flipV="1">
            <a:off x="5943600" y="3835033"/>
            <a:ext cx="685800" cy="355967"/>
          </a:xfrm>
          <a:prstGeom prst="straightConnector1">
            <a:avLst/>
          </a:prstGeom>
          <a:noFill/>
          <a:ln w="9525">
            <a:solidFill>
              <a:schemeClr val="tx1"/>
            </a:solidFill>
            <a:round/>
            <a:headEnd/>
            <a:tailEnd type="triangle" w="med" len="med"/>
          </a:ln>
        </p:spPr>
      </p:cxnSp>
      <p:cxnSp>
        <p:nvCxnSpPr>
          <p:cNvPr id="23571" name="AutoShape 19"/>
          <p:cNvCxnSpPr>
            <a:cxnSpLocks noChangeShapeType="1"/>
            <a:stCxn id="23565" idx="2"/>
            <a:endCxn id="23573" idx="0"/>
          </p:cNvCxnSpPr>
          <p:nvPr/>
        </p:nvCxnSpPr>
        <p:spPr bwMode="auto">
          <a:xfrm flipH="1">
            <a:off x="3771900" y="4953000"/>
            <a:ext cx="1371600" cy="304800"/>
          </a:xfrm>
          <a:prstGeom prst="straightConnector1">
            <a:avLst/>
          </a:prstGeom>
          <a:noFill/>
          <a:ln w="9525">
            <a:solidFill>
              <a:schemeClr val="tx1"/>
            </a:solidFill>
            <a:round/>
            <a:headEnd/>
            <a:tailEnd type="triangle" w="med" len="med"/>
          </a:ln>
        </p:spPr>
      </p:cxnSp>
      <p:sp>
        <p:nvSpPr>
          <p:cNvPr id="23572" name="Text Box 20"/>
          <p:cNvSpPr txBox="1">
            <a:spLocks noChangeArrowheads="1"/>
          </p:cNvSpPr>
          <p:nvPr/>
        </p:nvSpPr>
        <p:spPr bwMode="auto">
          <a:xfrm>
            <a:off x="6629400" y="3019425"/>
            <a:ext cx="2286000" cy="1631216"/>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 Battle Captain actions:</a:t>
            </a:r>
          </a:p>
          <a:p>
            <a:pPr algn="l" eaLnBrk="0" hangingPunct="0"/>
            <a:r>
              <a:rPr lang="en-US" sz="1000" b="1" dirty="0"/>
              <a:t>(1)  Notify units</a:t>
            </a:r>
          </a:p>
          <a:p>
            <a:pPr algn="l" eaLnBrk="0" hangingPunct="0"/>
            <a:r>
              <a:rPr lang="en-US" sz="1000" b="1" dirty="0"/>
              <a:t>(2) Request UAS support to monitor crowd</a:t>
            </a:r>
          </a:p>
          <a:p>
            <a:pPr algn="l" eaLnBrk="0" hangingPunct="0"/>
            <a:r>
              <a:rPr lang="en-US" sz="1000" b="1" dirty="0"/>
              <a:t>(3) See </a:t>
            </a:r>
            <a:r>
              <a:rPr lang="en-US" sz="1000" b="1" u="sng" dirty="0">
                <a:hlinkClick r:id="rId2" action="ppaction://hlinksldjump"/>
              </a:rPr>
              <a:t>BD 50</a:t>
            </a:r>
            <a:r>
              <a:rPr lang="en-US" sz="1000" b="1" dirty="0"/>
              <a:t> for QRF</a:t>
            </a:r>
          </a:p>
          <a:p>
            <a:pPr algn="l" eaLnBrk="0" hangingPunct="0"/>
            <a:r>
              <a:rPr lang="en-US" sz="1000" b="1" dirty="0"/>
              <a:t>(4) Identify which unit will cordon the crowd's final destination</a:t>
            </a:r>
          </a:p>
          <a:p>
            <a:pPr algn="l" eaLnBrk="0" hangingPunct="0"/>
            <a:r>
              <a:rPr lang="en-US" sz="1000" b="1" dirty="0"/>
              <a:t>(5) Request PSYOP team</a:t>
            </a:r>
          </a:p>
          <a:p>
            <a:pPr algn="l" eaLnBrk="0" hangingPunct="0"/>
            <a:r>
              <a:rPr lang="en-US" sz="1000" b="1" dirty="0"/>
              <a:t>(6)  Unit submits follow-up report Story Board</a:t>
            </a:r>
          </a:p>
        </p:txBody>
      </p:sp>
      <p:sp>
        <p:nvSpPr>
          <p:cNvPr id="23573" name="Text Box 21"/>
          <p:cNvSpPr txBox="1">
            <a:spLocks noChangeArrowheads="1"/>
          </p:cNvSpPr>
          <p:nvPr/>
        </p:nvSpPr>
        <p:spPr bwMode="auto">
          <a:xfrm>
            <a:off x="1371600" y="5257800"/>
            <a:ext cx="4800600" cy="1169551"/>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5. Battle Captain actions:</a:t>
            </a:r>
          </a:p>
          <a:p>
            <a:pPr algn="l" eaLnBrk="0" hangingPunct="0"/>
            <a:r>
              <a:rPr lang="en-US" sz="1000" b="1" dirty="0"/>
              <a:t>(1) Request route closure from higher</a:t>
            </a:r>
          </a:p>
          <a:p>
            <a:pPr algn="l" eaLnBrk="0" hangingPunct="0"/>
            <a:r>
              <a:rPr lang="en-US" sz="1000" b="1" dirty="0"/>
              <a:t>(2) Request UAS support to monitor crowd</a:t>
            </a:r>
          </a:p>
          <a:p>
            <a:pPr algn="l" eaLnBrk="0" hangingPunct="0"/>
            <a:r>
              <a:rPr lang="en-US" sz="1000" b="1" dirty="0"/>
              <a:t>(3) Coordinate with higher to establish TCPs and close route, ID alt route</a:t>
            </a:r>
          </a:p>
          <a:p>
            <a:pPr algn="l" eaLnBrk="0" hangingPunct="0"/>
            <a:r>
              <a:rPr lang="en-US" sz="1000" b="1" dirty="0"/>
              <a:t>(4) Identify which unit will cordon the group's final destination</a:t>
            </a:r>
          </a:p>
          <a:p>
            <a:pPr algn="l" eaLnBrk="0" hangingPunct="0"/>
            <a:r>
              <a:rPr lang="en-US" sz="1000" b="1" dirty="0"/>
              <a:t>(5) Coordinate with higher to close TCPs and reopen route</a:t>
            </a:r>
          </a:p>
          <a:p>
            <a:pPr algn="l" eaLnBrk="0" hangingPunct="0"/>
            <a:r>
              <a:rPr lang="en-US" sz="1000" b="1" dirty="0"/>
              <a:t>(6) Unit submits follow-up report Story Board </a:t>
            </a:r>
          </a:p>
        </p:txBody>
      </p:sp>
      <p:cxnSp>
        <p:nvCxnSpPr>
          <p:cNvPr id="23574" name="AutoShape 22"/>
          <p:cNvCxnSpPr>
            <a:cxnSpLocks noChangeShapeType="1"/>
            <a:stCxn id="23568" idx="2"/>
            <a:endCxn id="23565" idx="0"/>
          </p:cNvCxnSpPr>
          <p:nvPr/>
        </p:nvCxnSpPr>
        <p:spPr bwMode="auto">
          <a:xfrm>
            <a:off x="5143500" y="3076575"/>
            <a:ext cx="0" cy="352425"/>
          </a:xfrm>
          <a:prstGeom prst="straightConnector1">
            <a:avLst/>
          </a:prstGeom>
          <a:noFill/>
          <a:ln w="9525">
            <a:solidFill>
              <a:schemeClr val="tx1"/>
            </a:solidFill>
            <a:round/>
            <a:headEnd/>
            <a:tailEnd type="triangle" w="med" len="med"/>
          </a:ln>
        </p:spPr>
      </p:cxnSp>
      <p:grpSp>
        <p:nvGrpSpPr>
          <p:cNvPr id="23575" name="Group 23"/>
          <p:cNvGrpSpPr>
            <a:grpSpLocks/>
          </p:cNvGrpSpPr>
          <p:nvPr/>
        </p:nvGrpSpPr>
        <p:grpSpPr bwMode="auto">
          <a:xfrm>
            <a:off x="5334000" y="1066800"/>
            <a:ext cx="3505200" cy="396875"/>
            <a:chOff x="1098" y="3744"/>
            <a:chExt cx="3605" cy="442"/>
          </a:xfrm>
        </p:grpSpPr>
        <p:sp>
          <p:nvSpPr>
            <p:cNvPr id="23579" name="Rectangle 24"/>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23580" name="Picture 25" descr="DD01352_"/>
            <p:cNvPicPr>
              <a:picLocks noChangeAspect="1" noChangeArrowheads="1"/>
            </p:cNvPicPr>
            <p:nvPr/>
          </p:nvPicPr>
          <p:blipFill>
            <a:blip r:embed="rId3"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23581" name="Picture 26" descr="DD01352_"/>
            <p:cNvPicPr>
              <a:picLocks noChangeAspect="1" noChangeArrowheads="1"/>
            </p:cNvPicPr>
            <p:nvPr/>
          </p:nvPicPr>
          <p:blipFill>
            <a:blip r:embed="rId3"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23582" name="Rectangle 27"/>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23576" name="Text Box 28"/>
          <p:cNvSpPr txBox="1">
            <a:spLocks noChangeArrowheads="1"/>
          </p:cNvSpPr>
          <p:nvPr/>
        </p:nvSpPr>
        <p:spPr bwMode="auto">
          <a:xfrm>
            <a:off x="6477000" y="5381625"/>
            <a:ext cx="2438400" cy="409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4a.  FSE requests RW/CAS for “show of force” </a:t>
            </a:r>
          </a:p>
        </p:txBody>
      </p:sp>
      <p:cxnSp>
        <p:nvCxnSpPr>
          <p:cNvPr id="23577" name="AutoShape 29"/>
          <p:cNvCxnSpPr>
            <a:cxnSpLocks noChangeShapeType="1"/>
            <a:stCxn id="23572" idx="2"/>
            <a:endCxn id="23576" idx="0"/>
          </p:cNvCxnSpPr>
          <p:nvPr/>
        </p:nvCxnSpPr>
        <p:spPr bwMode="auto">
          <a:xfrm flipH="1">
            <a:off x="7696200" y="4650641"/>
            <a:ext cx="76200" cy="730984"/>
          </a:xfrm>
          <a:prstGeom prst="straightConnector1">
            <a:avLst/>
          </a:prstGeom>
          <a:noFill/>
          <a:ln w="9525">
            <a:solidFill>
              <a:schemeClr val="tx1"/>
            </a:solidFill>
            <a:round/>
            <a:headEnd/>
            <a:tailEnd type="triangle" w="med" len="med"/>
          </a:ln>
        </p:spPr>
      </p:cxnSp>
      <p:sp>
        <p:nvSpPr>
          <p:cNvPr id="23578" name="Rectangle 30"/>
          <p:cNvSpPr>
            <a:spLocks noChangeArrowheads="1"/>
          </p:cNvSpPr>
          <p:nvPr/>
        </p:nvSpPr>
        <p:spPr bwMode="auto">
          <a:xfrm>
            <a:off x="7924800" y="76200"/>
            <a:ext cx="1143000" cy="838200"/>
          </a:xfrm>
          <a:prstGeom prst="rect">
            <a:avLst/>
          </a:prstGeom>
          <a:solidFill>
            <a:srgbClr val="00FF00"/>
          </a:solidFill>
          <a:ln w="28575">
            <a:solidFill>
              <a:schemeClr val="tx1"/>
            </a:solidFill>
            <a:miter lim="800000"/>
            <a:headEnd/>
            <a:tailEnd/>
          </a:ln>
        </p:spPr>
        <p:txBody>
          <a:bodyPr wrap="none" anchor="ctr"/>
          <a:lstStyle/>
          <a:p>
            <a:pPr algn="l"/>
            <a:r>
              <a:rPr lang="en-US" sz="1000" b="1" dirty="0"/>
              <a:t>Hyperlink</a:t>
            </a:r>
          </a:p>
          <a:p>
            <a:pPr algn="l"/>
            <a:r>
              <a:rPr lang="en-US" sz="1000" b="1" u="sng" dirty="0"/>
              <a:t>50-QRF</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95263" y="1817688"/>
            <a:ext cx="2895600" cy="31527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SALT-A report to TOC:</a:t>
            </a:r>
          </a:p>
          <a:p>
            <a:pPr algn="l" eaLnBrk="0" hangingPunct="0"/>
            <a:r>
              <a:rPr lang="en-US" sz="1000" b="1" dirty="0"/>
              <a:t>S:  Size</a:t>
            </a:r>
          </a:p>
          <a:p>
            <a:pPr algn="l" eaLnBrk="0" hangingPunct="0"/>
            <a:r>
              <a:rPr lang="en-US" sz="1000" b="1" dirty="0"/>
              <a:t>      (1)  Name, rank, SSN, unit, and nationality of deceased?</a:t>
            </a:r>
          </a:p>
          <a:p>
            <a:pPr algn="l" eaLnBrk="0" hangingPunct="0"/>
            <a:r>
              <a:rPr lang="en-US" sz="1000" b="1" dirty="0"/>
              <a:t>A:  Activity</a:t>
            </a:r>
          </a:p>
          <a:p>
            <a:pPr algn="l" eaLnBrk="0" hangingPunct="0"/>
            <a:r>
              <a:rPr lang="en-US" sz="1000" b="1" dirty="0"/>
              <a:t>     (1)  What activity was the individual(s) involved in?  What happened?</a:t>
            </a:r>
          </a:p>
          <a:p>
            <a:pPr algn="l" eaLnBrk="0" hangingPunct="0"/>
            <a:r>
              <a:rPr lang="en-US" sz="1000" b="1" dirty="0"/>
              <a:t>     (2) What was the cause of death?</a:t>
            </a:r>
          </a:p>
          <a:p>
            <a:pPr algn="l" eaLnBrk="0" hangingPunct="0"/>
            <a:r>
              <a:rPr lang="en-US" sz="1000" b="1" dirty="0"/>
              <a:t>     (3)  What conditions surrounded the death?  Is the unit in pursuit of suspects?</a:t>
            </a:r>
          </a:p>
          <a:p>
            <a:pPr algn="l" eaLnBrk="0" hangingPunct="0"/>
            <a:r>
              <a:rPr lang="en-US" sz="1000" b="1" dirty="0"/>
              <a:t>L:  Location (8-digit grid)</a:t>
            </a:r>
          </a:p>
          <a:p>
            <a:pPr algn="l" eaLnBrk="0" hangingPunct="0"/>
            <a:r>
              <a:rPr lang="en-US" sz="1000" b="1" dirty="0"/>
              <a:t>     (1)  Where did the incident occur?</a:t>
            </a:r>
          </a:p>
          <a:p>
            <a:pPr algn="l" eaLnBrk="0" hangingPunct="0"/>
            <a:r>
              <a:rPr lang="en-US" sz="1000" b="1" dirty="0"/>
              <a:t>     (2)  Where is the deceased individual?</a:t>
            </a:r>
          </a:p>
          <a:p>
            <a:pPr algn="l" eaLnBrk="0" hangingPunct="0"/>
            <a:r>
              <a:rPr lang="en-US" sz="1000" b="1" dirty="0"/>
              <a:t>T:  Time.  When did the death occur?</a:t>
            </a:r>
          </a:p>
          <a:p>
            <a:pPr algn="l" eaLnBrk="0" hangingPunct="0"/>
            <a:r>
              <a:rPr lang="en-US" sz="1000" b="1" dirty="0"/>
              <a:t>A:  Actions:</a:t>
            </a:r>
          </a:p>
          <a:p>
            <a:pPr algn="l" eaLnBrk="0" hangingPunct="0"/>
            <a:r>
              <a:rPr lang="en-US" sz="1000" b="1" dirty="0"/>
              <a:t>     (1)  Actions taken by unit/agency.  </a:t>
            </a:r>
          </a:p>
          <a:p>
            <a:pPr algn="l" eaLnBrk="0" hangingPunct="0"/>
            <a:r>
              <a:rPr lang="en-US" sz="1000" b="1" dirty="0"/>
              <a:t>     (2)  Assets/support needed from 504th BfSB?</a:t>
            </a:r>
          </a:p>
          <a:p>
            <a:pPr algn="l" eaLnBrk="0" hangingPunct="0"/>
            <a:r>
              <a:rPr lang="en-US" sz="1000" b="1" dirty="0"/>
              <a:t>     (3) Did the unit return fire?  If so, are there enemy WIA/KIA? What is the BDA?</a:t>
            </a:r>
          </a:p>
        </p:txBody>
      </p:sp>
      <p:sp>
        <p:nvSpPr>
          <p:cNvPr id="4099" name="Text Box 3"/>
          <p:cNvSpPr txBox="1">
            <a:spLocks noChangeArrowheads="1"/>
          </p:cNvSpPr>
          <p:nvPr/>
        </p:nvSpPr>
        <p:spPr bwMode="auto">
          <a:xfrm>
            <a:off x="2743200" y="746125"/>
            <a:ext cx="3048000" cy="553998"/>
          </a:xfrm>
          <a:prstGeom prst="rect">
            <a:avLst/>
          </a:prstGeom>
          <a:noFill/>
          <a:ln w="12700">
            <a:noFill/>
            <a:miter lim="800000"/>
            <a:headEnd type="none" w="sm" len="sm"/>
            <a:tailEnd type="none" w="lg" len="lg"/>
          </a:ln>
        </p:spPr>
        <p:txBody>
          <a:bodyPr>
            <a:spAutoFit/>
          </a:bodyPr>
          <a:lstStyle/>
          <a:p>
            <a:pPr algn="l" eaLnBrk="0" hangingPunct="0"/>
            <a:r>
              <a:rPr lang="en-US" sz="1000" b="1" dirty="0"/>
              <a:t>One or more of the following are killed</a:t>
            </a:r>
          </a:p>
          <a:p>
            <a:pPr algn="l" eaLnBrk="0" hangingPunct="0"/>
            <a:r>
              <a:rPr lang="en-US" sz="1000" b="1" dirty="0"/>
              <a:t>1. US / Coalition Soldier</a:t>
            </a:r>
          </a:p>
          <a:p>
            <a:pPr algn="l" eaLnBrk="0" hangingPunct="0"/>
            <a:r>
              <a:rPr lang="en-US" sz="1000" b="1" dirty="0"/>
              <a:t>2. DOD Civilian / coalition civilian</a:t>
            </a:r>
          </a:p>
        </p:txBody>
      </p:sp>
      <p:sp>
        <p:nvSpPr>
          <p:cNvPr id="4100" name="AutoShape 4"/>
          <p:cNvSpPr>
            <a:spLocks noChangeArrowheads="1"/>
          </p:cNvSpPr>
          <p:nvPr/>
        </p:nvSpPr>
        <p:spPr bwMode="auto">
          <a:xfrm>
            <a:off x="2020888" y="717551"/>
            <a:ext cx="4303712" cy="654050"/>
          </a:xfrm>
          <a:prstGeom prst="flowChartInputOutput">
            <a:avLst/>
          </a:prstGeom>
          <a:noFill/>
          <a:ln w="28575">
            <a:solidFill>
              <a:schemeClr val="tx1"/>
            </a:solidFill>
            <a:miter lim="800000"/>
            <a:headEnd/>
            <a:tailEnd/>
          </a:ln>
        </p:spPr>
        <p:txBody>
          <a:bodyPr wrap="none" anchor="ctr"/>
          <a:lstStyle/>
          <a:p>
            <a:endParaRPr lang="en-US"/>
          </a:p>
        </p:txBody>
      </p:sp>
      <p:sp>
        <p:nvSpPr>
          <p:cNvPr id="4101" name="Text Box 5"/>
          <p:cNvSpPr txBox="1">
            <a:spLocks noChangeArrowheads="1"/>
          </p:cNvSpPr>
          <p:nvPr/>
        </p:nvSpPr>
        <p:spPr bwMode="auto">
          <a:xfrm>
            <a:off x="3276600" y="1600200"/>
            <a:ext cx="2133600" cy="46166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1.  </a:t>
            </a:r>
            <a:r>
              <a:rPr lang="en-US" u="sng" dirty="0"/>
              <a:t>Unit conducts react to contact drills</a:t>
            </a:r>
            <a:r>
              <a:rPr lang="en-US" sz="1000" b="1" u="sng" dirty="0"/>
              <a:t>.</a:t>
            </a:r>
          </a:p>
        </p:txBody>
      </p:sp>
      <p:sp>
        <p:nvSpPr>
          <p:cNvPr id="4102" name="Text Box 6"/>
          <p:cNvSpPr txBox="1">
            <a:spLocks noChangeArrowheads="1"/>
          </p:cNvSpPr>
          <p:nvPr/>
        </p:nvSpPr>
        <p:spPr bwMode="auto">
          <a:xfrm>
            <a:off x="3276600" y="2209800"/>
            <a:ext cx="2133600" cy="246221"/>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2.  Unit notifies TOC   </a:t>
            </a:r>
          </a:p>
        </p:txBody>
      </p:sp>
      <p:cxnSp>
        <p:nvCxnSpPr>
          <p:cNvPr id="4103" name="AutoShape 7"/>
          <p:cNvCxnSpPr>
            <a:cxnSpLocks noChangeShapeType="1"/>
            <a:stCxn id="4102" idx="1"/>
            <a:endCxn id="4098" idx="3"/>
          </p:cNvCxnSpPr>
          <p:nvPr/>
        </p:nvCxnSpPr>
        <p:spPr bwMode="auto">
          <a:xfrm rot="10800000" flipV="1">
            <a:off x="3090864" y="2332910"/>
            <a:ext cx="185737" cy="1061165"/>
          </a:xfrm>
          <a:prstGeom prst="bentConnector3">
            <a:avLst>
              <a:gd name="adj1" fmla="val 50000"/>
            </a:avLst>
          </a:prstGeom>
          <a:noFill/>
          <a:ln w="9525">
            <a:solidFill>
              <a:schemeClr val="tx1"/>
            </a:solidFill>
            <a:prstDash val="dash"/>
            <a:miter lim="800000"/>
            <a:headEnd/>
            <a:tailEnd/>
          </a:ln>
        </p:spPr>
      </p:cxnSp>
      <p:cxnSp>
        <p:nvCxnSpPr>
          <p:cNvPr id="4104" name="AutoShape 8"/>
          <p:cNvCxnSpPr>
            <a:cxnSpLocks noChangeShapeType="1"/>
            <a:stCxn id="4100" idx="4"/>
            <a:endCxn id="4101" idx="0"/>
          </p:cNvCxnSpPr>
          <p:nvPr/>
        </p:nvCxnSpPr>
        <p:spPr bwMode="auto">
          <a:xfrm rot="16200000" flipH="1">
            <a:off x="4143773" y="1400572"/>
            <a:ext cx="228599" cy="170656"/>
          </a:xfrm>
          <a:prstGeom prst="straightConnector1">
            <a:avLst/>
          </a:prstGeom>
          <a:noFill/>
          <a:ln w="9525">
            <a:solidFill>
              <a:schemeClr val="tx1"/>
            </a:solidFill>
            <a:round/>
            <a:headEnd/>
            <a:tailEnd type="triangle" w="med" len="med"/>
          </a:ln>
        </p:spPr>
      </p:cxnSp>
      <p:cxnSp>
        <p:nvCxnSpPr>
          <p:cNvPr id="4105" name="AutoShape 9"/>
          <p:cNvCxnSpPr>
            <a:cxnSpLocks noChangeShapeType="1"/>
            <a:stCxn id="4101" idx="2"/>
            <a:endCxn id="4102" idx="0"/>
          </p:cNvCxnSpPr>
          <p:nvPr/>
        </p:nvCxnSpPr>
        <p:spPr bwMode="auto">
          <a:xfrm rot="5400000">
            <a:off x="4269433" y="2135832"/>
            <a:ext cx="147935" cy="1588"/>
          </a:xfrm>
          <a:prstGeom prst="straightConnector1">
            <a:avLst/>
          </a:prstGeom>
          <a:noFill/>
          <a:ln w="9525">
            <a:solidFill>
              <a:schemeClr val="tx1"/>
            </a:solidFill>
            <a:round/>
            <a:headEnd/>
            <a:tailEnd type="triangle" w="med" len="med"/>
          </a:ln>
        </p:spPr>
      </p:cxnSp>
      <p:cxnSp>
        <p:nvCxnSpPr>
          <p:cNvPr id="4106" name="AutoShape 10"/>
          <p:cNvCxnSpPr>
            <a:cxnSpLocks noChangeShapeType="1"/>
            <a:stCxn id="4102" idx="2"/>
            <a:endCxn id="4109" idx="0"/>
          </p:cNvCxnSpPr>
          <p:nvPr/>
        </p:nvCxnSpPr>
        <p:spPr bwMode="auto">
          <a:xfrm>
            <a:off x="4343400" y="2456021"/>
            <a:ext cx="0" cy="134779"/>
          </a:xfrm>
          <a:prstGeom prst="straightConnector1">
            <a:avLst/>
          </a:prstGeom>
          <a:noFill/>
          <a:ln w="9525">
            <a:solidFill>
              <a:schemeClr val="tx1"/>
            </a:solidFill>
            <a:round/>
            <a:headEnd/>
            <a:tailEnd type="triangle" w="med" len="med"/>
          </a:ln>
        </p:spPr>
      </p:cxnSp>
      <p:sp>
        <p:nvSpPr>
          <p:cNvPr id="4107" name="Text Box 11"/>
          <p:cNvSpPr txBox="1">
            <a:spLocks noChangeArrowheads="1"/>
          </p:cNvSpPr>
          <p:nvPr/>
        </p:nvSpPr>
        <p:spPr bwMode="auto">
          <a:xfrm>
            <a:off x="1828800" y="228600"/>
            <a:ext cx="57150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01:</a:t>
            </a:r>
            <a:r>
              <a:rPr lang="en-US" sz="1400" b="1"/>
              <a:t> KIA of a coalition soldier/coalition civilian </a:t>
            </a:r>
          </a:p>
        </p:txBody>
      </p:sp>
      <p:grpSp>
        <p:nvGrpSpPr>
          <p:cNvPr id="4108" name="Group 12"/>
          <p:cNvGrpSpPr>
            <a:grpSpLocks/>
          </p:cNvGrpSpPr>
          <p:nvPr/>
        </p:nvGrpSpPr>
        <p:grpSpPr bwMode="auto">
          <a:xfrm>
            <a:off x="5943600" y="1143000"/>
            <a:ext cx="3048000" cy="396875"/>
            <a:chOff x="1098" y="3744"/>
            <a:chExt cx="3605" cy="442"/>
          </a:xfrm>
        </p:grpSpPr>
        <p:sp>
          <p:nvSpPr>
            <p:cNvPr id="4125" name="Rectangle 13"/>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4126" name="Picture 14"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4127" name="Picture 15"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4128" name="Rectangle 16"/>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4109" name="Text Box 17"/>
          <p:cNvSpPr txBox="1">
            <a:spLocks noChangeArrowheads="1"/>
          </p:cNvSpPr>
          <p:nvPr/>
        </p:nvSpPr>
        <p:spPr bwMode="auto">
          <a:xfrm>
            <a:off x="3276600" y="2590800"/>
            <a:ext cx="2133600" cy="1169551"/>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3.  Battle Captain begins notification procedures.  Submits SALT-A report within 30 minutes.  If victim is a soldier, issues verbal order to all commanders to control all communications to the rear.</a:t>
            </a:r>
          </a:p>
        </p:txBody>
      </p:sp>
      <p:sp>
        <p:nvSpPr>
          <p:cNvPr id="4110" name="Text Box 18"/>
          <p:cNvSpPr txBox="1">
            <a:spLocks noChangeArrowheads="1"/>
          </p:cNvSpPr>
          <p:nvPr/>
        </p:nvSpPr>
        <p:spPr bwMode="auto">
          <a:xfrm>
            <a:off x="5715000" y="1651000"/>
            <a:ext cx="3249613" cy="3477875"/>
          </a:xfrm>
          <a:prstGeom prst="rect">
            <a:avLst/>
          </a:prstGeom>
          <a:solidFill>
            <a:schemeClr val="bg1"/>
          </a:solidFill>
          <a:ln w="9525">
            <a:solidFill>
              <a:schemeClr val="tx1"/>
            </a:solidFill>
            <a:miter lim="800000"/>
            <a:headEnd/>
            <a:tailEnd/>
          </a:ln>
        </p:spPr>
        <p:txBody>
          <a:bodyPr>
            <a:spAutoFit/>
          </a:bodyPr>
          <a:lstStyle/>
          <a:p>
            <a:pPr algn="l"/>
            <a:r>
              <a:rPr lang="en-US" sz="1000" b="1" dirty="0"/>
              <a:t>3a. Staff Action Checklist</a:t>
            </a:r>
          </a:p>
          <a:p>
            <a:pPr algn="l">
              <a:buFont typeface="Wingdings" pitchFamily="2" charset="2"/>
              <a:buChar char="q"/>
            </a:pPr>
            <a:r>
              <a:rPr lang="en-US" sz="1000" b="1" dirty="0"/>
              <a:t> BTL CPT immediately notifies, command group and staff.</a:t>
            </a:r>
          </a:p>
          <a:p>
            <a:pPr algn="l">
              <a:buFont typeface="Wingdings" pitchFamily="2" charset="2"/>
              <a:buChar char="q"/>
            </a:pPr>
            <a:r>
              <a:rPr lang="en-US" sz="1000" b="1" dirty="0"/>
              <a:t> Zoom in on incident, display only the applicable overlays and check Blue Force Tracker Text </a:t>
            </a:r>
          </a:p>
          <a:p>
            <a:pPr algn="l">
              <a:buFont typeface="Wingdings" pitchFamily="2" charset="2"/>
              <a:buChar char="q"/>
            </a:pPr>
            <a:r>
              <a:rPr lang="en-US" sz="1000" b="1" dirty="0"/>
              <a:t> PA Cell – Stands by to assist subordinate units and staff as needed.</a:t>
            </a:r>
          </a:p>
          <a:p>
            <a:pPr algn="l">
              <a:buFont typeface="Wingdings" pitchFamily="2" charset="2"/>
              <a:buChar char="q"/>
            </a:pPr>
            <a:r>
              <a:rPr lang="en-US" sz="1000" b="1" dirty="0"/>
              <a:t> Chaplain (Contact/augment BN UMC as needed)</a:t>
            </a:r>
          </a:p>
          <a:p>
            <a:pPr algn="l">
              <a:buFont typeface="Wingdings" pitchFamily="2" charset="2"/>
              <a:buChar char="q"/>
            </a:pPr>
            <a:r>
              <a:rPr lang="en-US" sz="1000" b="1" dirty="0"/>
              <a:t> S1 executes </a:t>
            </a:r>
            <a:r>
              <a:rPr lang="en-US" sz="1000" b="1" dirty="0">
                <a:hlinkClick r:id="rId3" action="ppaction://hlinksldjump"/>
              </a:rPr>
              <a:t>CARD 54 </a:t>
            </a:r>
            <a:r>
              <a:rPr lang="en-US" sz="1000" b="1" dirty="0"/>
              <a:t>and personnel actions SOP; Submits Spot Report to G1.</a:t>
            </a:r>
          </a:p>
          <a:p>
            <a:pPr algn="l">
              <a:buFont typeface="Wingdings" pitchFamily="2" charset="2"/>
              <a:buChar char="q"/>
            </a:pPr>
            <a:r>
              <a:rPr lang="en-US" sz="1000" b="1" dirty="0"/>
              <a:t> S4 conducts mortuary affairs SOP, alerts mortuary affairs team</a:t>
            </a:r>
          </a:p>
          <a:p>
            <a:pPr algn="l">
              <a:buFont typeface="Wingdings" pitchFamily="2" charset="2"/>
              <a:buChar char="q"/>
            </a:pPr>
            <a:r>
              <a:rPr lang="en-US" sz="1000" b="1" dirty="0"/>
              <a:t> S6 cuts NIPR locally, instructs units to do same</a:t>
            </a:r>
          </a:p>
          <a:p>
            <a:pPr algn="l">
              <a:buFont typeface="Wingdings" pitchFamily="2" charset="2"/>
              <a:buChar char="q"/>
            </a:pPr>
            <a:r>
              <a:rPr lang="en-US" sz="1000" b="1" dirty="0"/>
              <a:t> SJA prepared to settle claims, investigation support as required.</a:t>
            </a:r>
          </a:p>
          <a:p>
            <a:pPr algn="l">
              <a:buFont typeface="Wingdings" pitchFamily="2" charset="2"/>
              <a:buChar char="q"/>
            </a:pPr>
            <a:r>
              <a:rPr lang="en-US" sz="1000" b="1" dirty="0"/>
              <a:t> S2 collects facts and conducts pattern analysis</a:t>
            </a:r>
          </a:p>
          <a:p>
            <a:pPr algn="l">
              <a:buFont typeface="Wingdings" pitchFamily="2" charset="2"/>
              <a:buChar char="q"/>
            </a:pPr>
            <a:r>
              <a:rPr lang="en-US" sz="1000" b="1" dirty="0"/>
              <a:t> Alert all TOCs if upgrade FPCON is necessary</a:t>
            </a:r>
          </a:p>
          <a:p>
            <a:pPr algn="l">
              <a:buFont typeface="Wingdings" pitchFamily="2" charset="2"/>
              <a:buChar char="q"/>
            </a:pPr>
            <a:r>
              <a:rPr lang="en-US" sz="1000" b="1" dirty="0"/>
              <a:t> PAO prepares press release if necessary</a:t>
            </a:r>
          </a:p>
          <a:p>
            <a:pPr algn="l">
              <a:buFont typeface="Wingdings" pitchFamily="2" charset="2"/>
              <a:buChar char="q"/>
            </a:pPr>
            <a:r>
              <a:rPr lang="en-US" sz="1000" b="1" dirty="0"/>
              <a:t> BN LNO collects information/details of incident</a:t>
            </a:r>
          </a:p>
          <a:p>
            <a:pPr algn="l">
              <a:buFont typeface="Wingdings" pitchFamily="2" charset="2"/>
              <a:buChar char="q"/>
            </a:pPr>
            <a:r>
              <a:rPr lang="en-US" sz="1000" b="1" dirty="0"/>
              <a:t> HCT deployed to investigate motives for attack</a:t>
            </a:r>
          </a:p>
          <a:p>
            <a:pPr algn="l">
              <a:buFont typeface="Wingdings" pitchFamily="2" charset="2"/>
              <a:buChar char="q"/>
            </a:pPr>
            <a:r>
              <a:rPr lang="en-US" sz="1000" b="1" dirty="0"/>
              <a:t> FSO/ALO requests CAS, RW, Arty for ISR support or TIC</a:t>
            </a:r>
          </a:p>
        </p:txBody>
      </p:sp>
      <p:sp>
        <p:nvSpPr>
          <p:cNvPr id="4111" name="Text Box 19"/>
          <p:cNvSpPr txBox="1">
            <a:spLocks noChangeArrowheads="1"/>
          </p:cNvSpPr>
          <p:nvPr/>
        </p:nvSpPr>
        <p:spPr bwMode="auto">
          <a:xfrm>
            <a:off x="3276600" y="5181600"/>
            <a:ext cx="2133600" cy="55399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5. Unit evacuates deceased IAW unit SOP.  Continues actions on contact until threat is eliminated</a:t>
            </a:r>
          </a:p>
        </p:txBody>
      </p:sp>
      <p:cxnSp>
        <p:nvCxnSpPr>
          <p:cNvPr id="4112" name="AutoShape 20"/>
          <p:cNvCxnSpPr>
            <a:cxnSpLocks noChangeShapeType="1"/>
            <a:stCxn id="4109" idx="3"/>
            <a:endCxn id="4113" idx="1"/>
          </p:cNvCxnSpPr>
          <p:nvPr/>
        </p:nvCxnSpPr>
        <p:spPr bwMode="auto">
          <a:xfrm>
            <a:off x="5410200" y="3175576"/>
            <a:ext cx="304800" cy="2971224"/>
          </a:xfrm>
          <a:prstGeom prst="bentConnector3">
            <a:avLst>
              <a:gd name="adj1" fmla="val 50000"/>
            </a:avLst>
          </a:prstGeom>
          <a:noFill/>
          <a:ln w="9525">
            <a:solidFill>
              <a:schemeClr val="tx1"/>
            </a:solidFill>
            <a:miter lim="800000"/>
            <a:headEnd/>
            <a:tailEnd type="triangle" w="med" len="med"/>
          </a:ln>
        </p:spPr>
      </p:cxnSp>
      <p:sp>
        <p:nvSpPr>
          <p:cNvPr id="4113" name="Text Box 21"/>
          <p:cNvSpPr txBox="1">
            <a:spLocks noChangeArrowheads="1"/>
          </p:cNvSpPr>
          <p:nvPr/>
        </p:nvSpPr>
        <p:spPr bwMode="auto">
          <a:xfrm>
            <a:off x="5715000" y="6019800"/>
            <a:ext cx="2959100" cy="254000"/>
          </a:xfrm>
          <a:prstGeom prst="rect">
            <a:avLst/>
          </a:prstGeom>
          <a:noFill/>
          <a:ln w="9525">
            <a:solidFill>
              <a:schemeClr val="tx1"/>
            </a:solidFill>
            <a:miter lim="800000"/>
            <a:headEnd type="none" w="sm" len="sm"/>
            <a:tailEnd type="none" w="lg" len="lg"/>
          </a:ln>
        </p:spPr>
        <p:txBody>
          <a:bodyPr>
            <a:spAutoFit/>
          </a:bodyPr>
          <a:lstStyle/>
          <a:p>
            <a:pPr algn="l" eaLnBrk="0" hangingPunct="0"/>
            <a:r>
              <a:rPr lang="en-US" sz="1000" b="1"/>
              <a:t>3b.  If unit requests MEDEVAC, see </a:t>
            </a:r>
            <a:r>
              <a:rPr lang="en-US" sz="1000" b="1">
                <a:hlinkClick r:id="rId4" action="ppaction://hlinksldjump"/>
              </a:rPr>
              <a:t>CARD 48</a:t>
            </a:r>
            <a:endParaRPr lang="en-US" sz="1000" b="1"/>
          </a:p>
        </p:txBody>
      </p:sp>
      <p:sp>
        <p:nvSpPr>
          <p:cNvPr id="4114" name="Text Box 22"/>
          <p:cNvSpPr txBox="1">
            <a:spLocks noChangeArrowheads="1"/>
          </p:cNvSpPr>
          <p:nvPr/>
        </p:nvSpPr>
        <p:spPr bwMode="auto">
          <a:xfrm>
            <a:off x="152400" y="5943600"/>
            <a:ext cx="3451225"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7.  Unit submits all DA1156 Casualty Feeder Cards to S1.  Unit Submits follow-up report Story Board.</a:t>
            </a:r>
          </a:p>
        </p:txBody>
      </p:sp>
      <p:cxnSp>
        <p:nvCxnSpPr>
          <p:cNvPr id="4116" name="AutoShape 24"/>
          <p:cNvCxnSpPr>
            <a:cxnSpLocks noChangeShapeType="1"/>
            <a:stCxn id="4118" idx="1"/>
            <a:endCxn id="4114" idx="3"/>
          </p:cNvCxnSpPr>
          <p:nvPr/>
        </p:nvCxnSpPr>
        <p:spPr bwMode="auto">
          <a:xfrm flipH="1" flipV="1">
            <a:off x="3603625" y="6143655"/>
            <a:ext cx="282575" cy="744"/>
          </a:xfrm>
          <a:prstGeom prst="straightConnector1">
            <a:avLst/>
          </a:prstGeom>
          <a:noFill/>
          <a:ln w="9525">
            <a:solidFill>
              <a:schemeClr val="tx1"/>
            </a:solidFill>
            <a:round/>
            <a:headEnd/>
            <a:tailEnd type="triangle" w="med" len="med"/>
          </a:ln>
        </p:spPr>
      </p:cxnSp>
      <p:cxnSp>
        <p:nvCxnSpPr>
          <p:cNvPr id="4117" name="AutoShape 25"/>
          <p:cNvCxnSpPr>
            <a:cxnSpLocks noChangeShapeType="1"/>
            <a:stCxn id="4109" idx="3"/>
            <a:endCxn id="4110" idx="1"/>
          </p:cNvCxnSpPr>
          <p:nvPr/>
        </p:nvCxnSpPr>
        <p:spPr bwMode="auto">
          <a:xfrm>
            <a:off x="5410200" y="3175576"/>
            <a:ext cx="304800" cy="214362"/>
          </a:xfrm>
          <a:prstGeom prst="bentConnector3">
            <a:avLst>
              <a:gd name="adj1" fmla="val 50000"/>
            </a:avLst>
          </a:prstGeom>
          <a:noFill/>
          <a:ln w="9525">
            <a:solidFill>
              <a:schemeClr val="tx1"/>
            </a:solidFill>
            <a:miter lim="800000"/>
            <a:headEnd/>
            <a:tailEnd type="triangle" w="med" len="med"/>
          </a:ln>
        </p:spPr>
      </p:cxnSp>
      <p:sp>
        <p:nvSpPr>
          <p:cNvPr id="4118" name="Text Box 26"/>
          <p:cNvSpPr txBox="1">
            <a:spLocks noChangeArrowheads="1"/>
          </p:cNvSpPr>
          <p:nvPr/>
        </p:nvSpPr>
        <p:spPr bwMode="auto">
          <a:xfrm>
            <a:off x="3886200" y="5867400"/>
            <a:ext cx="1524000" cy="553998"/>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6. Unit conducts intelligence debrief with unit S2.  </a:t>
            </a:r>
          </a:p>
        </p:txBody>
      </p:sp>
      <p:cxnSp>
        <p:nvCxnSpPr>
          <p:cNvPr id="4119" name="AutoShape 27"/>
          <p:cNvCxnSpPr>
            <a:cxnSpLocks noChangeShapeType="1"/>
            <a:stCxn id="4109" idx="3"/>
            <a:endCxn id="4120" idx="1"/>
          </p:cNvCxnSpPr>
          <p:nvPr/>
        </p:nvCxnSpPr>
        <p:spPr bwMode="auto">
          <a:xfrm>
            <a:off x="5410200" y="3175576"/>
            <a:ext cx="304800" cy="3403024"/>
          </a:xfrm>
          <a:prstGeom prst="bentConnector3">
            <a:avLst>
              <a:gd name="adj1" fmla="val 50000"/>
            </a:avLst>
          </a:prstGeom>
          <a:noFill/>
          <a:ln w="9525">
            <a:solidFill>
              <a:schemeClr val="tx1"/>
            </a:solidFill>
            <a:miter lim="800000"/>
            <a:headEnd/>
            <a:tailEnd type="triangle" w="med" len="med"/>
          </a:ln>
        </p:spPr>
      </p:cxnSp>
      <p:sp>
        <p:nvSpPr>
          <p:cNvPr id="4120" name="Text Box 28"/>
          <p:cNvSpPr txBox="1">
            <a:spLocks noChangeArrowheads="1"/>
          </p:cNvSpPr>
          <p:nvPr/>
        </p:nvSpPr>
        <p:spPr bwMode="auto">
          <a:xfrm>
            <a:off x="5715000" y="6451600"/>
            <a:ext cx="3200400" cy="254000"/>
          </a:xfrm>
          <a:prstGeom prst="rect">
            <a:avLst/>
          </a:prstGeom>
          <a:noFill/>
          <a:ln w="9525">
            <a:solidFill>
              <a:schemeClr val="tx1"/>
            </a:solidFill>
            <a:miter lim="800000"/>
            <a:headEnd type="none" w="sm" len="sm"/>
            <a:tailEnd type="none" w="lg" len="lg"/>
          </a:ln>
        </p:spPr>
        <p:txBody>
          <a:bodyPr>
            <a:spAutoFit/>
          </a:bodyPr>
          <a:lstStyle/>
          <a:p>
            <a:pPr algn="l" eaLnBrk="0" hangingPunct="0"/>
            <a:r>
              <a:rPr lang="en-US" sz="1000" b="1" dirty="0"/>
              <a:t>3c.  If unit requests QRF, see </a:t>
            </a:r>
            <a:r>
              <a:rPr lang="en-US" sz="1000" b="1" dirty="0">
                <a:hlinkClick r:id="rId5" action="ppaction://hlinksldjump"/>
              </a:rPr>
              <a:t>CARD 50</a:t>
            </a:r>
            <a:endParaRPr lang="en-US" sz="1000" b="1" dirty="0"/>
          </a:p>
        </p:txBody>
      </p:sp>
      <p:sp>
        <p:nvSpPr>
          <p:cNvPr id="4121" name="Rectangle 29"/>
          <p:cNvSpPr>
            <a:spLocks noChangeArrowheads="1"/>
          </p:cNvSpPr>
          <p:nvPr/>
        </p:nvSpPr>
        <p:spPr bwMode="auto">
          <a:xfrm>
            <a:off x="7848600" y="228600"/>
            <a:ext cx="1143000" cy="838200"/>
          </a:xfrm>
          <a:prstGeom prst="rect">
            <a:avLst/>
          </a:prstGeom>
          <a:solidFill>
            <a:srgbClr val="00FF00"/>
          </a:solidFill>
          <a:ln w="28575">
            <a:solidFill>
              <a:schemeClr val="tx1"/>
            </a:solidFill>
            <a:miter lim="800000"/>
            <a:headEnd/>
            <a:tailEnd/>
          </a:ln>
        </p:spPr>
        <p:txBody>
          <a:bodyPr wrap="none" anchor="ctr"/>
          <a:lstStyle/>
          <a:p>
            <a:pPr algn="l"/>
            <a:r>
              <a:rPr lang="en-US" sz="1000" b="1"/>
              <a:t>Hyperlink</a:t>
            </a:r>
          </a:p>
          <a:p>
            <a:pPr algn="l"/>
            <a:r>
              <a:rPr lang="en-US" sz="1000" b="1">
                <a:hlinkClick r:id="rId4" action="ppaction://hlinksldjump"/>
              </a:rPr>
              <a:t>48- MEDEVAC</a:t>
            </a:r>
            <a:endParaRPr lang="en-US" sz="1000" b="1"/>
          </a:p>
          <a:p>
            <a:pPr algn="l"/>
            <a:r>
              <a:rPr lang="en-US" sz="1000" b="1">
                <a:hlinkClick r:id="rId5" action="ppaction://hlinksldjump"/>
              </a:rPr>
              <a:t>50-Reserve</a:t>
            </a:r>
            <a:endParaRPr lang="en-US" sz="1000" b="1"/>
          </a:p>
          <a:p>
            <a:pPr algn="l"/>
            <a:r>
              <a:rPr lang="en-US" sz="1000" b="1">
                <a:hlinkClick r:id="rId3" action="ppaction://hlinksldjump"/>
              </a:rPr>
              <a:t>54-KIA Process</a:t>
            </a:r>
            <a:endParaRPr lang="en-US" sz="1000" b="1"/>
          </a:p>
          <a:p>
            <a:pPr algn="l"/>
            <a:endParaRPr lang="en-US" sz="1000" b="1"/>
          </a:p>
        </p:txBody>
      </p:sp>
      <p:sp>
        <p:nvSpPr>
          <p:cNvPr id="4122" name="Text Box 30"/>
          <p:cNvSpPr txBox="1">
            <a:spLocks noChangeArrowheads="1"/>
          </p:cNvSpPr>
          <p:nvPr/>
        </p:nvSpPr>
        <p:spPr bwMode="auto">
          <a:xfrm>
            <a:off x="3276600" y="4114800"/>
            <a:ext cx="2133600" cy="861774"/>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4. </a:t>
            </a:r>
            <a:r>
              <a:rPr lang="en-US" sz="1000" b="1" u="sng" dirty="0"/>
              <a:t>If victim is SM, BDE CMD notifies Rear D CMD who notifies CAO. Once contacted, informs BTL CPT so company can be informed</a:t>
            </a:r>
          </a:p>
        </p:txBody>
      </p:sp>
      <p:cxnSp>
        <p:nvCxnSpPr>
          <p:cNvPr id="60" name="AutoShape 10"/>
          <p:cNvCxnSpPr>
            <a:cxnSpLocks noChangeShapeType="1"/>
            <a:stCxn id="4109" idx="2"/>
            <a:endCxn id="4122" idx="0"/>
          </p:cNvCxnSpPr>
          <p:nvPr/>
        </p:nvCxnSpPr>
        <p:spPr bwMode="auto">
          <a:xfrm>
            <a:off x="4343400" y="3760351"/>
            <a:ext cx="0" cy="354449"/>
          </a:xfrm>
          <a:prstGeom prst="straightConnector1">
            <a:avLst/>
          </a:prstGeom>
          <a:noFill/>
          <a:ln w="9525">
            <a:solidFill>
              <a:schemeClr val="tx1"/>
            </a:solidFill>
            <a:round/>
            <a:headEnd/>
            <a:tailEnd type="triangle" w="med" len="med"/>
          </a:ln>
        </p:spPr>
      </p:cxnSp>
      <p:cxnSp>
        <p:nvCxnSpPr>
          <p:cNvPr id="64" name="AutoShape 10"/>
          <p:cNvCxnSpPr>
            <a:cxnSpLocks noChangeShapeType="1"/>
            <a:stCxn id="4122" idx="2"/>
            <a:endCxn id="4111" idx="0"/>
          </p:cNvCxnSpPr>
          <p:nvPr/>
        </p:nvCxnSpPr>
        <p:spPr bwMode="auto">
          <a:xfrm rot="5400000">
            <a:off x="4240887" y="5079087"/>
            <a:ext cx="205026" cy="1588"/>
          </a:xfrm>
          <a:prstGeom prst="straightConnector1">
            <a:avLst/>
          </a:prstGeom>
          <a:noFill/>
          <a:ln w="9525">
            <a:solidFill>
              <a:schemeClr val="tx1"/>
            </a:solidFill>
            <a:round/>
            <a:headEnd/>
            <a:tailEnd type="triangle" w="med" len="med"/>
          </a:ln>
        </p:spPr>
      </p:cxnSp>
      <p:cxnSp>
        <p:nvCxnSpPr>
          <p:cNvPr id="67" name="AutoShape 10"/>
          <p:cNvCxnSpPr>
            <a:cxnSpLocks noChangeShapeType="1"/>
            <a:stCxn id="4111" idx="2"/>
            <a:endCxn id="4118" idx="0"/>
          </p:cNvCxnSpPr>
          <p:nvPr/>
        </p:nvCxnSpPr>
        <p:spPr bwMode="auto">
          <a:xfrm>
            <a:off x="4343400" y="5735598"/>
            <a:ext cx="304800" cy="131802"/>
          </a:xfrm>
          <a:prstGeom prst="straightConnector1">
            <a:avLst/>
          </a:prstGeom>
          <a:noFill/>
          <a:ln w="9525">
            <a:solidFill>
              <a:schemeClr val="tx1"/>
            </a:solidFill>
            <a:round/>
            <a:headEnd/>
            <a:tailEnd type="triangle" w="med" len="med"/>
          </a:ln>
        </p:spPr>
      </p:cxn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048000" y="1524000"/>
            <a:ext cx="1743075" cy="246221"/>
          </a:xfrm>
          <a:prstGeom prst="rect">
            <a:avLst/>
          </a:prstGeom>
          <a:noFill/>
          <a:ln w="12700">
            <a:noFill/>
            <a:miter lim="800000"/>
            <a:headEnd type="none" w="sm" len="sm"/>
            <a:tailEnd type="none" w="lg" len="lg"/>
          </a:ln>
        </p:spPr>
        <p:txBody>
          <a:bodyPr>
            <a:spAutoFit/>
          </a:bodyPr>
          <a:lstStyle/>
          <a:p>
            <a:pPr eaLnBrk="0" hangingPunct="0"/>
            <a:r>
              <a:rPr lang="en-US" sz="1000" b="1" dirty="0"/>
              <a:t>Report of murder</a:t>
            </a:r>
          </a:p>
        </p:txBody>
      </p:sp>
      <p:sp>
        <p:nvSpPr>
          <p:cNvPr id="24579" name="AutoShape 3"/>
          <p:cNvSpPr>
            <a:spLocks noChangeArrowheads="1"/>
          </p:cNvSpPr>
          <p:nvPr/>
        </p:nvSpPr>
        <p:spPr bwMode="auto">
          <a:xfrm>
            <a:off x="2819400" y="1447800"/>
            <a:ext cx="2514600" cy="457200"/>
          </a:xfrm>
          <a:prstGeom prst="flowChartInputOutput">
            <a:avLst/>
          </a:prstGeom>
          <a:noFill/>
          <a:ln w="28575">
            <a:solidFill>
              <a:schemeClr val="tx1"/>
            </a:solidFill>
            <a:miter lim="800000"/>
            <a:headEnd/>
            <a:tailEnd/>
          </a:ln>
        </p:spPr>
        <p:txBody>
          <a:bodyPr wrap="none" anchor="ctr"/>
          <a:lstStyle/>
          <a:p>
            <a:endParaRPr lang="en-US"/>
          </a:p>
        </p:txBody>
      </p:sp>
      <p:sp>
        <p:nvSpPr>
          <p:cNvPr id="24580" name="Text Box 4"/>
          <p:cNvSpPr txBox="1">
            <a:spLocks noChangeArrowheads="1"/>
          </p:cNvSpPr>
          <p:nvPr/>
        </p:nvSpPr>
        <p:spPr bwMode="auto">
          <a:xfrm>
            <a:off x="2895600" y="2057400"/>
            <a:ext cx="2351087" cy="707886"/>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1. Unit contacts local authorities to conduct investigation and place arrests.  *Unless the suspect is an HVT</a:t>
            </a:r>
          </a:p>
        </p:txBody>
      </p:sp>
      <p:cxnSp>
        <p:nvCxnSpPr>
          <p:cNvPr id="24581" name="AutoShape 5"/>
          <p:cNvCxnSpPr>
            <a:cxnSpLocks noChangeShapeType="1"/>
            <a:stCxn id="24579" idx="4"/>
            <a:endCxn id="24580" idx="0"/>
          </p:cNvCxnSpPr>
          <p:nvPr/>
        </p:nvCxnSpPr>
        <p:spPr bwMode="auto">
          <a:xfrm flipH="1">
            <a:off x="4071144" y="1905000"/>
            <a:ext cx="5556" cy="152400"/>
          </a:xfrm>
          <a:prstGeom prst="straightConnector1">
            <a:avLst/>
          </a:prstGeom>
          <a:noFill/>
          <a:ln w="9525">
            <a:solidFill>
              <a:schemeClr val="tx1"/>
            </a:solidFill>
            <a:round/>
            <a:headEnd/>
            <a:tailEnd type="triangle" w="med" len="med"/>
          </a:ln>
        </p:spPr>
      </p:cxnSp>
      <p:cxnSp>
        <p:nvCxnSpPr>
          <p:cNvPr id="24582" name="AutoShape 6"/>
          <p:cNvCxnSpPr>
            <a:cxnSpLocks noChangeShapeType="1"/>
            <a:stCxn id="24580" idx="2"/>
            <a:endCxn id="24584" idx="0"/>
          </p:cNvCxnSpPr>
          <p:nvPr/>
        </p:nvCxnSpPr>
        <p:spPr bwMode="auto">
          <a:xfrm>
            <a:off x="4071144" y="2765286"/>
            <a:ext cx="5556" cy="358914"/>
          </a:xfrm>
          <a:prstGeom prst="straightConnector1">
            <a:avLst/>
          </a:prstGeom>
          <a:noFill/>
          <a:ln w="9525">
            <a:solidFill>
              <a:schemeClr val="tx1"/>
            </a:solidFill>
            <a:round/>
            <a:headEnd/>
            <a:tailEnd type="triangle" w="med" len="med"/>
          </a:ln>
        </p:spPr>
      </p:cxnSp>
      <p:sp>
        <p:nvSpPr>
          <p:cNvPr id="24583" name="Text Box 7"/>
          <p:cNvSpPr txBox="1">
            <a:spLocks noChangeArrowheads="1"/>
          </p:cNvSpPr>
          <p:nvPr/>
        </p:nvSpPr>
        <p:spPr bwMode="auto">
          <a:xfrm>
            <a:off x="1295400" y="304800"/>
            <a:ext cx="60960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21:</a:t>
            </a:r>
            <a:r>
              <a:rPr lang="en-US" sz="1400" b="1"/>
              <a:t>  Local national murders another local national</a:t>
            </a:r>
          </a:p>
        </p:txBody>
      </p:sp>
      <p:sp>
        <p:nvSpPr>
          <p:cNvPr id="24584" name="Text Box 8"/>
          <p:cNvSpPr txBox="1">
            <a:spLocks noChangeArrowheads="1"/>
          </p:cNvSpPr>
          <p:nvPr/>
        </p:nvSpPr>
        <p:spPr bwMode="auto">
          <a:xfrm>
            <a:off x="2895600" y="3124200"/>
            <a:ext cx="2362200" cy="5619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2. Unit follows up until all actions are complete and submits findings to TOC.</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95263" y="1817688"/>
            <a:ext cx="2895600" cy="2708434"/>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SALT-A report to TOC:</a:t>
            </a:r>
          </a:p>
          <a:p>
            <a:pPr algn="l" eaLnBrk="0" hangingPunct="0"/>
            <a:r>
              <a:rPr lang="en-US" sz="1000" b="1" dirty="0"/>
              <a:t>S-Size</a:t>
            </a:r>
          </a:p>
          <a:p>
            <a:pPr algn="l" eaLnBrk="0" hangingPunct="0"/>
            <a:r>
              <a:rPr lang="en-US" sz="1000" b="1" dirty="0"/>
              <a:t>      (1)  Name, rank, SSN, unit, and nationality of victim?</a:t>
            </a:r>
          </a:p>
          <a:p>
            <a:pPr algn="l" eaLnBrk="0" hangingPunct="0"/>
            <a:r>
              <a:rPr lang="en-US" sz="1000" b="1" dirty="0"/>
              <a:t>A-Activity</a:t>
            </a:r>
          </a:p>
          <a:p>
            <a:pPr algn="l" eaLnBrk="0" hangingPunct="0"/>
            <a:r>
              <a:rPr lang="en-US" sz="1000" b="1" dirty="0"/>
              <a:t>     (1)  What activity was the individual(s) involved in?  What happened?</a:t>
            </a:r>
          </a:p>
          <a:p>
            <a:pPr algn="l" eaLnBrk="0" hangingPunct="0"/>
            <a:r>
              <a:rPr lang="en-US" sz="1000" b="1" dirty="0"/>
              <a:t>     (2) What was the cause of the incident?</a:t>
            </a:r>
          </a:p>
          <a:p>
            <a:pPr algn="l" eaLnBrk="0" hangingPunct="0"/>
            <a:r>
              <a:rPr lang="en-US" sz="1000" b="1" dirty="0"/>
              <a:t>     (3)  What conditions surrounded the incident?  Is the unit in pursuit of suspects?</a:t>
            </a:r>
          </a:p>
          <a:p>
            <a:pPr algn="l" eaLnBrk="0" hangingPunct="0"/>
            <a:r>
              <a:rPr lang="en-US" sz="1000" b="1" dirty="0"/>
              <a:t>L-Location (8-digit grid)</a:t>
            </a:r>
          </a:p>
          <a:p>
            <a:pPr algn="l" eaLnBrk="0" hangingPunct="0"/>
            <a:r>
              <a:rPr lang="en-US" sz="1000" b="1" dirty="0"/>
              <a:t>     (1)  Where did the incident occur?</a:t>
            </a:r>
          </a:p>
          <a:p>
            <a:pPr algn="l" eaLnBrk="0" hangingPunct="0"/>
            <a:r>
              <a:rPr lang="en-US" sz="1000" b="1" dirty="0"/>
              <a:t>     (2)  Where is the victim now?</a:t>
            </a:r>
          </a:p>
          <a:p>
            <a:pPr algn="l" eaLnBrk="0" hangingPunct="0"/>
            <a:r>
              <a:rPr lang="en-US" sz="1000" b="1" dirty="0"/>
              <a:t>T-Time.  When did the incident occur?</a:t>
            </a:r>
          </a:p>
          <a:p>
            <a:pPr algn="l" eaLnBrk="0" hangingPunct="0"/>
            <a:r>
              <a:rPr lang="en-US" sz="1000" b="1" dirty="0"/>
              <a:t>A-Actions:</a:t>
            </a:r>
          </a:p>
          <a:p>
            <a:pPr algn="l" eaLnBrk="0" hangingPunct="0"/>
            <a:r>
              <a:rPr lang="en-US" sz="1000" b="1" dirty="0"/>
              <a:t>     (1)  Actions taken by unit/agency.  </a:t>
            </a:r>
          </a:p>
          <a:p>
            <a:pPr algn="l" eaLnBrk="0" hangingPunct="0"/>
            <a:r>
              <a:rPr lang="en-US" sz="1000" b="1" dirty="0"/>
              <a:t>     (2)  Assets/support needed?</a:t>
            </a:r>
          </a:p>
        </p:txBody>
      </p:sp>
      <p:sp>
        <p:nvSpPr>
          <p:cNvPr id="25603" name="Text Box 3"/>
          <p:cNvSpPr txBox="1">
            <a:spLocks noChangeArrowheads="1"/>
          </p:cNvSpPr>
          <p:nvPr/>
        </p:nvSpPr>
        <p:spPr bwMode="auto">
          <a:xfrm>
            <a:off x="2693988" y="746125"/>
            <a:ext cx="3200400" cy="701675"/>
          </a:xfrm>
          <a:prstGeom prst="rect">
            <a:avLst/>
          </a:prstGeom>
          <a:noFill/>
          <a:ln w="12700">
            <a:noFill/>
            <a:miter lim="800000"/>
            <a:headEnd type="none" w="sm" len="sm"/>
            <a:tailEnd type="none" w="lg" len="lg"/>
          </a:ln>
        </p:spPr>
        <p:txBody>
          <a:bodyPr>
            <a:spAutoFit/>
          </a:bodyPr>
          <a:lstStyle/>
          <a:p>
            <a:pPr algn="l" eaLnBrk="0" hangingPunct="0"/>
            <a:r>
              <a:rPr lang="en-US" sz="1000" b="1"/>
              <a:t>One or more of the following are attacked/killed</a:t>
            </a:r>
          </a:p>
          <a:p>
            <a:pPr algn="l" eaLnBrk="0" hangingPunct="0"/>
            <a:r>
              <a:rPr lang="en-US" sz="1000" b="1"/>
              <a:t>1. NGO employee</a:t>
            </a:r>
          </a:p>
          <a:p>
            <a:pPr algn="l" eaLnBrk="0" hangingPunct="0"/>
            <a:r>
              <a:rPr lang="en-US" sz="1000" b="1"/>
              <a:t>2. DOD Civilian / coalition civilian</a:t>
            </a:r>
          </a:p>
          <a:p>
            <a:pPr algn="l" eaLnBrk="0" hangingPunct="0"/>
            <a:r>
              <a:rPr lang="en-US" sz="1000" b="1"/>
              <a:t>3. Any civilian Afghan wounded by US forces</a:t>
            </a:r>
          </a:p>
        </p:txBody>
      </p:sp>
      <p:sp>
        <p:nvSpPr>
          <p:cNvPr id="25604" name="AutoShape 4"/>
          <p:cNvSpPr>
            <a:spLocks noChangeArrowheads="1"/>
          </p:cNvSpPr>
          <p:nvPr/>
        </p:nvSpPr>
        <p:spPr bwMode="auto">
          <a:xfrm>
            <a:off x="1905000" y="768350"/>
            <a:ext cx="4306888" cy="784225"/>
          </a:xfrm>
          <a:prstGeom prst="flowChartInputOutput">
            <a:avLst/>
          </a:prstGeom>
          <a:noFill/>
          <a:ln w="28575">
            <a:solidFill>
              <a:schemeClr val="tx1"/>
            </a:solidFill>
            <a:miter lim="800000"/>
            <a:headEnd/>
            <a:tailEnd/>
          </a:ln>
        </p:spPr>
        <p:txBody>
          <a:bodyPr wrap="none" anchor="ctr"/>
          <a:lstStyle/>
          <a:p>
            <a:endParaRPr lang="en-US"/>
          </a:p>
        </p:txBody>
      </p:sp>
      <p:sp>
        <p:nvSpPr>
          <p:cNvPr id="25605" name="Text Box 5"/>
          <p:cNvSpPr txBox="1">
            <a:spLocks noChangeArrowheads="1"/>
          </p:cNvSpPr>
          <p:nvPr/>
        </p:nvSpPr>
        <p:spPr bwMode="auto">
          <a:xfrm>
            <a:off x="3505200" y="1752600"/>
            <a:ext cx="18288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1.  Unit conducts immediate first aid and react to contact drills</a:t>
            </a:r>
          </a:p>
        </p:txBody>
      </p:sp>
      <p:sp>
        <p:nvSpPr>
          <p:cNvPr id="25606" name="Text Box 6"/>
          <p:cNvSpPr txBox="1">
            <a:spLocks noChangeArrowheads="1"/>
          </p:cNvSpPr>
          <p:nvPr/>
        </p:nvSpPr>
        <p:spPr bwMode="auto">
          <a:xfrm>
            <a:off x="3505200" y="2438400"/>
            <a:ext cx="1828800" cy="246221"/>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  Unit notifies TOC   </a:t>
            </a:r>
          </a:p>
        </p:txBody>
      </p:sp>
      <p:cxnSp>
        <p:nvCxnSpPr>
          <p:cNvPr id="25607" name="AutoShape 7"/>
          <p:cNvCxnSpPr>
            <a:cxnSpLocks noChangeShapeType="1"/>
            <a:stCxn id="25606" idx="1"/>
            <a:endCxn id="25602" idx="3"/>
          </p:cNvCxnSpPr>
          <p:nvPr/>
        </p:nvCxnSpPr>
        <p:spPr bwMode="auto">
          <a:xfrm rot="10800000" flipV="1">
            <a:off x="3090864" y="2561511"/>
            <a:ext cx="414337" cy="610394"/>
          </a:xfrm>
          <a:prstGeom prst="bentConnector3">
            <a:avLst>
              <a:gd name="adj1" fmla="val 50000"/>
            </a:avLst>
          </a:prstGeom>
          <a:noFill/>
          <a:ln w="9525">
            <a:solidFill>
              <a:schemeClr val="tx1"/>
            </a:solidFill>
            <a:prstDash val="dash"/>
            <a:miter lim="800000"/>
            <a:headEnd/>
            <a:tailEnd/>
          </a:ln>
        </p:spPr>
      </p:cxnSp>
      <p:cxnSp>
        <p:nvCxnSpPr>
          <p:cNvPr id="25608" name="AutoShape 8"/>
          <p:cNvCxnSpPr>
            <a:cxnSpLocks noChangeShapeType="1"/>
            <a:stCxn id="25604" idx="4"/>
            <a:endCxn id="25605" idx="0"/>
          </p:cNvCxnSpPr>
          <p:nvPr/>
        </p:nvCxnSpPr>
        <p:spPr bwMode="auto">
          <a:xfrm rot="16200000" flipH="1">
            <a:off x="4139010" y="1472009"/>
            <a:ext cx="200025" cy="361156"/>
          </a:xfrm>
          <a:prstGeom prst="straightConnector1">
            <a:avLst/>
          </a:prstGeom>
          <a:noFill/>
          <a:ln w="9525">
            <a:solidFill>
              <a:schemeClr val="tx1"/>
            </a:solidFill>
            <a:round/>
            <a:headEnd/>
            <a:tailEnd type="triangle" w="med" len="med"/>
          </a:ln>
        </p:spPr>
      </p:cxnSp>
      <p:cxnSp>
        <p:nvCxnSpPr>
          <p:cNvPr id="25609" name="AutoShape 9"/>
          <p:cNvCxnSpPr>
            <a:cxnSpLocks noChangeShapeType="1"/>
            <a:stCxn id="25605" idx="2"/>
            <a:endCxn id="25606" idx="0"/>
          </p:cNvCxnSpPr>
          <p:nvPr/>
        </p:nvCxnSpPr>
        <p:spPr bwMode="auto">
          <a:xfrm>
            <a:off x="4419600" y="2314575"/>
            <a:ext cx="0" cy="123825"/>
          </a:xfrm>
          <a:prstGeom prst="straightConnector1">
            <a:avLst/>
          </a:prstGeom>
          <a:noFill/>
          <a:ln w="9525">
            <a:solidFill>
              <a:schemeClr val="tx1"/>
            </a:solidFill>
            <a:round/>
            <a:headEnd/>
            <a:tailEnd type="triangle" w="med" len="med"/>
          </a:ln>
        </p:spPr>
      </p:cxnSp>
      <p:cxnSp>
        <p:nvCxnSpPr>
          <p:cNvPr id="25610" name="AutoShape 10"/>
          <p:cNvCxnSpPr>
            <a:cxnSpLocks noChangeShapeType="1"/>
            <a:stCxn id="25606" idx="2"/>
            <a:endCxn id="25613" idx="0"/>
          </p:cNvCxnSpPr>
          <p:nvPr/>
        </p:nvCxnSpPr>
        <p:spPr bwMode="auto">
          <a:xfrm>
            <a:off x="4419600" y="2684621"/>
            <a:ext cx="0" cy="287179"/>
          </a:xfrm>
          <a:prstGeom prst="straightConnector1">
            <a:avLst/>
          </a:prstGeom>
          <a:noFill/>
          <a:ln w="9525">
            <a:solidFill>
              <a:schemeClr val="tx1"/>
            </a:solidFill>
            <a:round/>
            <a:headEnd/>
            <a:tailEnd type="triangle" w="med" len="med"/>
          </a:ln>
        </p:spPr>
      </p:cxnSp>
      <p:sp>
        <p:nvSpPr>
          <p:cNvPr id="25611" name="Text Box 11"/>
          <p:cNvSpPr txBox="1">
            <a:spLocks noChangeArrowheads="1"/>
          </p:cNvSpPr>
          <p:nvPr/>
        </p:nvSpPr>
        <p:spPr bwMode="auto">
          <a:xfrm>
            <a:off x="1600200" y="152400"/>
            <a:ext cx="5334000" cy="52322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22:</a:t>
            </a:r>
            <a:r>
              <a:rPr lang="en-US" sz="1400" b="1" dirty="0"/>
              <a:t> Nongovernmental organization is attacked / killed </a:t>
            </a:r>
          </a:p>
        </p:txBody>
      </p:sp>
      <p:grpSp>
        <p:nvGrpSpPr>
          <p:cNvPr id="25612" name="Group 12"/>
          <p:cNvGrpSpPr>
            <a:grpSpLocks/>
          </p:cNvGrpSpPr>
          <p:nvPr/>
        </p:nvGrpSpPr>
        <p:grpSpPr bwMode="auto">
          <a:xfrm>
            <a:off x="5562600" y="1295400"/>
            <a:ext cx="3505200" cy="396875"/>
            <a:chOff x="1098" y="3744"/>
            <a:chExt cx="3605" cy="442"/>
          </a:xfrm>
        </p:grpSpPr>
        <p:sp>
          <p:nvSpPr>
            <p:cNvPr id="25629" name="Rectangle 13"/>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25630" name="Picture 14"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25631" name="Picture 15"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25632" name="Rectangle 16"/>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25613" name="Text Box 17"/>
          <p:cNvSpPr txBox="1">
            <a:spLocks noChangeArrowheads="1"/>
          </p:cNvSpPr>
          <p:nvPr/>
        </p:nvSpPr>
        <p:spPr bwMode="auto">
          <a:xfrm>
            <a:off x="3505200" y="2971800"/>
            <a:ext cx="1828800" cy="7143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3.  Battle Captain begins notification procedures.  Submits SALUTE report within 30 minutes.  </a:t>
            </a:r>
          </a:p>
        </p:txBody>
      </p:sp>
      <p:sp>
        <p:nvSpPr>
          <p:cNvPr id="25614" name="Text Box 18"/>
          <p:cNvSpPr txBox="1">
            <a:spLocks noChangeArrowheads="1"/>
          </p:cNvSpPr>
          <p:nvPr/>
        </p:nvSpPr>
        <p:spPr bwMode="auto">
          <a:xfrm>
            <a:off x="3505200" y="3810000"/>
            <a:ext cx="1828800" cy="8667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4. Unit evacuates wounded and/or deceased IAW unit SOP.  Continues actions on contact until threat is eliminated</a:t>
            </a:r>
          </a:p>
        </p:txBody>
      </p:sp>
      <p:cxnSp>
        <p:nvCxnSpPr>
          <p:cNvPr id="25615" name="AutoShape 19"/>
          <p:cNvCxnSpPr>
            <a:cxnSpLocks noChangeShapeType="1"/>
            <a:stCxn id="25613" idx="3"/>
            <a:endCxn id="25616" idx="1"/>
          </p:cNvCxnSpPr>
          <p:nvPr/>
        </p:nvCxnSpPr>
        <p:spPr bwMode="auto">
          <a:xfrm>
            <a:off x="5334000" y="3328988"/>
            <a:ext cx="381000" cy="2716212"/>
          </a:xfrm>
          <a:prstGeom prst="bentConnector3">
            <a:avLst>
              <a:gd name="adj1" fmla="val 50000"/>
            </a:avLst>
          </a:prstGeom>
          <a:noFill/>
          <a:ln w="9525">
            <a:solidFill>
              <a:schemeClr val="tx1"/>
            </a:solidFill>
            <a:miter lim="800000"/>
            <a:headEnd/>
            <a:tailEnd type="triangle" w="med" len="med"/>
          </a:ln>
        </p:spPr>
      </p:cxnSp>
      <p:sp>
        <p:nvSpPr>
          <p:cNvPr id="25616" name="Text Box 20"/>
          <p:cNvSpPr txBox="1">
            <a:spLocks noChangeArrowheads="1"/>
          </p:cNvSpPr>
          <p:nvPr/>
        </p:nvSpPr>
        <p:spPr bwMode="auto">
          <a:xfrm>
            <a:off x="5715000" y="5918200"/>
            <a:ext cx="2959100" cy="254000"/>
          </a:xfrm>
          <a:prstGeom prst="rect">
            <a:avLst/>
          </a:prstGeom>
          <a:noFill/>
          <a:ln w="9525">
            <a:solidFill>
              <a:schemeClr val="tx1"/>
            </a:solidFill>
            <a:miter lim="800000"/>
            <a:headEnd type="none" w="sm" len="sm"/>
            <a:tailEnd type="none" w="lg" len="lg"/>
          </a:ln>
        </p:spPr>
        <p:txBody>
          <a:bodyPr>
            <a:spAutoFit/>
          </a:bodyPr>
          <a:lstStyle/>
          <a:p>
            <a:pPr algn="l" eaLnBrk="0" hangingPunct="0"/>
            <a:r>
              <a:rPr lang="en-US" sz="1000" b="1"/>
              <a:t>3b.  If unit requests MEDEVAC, see </a:t>
            </a:r>
            <a:r>
              <a:rPr lang="en-US" sz="1000" b="1" u="sng">
                <a:hlinkClick r:id="rId3" action="ppaction://hlinksldjump"/>
              </a:rPr>
              <a:t>CARD 48</a:t>
            </a:r>
            <a:endParaRPr lang="en-US" sz="1000" b="1" u="sng"/>
          </a:p>
        </p:txBody>
      </p:sp>
      <p:sp>
        <p:nvSpPr>
          <p:cNvPr id="25617" name="Text Box 21"/>
          <p:cNvSpPr txBox="1">
            <a:spLocks noChangeArrowheads="1"/>
          </p:cNvSpPr>
          <p:nvPr/>
        </p:nvSpPr>
        <p:spPr bwMode="auto">
          <a:xfrm>
            <a:off x="1524000" y="5867400"/>
            <a:ext cx="3451225"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6.  Unit submits all casualty feeder, witness cards, and follow-up Story Board</a:t>
            </a:r>
          </a:p>
        </p:txBody>
      </p:sp>
      <p:cxnSp>
        <p:nvCxnSpPr>
          <p:cNvPr id="25618" name="AutoShape 22"/>
          <p:cNvCxnSpPr>
            <a:cxnSpLocks noChangeShapeType="1"/>
            <a:stCxn id="25613" idx="2"/>
            <a:endCxn id="25614" idx="0"/>
          </p:cNvCxnSpPr>
          <p:nvPr/>
        </p:nvCxnSpPr>
        <p:spPr bwMode="auto">
          <a:xfrm rot="5400000">
            <a:off x="4357688" y="3748087"/>
            <a:ext cx="123825" cy="1588"/>
          </a:xfrm>
          <a:prstGeom prst="straightConnector1">
            <a:avLst/>
          </a:prstGeom>
          <a:noFill/>
          <a:ln w="9525">
            <a:solidFill>
              <a:schemeClr val="tx1"/>
            </a:solidFill>
            <a:round/>
            <a:headEnd/>
            <a:tailEnd type="triangle" w="med" len="med"/>
          </a:ln>
        </p:spPr>
      </p:cxnSp>
      <p:cxnSp>
        <p:nvCxnSpPr>
          <p:cNvPr id="25619" name="AutoShape 23"/>
          <p:cNvCxnSpPr>
            <a:cxnSpLocks noChangeShapeType="1"/>
            <a:stCxn id="25621" idx="2"/>
            <a:endCxn id="25617" idx="0"/>
          </p:cNvCxnSpPr>
          <p:nvPr/>
        </p:nvCxnSpPr>
        <p:spPr bwMode="auto">
          <a:xfrm flipH="1">
            <a:off x="3249613" y="5430798"/>
            <a:ext cx="1169987" cy="436602"/>
          </a:xfrm>
          <a:prstGeom prst="straightConnector1">
            <a:avLst/>
          </a:prstGeom>
          <a:noFill/>
          <a:ln w="9525">
            <a:solidFill>
              <a:schemeClr val="tx1"/>
            </a:solidFill>
            <a:round/>
            <a:headEnd/>
            <a:tailEnd type="triangle" w="med" len="med"/>
          </a:ln>
        </p:spPr>
      </p:cxnSp>
      <p:cxnSp>
        <p:nvCxnSpPr>
          <p:cNvPr id="25620" name="AutoShape 24"/>
          <p:cNvCxnSpPr>
            <a:cxnSpLocks noChangeShapeType="1"/>
            <a:stCxn id="25613" idx="3"/>
            <a:endCxn id="25625" idx="1"/>
          </p:cNvCxnSpPr>
          <p:nvPr/>
        </p:nvCxnSpPr>
        <p:spPr bwMode="auto">
          <a:xfrm>
            <a:off x="5334000" y="3328988"/>
            <a:ext cx="381001" cy="8662"/>
          </a:xfrm>
          <a:prstGeom prst="bentConnector3">
            <a:avLst>
              <a:gd name="adj1" fmla="val 50000"/>
            </a:avLst>
          </a:prstGeom>
          <a:noFill/>
          <a:ln w="9525">
            <a:solidFill>
              <a:schemeClr val="tx1"/>
            </a:solidFill>
            <a:miter lim="800000"/>
            <a:headEnd/>
            <a:tailEnd type="triangle" w="med" len="med"/>
          </a:ln>
        </p:spPr>
      </p:cxnSp>
      <p:sp>
        <p:nvSpPr>
          <p:cNvPr id="25621" name="Text Box 25"/>
          <p:cNvSpPr txBox="1">
            <a:spLocks noChangeArrowheads="1"/>
          </p:cNvSpPr>
          <p:nvPr/>
        </p:nvSpPr>
        <p:spPr bwMode="auto">
          <a:xfrm>
            <a:off x="3505200" y="4876800"/>
            <a:ext cx="1828800" cy="55399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5. Unit conducts intelligence debrief with unit S2.   </a:t>
            </a:r>
          </a:p>
        </p:txBody>
      </p:sp>
      <p:cxnSp>
        <p:nvCxnSpPr>
          <p:cNvPr id="25622" name="AutoShape 26"/>
          <p:cNvCxnSpPr>
            <a:cxnSpLocks noChangeShapeType="1"/>
            <a:stCxn id="25614" idx="2"/>
            <a:endCxn id="25621" idx="0"/>
          </p:cNvCxnSpPr>
          <p:nvPr/>
        </p:nvCxnSpPr>
        <p:spPr bwMode="auto">
          <a:xfrm>
            <a:off x="4419600" y="4676775"/>
            <a:ext cx="0" cy="200025"/>
          </a:xfrm>
          <a:prstGeom prst="straightConnector1">
            <a:avLst/>
          </a:prstGeom>
          <a:noFill/>
          <a:ln w="9525">
            <a:solidFill>
              <a:schemeClr val="tx1"/>
            </a:solidFill>
            <a:round/>
            <a:headEnd/>
            <a:tailEnd type="triangle" w="med" len="med"/>
          </a:ln>
        </p:spPr>
      </p:cxnSp>
      <p:cxnSp>
        <p:nvCxnSpPr>
          <p:cNvPr id="25623" name="AutoShape 27"/>
          <p:cNvCxnSpPr>
            <a:cxnSpLocks noChangeShapeType="1"/>
            <a:stCxn id="25613" idx="3"/>
            <a:endCxn id="25624" idx="1"/>
          </p:cNvCxnSpPr>
          <p:nvPr/>
        </p:nvCxnSpPr>
        <p:spPr bwMode="auto">
          <a:xfrm>
            <a:off x="5334000" y="3328988"/>
            <a:ext cx="381000" cy="3017123"/>
          </a:xfrm>
          <a:prstGeom prst="bentConnector3">
            <a:avLst>
              <a:gd name="adj1" fmla="val 50000"/>
            </a:avLst>
          </a:prstGeom>
          <a:noFill/>
          <a:ln w="9525">
            <a:solidFill>
              <a:schemeClr val="tx1"/>
            </a:solidFill>
            <a:miter lim="800000"/>
            <a:headEnd/>
            <a:tailEnd type="triangle" w="med" len="med"/>
          </a:ln>
        </p:spPr>
      </p:cxnSp>
      <p:sp>
        <p:nvSpPr>
          <p:cNvPr id="25624" name="Text Box 28"/>
          <p:cNvSpPr txBox="1">
            <a:spLocks noChangeArrowheads="1"/>
          </p:cNvSpPr>
          <p:nvPr/>
        </p:nvSpPr>
        <p:spPr bwMode="auto">
          <a:xfrm>
            <a:off x="5715000" y="6223000"/>
            <a:ext cx="3200400" cy="246221"/>
          </a:xfrm>
          <a:prstGeom prst="rect">
            <a:avLst/>
          </a:prstGeom>
          <a:noFill/>
          <a:ln w="9525">
            <a:solidFill>
              <a:schemeClr val="tx1"/>
            </a:solidFill>
            <a:miter lim="800000"/>
            <a:headEnd type="none" w="sm" len="sm"/>
            <a:tailEnd type="none" w="lg" len="lg"/>
          </a:ln>
        </p:spPr>
        <p:txBody>
          <a:bodyPr>
            <a:spAutoFit/>
          </a:bodyPr>
          <a:lstStyle/>
          <a:p>
            <a:pPr algn="l" eaLnBrk="0" hangingPunct="0"/>
            <a:r>
              <a:rPr lang="en-US" sz="1000" b="1" dirty="0"/>
              <a:t>3c.  If unit requests QRF, see </a:t>
            </a:r>
            <a:r>
              <a:rPr lang="en-US" sz="1000" b="1" u="sng" dirty="0">
                <a:hlinkClick r:id="rId4" action="ppaction://hlinksldjump"/>
              </a:rPr>
              <a:t>CARD 50</a:t>
            </a:r>
            <a:endParaRPr lang="en-US" sz="1000" b="1" u="sng" dirty="0"/>
          </a:p>
        </p:txBody>
      </p:sp>
      <p:sp>
        <p:nvSpPr>
          <p:cNvPr id="25625" name="Text Box 29"/>
          <p:cNvSpPr txBox="1">
            <a:spLocks noChangeArrowheads="1"/>
          </p:cNvSpPr>
          <p:nvPr/>
        </p:nvSpPr>
        <p:spPr bwMode="auto">
          <a:xfrm>
            <a:off x="5715001" y="1752600"/>
            <a:ext cx="3200400" cy="3170099"/>
          </a:xfrm>
          <a:prstGeom prst="rect">
            <a:avLst/>
          </a:prstGeom>
          <a:solidFill>
            <a:schemeClr val="bg1"/>
          </a:solidFill>
          <a:ln w="9525">
            <a:solidFill>
              <a:schemeClr val="tx1"/>
            </a:solidFill>
            <a:miter lim="800000"/>
            <a:headEnd/>
            <a:tailEnd/>
          </a:ln>
        </p:spPr>
        <p:txBody>
          <a:bodyPr wrap="square">
            <a:spAutoFit/>
          </a:bodyPr>
          <a:lstStyle/>
          <a:p>
            <a:pPr algn="l"/>
            <a:r>
              <a:rPr lang="en-US" sz="1000" b="1" dirty="0"/>
              <a:t>3a. Staff Action Checklist</a:t>
            </a:r>
          </a:p>
          <a:p>
            <a:pPr algn="l">
              <a:buFont typeface="Wingdings" pitchFamily="2" charset="2"/>
              <a:buChar char="q"/>
            </a:pPr>
            <a:r>
              <a:rPr lang="en-US" sz="1000" b="1" dirty="0"/>
              <a:t> Notify command group and staff</a:t>
            </a:r>
          </a:p>
          <a:p>
            <a:pPr algn="l">
              <a:buFont typeface="Wingdings" pitchFamily="2" charset="2"/>
              <a:buChar char="q"/>
            </a:pPr>
            <a:r>
              <a:rPr lang="en-US" sz="1000" b="1" dirty="0"/>
              <a:t> CPOF operator zooms in on incident, displays only the applicable overlays, and checks Blue Force Tracker Text messages </a:t>
            </a:r>
          </a:p>
          <a:p>
            <a:pPr algn="l">
              <a:buFont typeface="Wingdings" pitchFamily="2" charset="2"/>
              <a:buChar char="q"/>
            </a:pPr>
            <a:r>
              <a:rPr lang="en-US" sz="1000" b="1" dirty="0"/>
              <a:t> PA Cell – Stands by to assist subordinate units and staff as needed.</a:t>
            </a:r>
          </a:p>
          <a:p>
            <a:pPr algn="l">
              <a:buFont typeface="Wingdings" pitchFamily="2" charset="2"/>
              <a:buChar char="q"/>
            </a:pPr>
            <a:r>
              <a:rPr lang="en-US" sz="1000" b="1" dirty="0"/>
              <a:t> Chaplain (positions as close to deceased as possible)</a:t>
            </a:r>
          </a:p>
          <a:p>
            <a:pPr algn="l">
              <a:buFont typeface="Wingdings" pitchFamily="2" charset="2"/>
              <a:buChar char="q"/>
            </a:pPr>
            <a:r>
              <a:rPr lang="en-US" sz="1000" b="1" dirty="0"/>
              <a:t> S1 </a:t>
            </a:r>
          </a:p>
          <a:p>
            <a:pPr algn="l">
              <a:buFont typeface="Wingdings" pitchFamily="2" charset="2"/>
              <a:buChar char="q"/>
            </a:pPr>
            <a:r>
              <a:rPr lang="en-US" sz="1000" b="1" dirty="0"/>
              <a:t>S4 conducts mortuary affairs SOP, alerts  mortuary affairs team</a:t>
            </a:r>
          </a:p>
          <a:p>
            <a:pPr algn="l">
              <a:buFont typeface="Wingdings" pitchFamily="2" charset="2"/>
              <a:buChar char="q"/>
            </a:pPr>
            <a:r>
              <a:rPr lang="en-US" sz="1000" b="1" dirty="0"/>
              <a:t> SJA prepared to settle claims</a:t>
            </a:r>
          </a:p>
          <a:p>
            <a:pPr algn="l">
              <a:buFont typeface="Wingdings" pitchFamily="2" charset="2"/>
              <a:buChar char="q"/>
            </a:pPr>
            <a:r>
              <a:rPr lang="en-US" sz="1000" b="1" dirty="0"/>
              <a:t> Safety Officer conducts interviews</a:t>
            </a:r>
          </a:p>
          <a:p>
            <a:pPr algn="l">
              <a:buFont typeface="Wingdings" pitchFamily="2" charset="2"/>
              <a:buChar char="q"/>
            </a:pPr>
            <a:r>
              <a:rPr lang="en-US" sz="1000" b="1" dirty="0"/>
              <a:t> S2 collects facts and conducts pattern analysis</a:t>
            </a:r>
          </a:p>
          <a:p>
            <a:pPr algn="l">
              <a:buFont typeface="Wingdings" pitchFamily="2" charset="2"/>
              <a:buChar char="q"/>
            </a:pPr>
            <a:r>
              <a:rPr lang="en-US" sz="1000" b="1" dirty="0"/>
              <a:t> Alert all TOCs if upgrade FPCON is necessary</a:t>
            </a:r>
          </a:p>
          <a:p>
            <a:pPr algn="l">
              <a:buFont typeface="Wingdings" pitchFamily="2" charset="2"/>
              <a:buChar char="q"/>
            </a:pPr>
            <a:r>
              <a:rPr lang="en-US" sz="1000" b="1" dirty="0"/>
              <a:t> PAO prepares statements</a:t>
            </a:r>
          </a:p>
          <a:p>
            <a:pPr algn="l">
              <a:buFont typeface="Wingdings" pitchFamily="2" charset="2"/>
              <a:buChar char="q"/>
            </a:pPr>
            <a:r>
              <a:rPr lang="en-US" sz="1000" b="1" dirty="0"/>
              <a:t> LNO collects information/details of incident</a:t>
            </a:r>
          </a:p>
          <a:p>
            <a:pPr algn="l">
              <a:buFont typeface="Wingdings" pitchFamily="2" charset="2"/>
              <a:buChar char="q"/>
            </a:pPr>
            <a:r>
              <a:rPr lang="en-US" sz="1000" b="1" dirty="0"/>
              <a:t> Determine motives for attack</a:t>
            </a:r>
          </a:p>
          <a:p>
            <a:pPr algn="l">
              <a:buFont typeface="Wingdings" pitchFamily="2" charset="2"/>
              <a:buChar char="q"/>
            </a:pPr>
            <a:r>
              <a:rPr lang="en-US" sz="1000" b="1" dirty="0"/>
              <a:t> Develop talking points for area of incidence</a:t>
            </a:r>
          </a:p>
        </p:txBody>
      </p:sp>
      <p:sp>
        <p:nvSpPr>
          <p:cNvPr id="25626" name="Line 36"/>
          <p:cNvSpPr>
            <a:spLocks noChangeShapeType="1"/>
          </p:cNvSpPr>
          <p:nvPr/>
        </p:nvSpPr>
        <p:spPr bwMode="auto">
          <a:xfrm flipV="1">
            <a:off x="5867400" y="1066800"/>
            <a:ext cx="457200" cy="38100"/>
          </a:xfrm>
          <a:prstGeom prst="line">
            <a:avLst/>
          </a:prstGeom>
          <a:noFill/>
          <a:ln w="9525">
            <a:solidFill>
              <a:schemeClr val="tx1"/>
            </a:solidFill>
            <a:round/>
            <a:headEnd/>
            <a:tailEnd type="triangle" w="med" len="med"/>
          </a:ln>
        </p:spPr>
        <p:txBody>
          <a:bodyPr wrap="none" anchor="ctr"/>
          <a:lstStyle/>
          <a:p>
            <a:endParaRPr lang="en-US"/>
          </a:p>
        </p:txBody>
      </p:sp>
      <p:sp>
        <p:nvSpPr>
          <p:cNvPr id="25627" name="Rectangle 37"/>
          <p:cNvSpPr>
            <a:spLocks noChangeArrowheads="1"/>
          </p:cNvSpPr>
          <p:nvPr/>
        </p:nvSpPr>
        <p:spPr bwMode="auto">
          <a:xfrm>
            <a:off x="6324600" y="838200"/>
            <a:ext cx="2458092" cy="457200"/>
          </a:xfrm>
          <a:prstGeom prst="rect">
            <a:avLst/>
          </a:prstGeom>
          <a:noFill/>
          <a:ln w="9525">
            <a:solidFill>
              <a:schemeClr val="tx1"/>
            </a:solidFill>
            <a:miter lim="800000"/>
            <a:headEnd/>
            <a:tailEnd/>
          </a:ln>
        </p:spPr>
        <p:txBody>
          <a:bodyPr wrap="none" anchor="ctr"/>
          <a:lstStyle/>
          <a:p>
            <a:r>
              <a:rPr lang="en-US" dirty="0"/>
              <a:t>Notify local authorities if applicable</a:t>
            </a:r>
          </a:p>
        </p:txBody>
      </p:sp>
      <p:sp>
        <p:nvSpPr>
          <p:cNvPr id="25628" name="Rectangle 38"/>
          <p:cNvSpPr>
            <a:spLocks noChangeArrowheads="1"/>
          </p:cNvSpPr>
          <p:nvPr/>
        </p:nvSpPr>
        <p:spPr bwMode="auto">
          <a:xfrm>
            <a:off x="7924800" y="76200"/>
            <a:ext cx="1143000" cy="685800"/>
          </a:xfrm>
          <a:prstGeom prst="rect">
            <a:avLst/>
          </a:prstGeom>
          <a:solidFill>
            <a:srgbClr val="00FF00"/>
          </a:solidFill>
          <a:ln w="28575">
            <a:solidFill>
              <a:schemeClr val="tx1"/>
            </a:solidFill>
            <a:miter lim="800000"/>
            <a:headEnd/>
            <a:tailEnd/>
          </a:ln>
        </p:spPr>
        <p:txBody>
          <a:bodyPr wrap="none" anchor="ctr"/>
          <a:lstStyle/>
          <a:p>
            <a:pPr algn="l"/>
            <a:r>
              <a:rPr lang="en-US" sz="1000" b="1" dirty="0"/>
              <a:t>Hyperlink</a:t>
            </a:r>
          </a:p>
          <a:p>
            <a:pPr algn="l"/>
            <a:r>
              <a:rPr lang="en-US" sz="1000" b="1" dirty="0">
                <a:hlinkClick r:id="rId3" action="ppaction://hlinksldjump"/>
              </a:rPr>
              <a:t>48-MEDEVAC</a:t>
            </a:r>
            <a:endParaRPr lang="en-US" sz="1000" b="1" dirty="0"/>
          </a:p>
          <a:p>
            <a:pPr algn="l"/>
            <a:r>
              <a:rPr lang="en-US" sz="1000" b="1" dirty="0">
                <a:hlinkClick r:id="rId4" action="ppaction://hlinksldjump"/>
              </a:rPr>
              <a:t>50-</a:t>
            </a:r>
            <a:r>
              <a:rPr lang="en-US" sz="1000" b="1" u="sng" dirty="0">
                <a:hlinkClick r:id="rId4" action="ppaction://hlinksldjump"/>
              </a:rPr>
              <a:t>QRF</a:t>
            </a:r>
            <a:endParaRPr lang="en-US" sz="1000" b="1" u="sn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124200" y="1524000"/>
            <a:ext cx="1743075" cy="244475"/>
          </a:xfrm>
          <a:prstGeom prst="rect">
            <a:avLst/>
          </a:prstGeom>
          <a:noFill/>
          <a:ln w="12700">
            <a:noFill/>
            <a:miter lim="800000"/>
            <a:headEnd type="none" w="sm" len="sm"/>
            <a:tailEnd type="none" w="lg" len="lg"/>
          </a:ln>
        </p:spPr>
        <p:txBody>
          <a:bodyPr>
            <a:spAutoFit/>
          </a:bodyPr>
          <a:lstStyle/>
          <a:p>
            <a:pPr eaLnBrk="0" hangingPunct="0"/>
            <a:r>
              <a:rPr lang="en-US" sz="1000" b="1" dirty="0"/>
              <a:t>VIP visit reported</a:t>
            </a:r>
          </a:p>
        </p:txBody>
      </p:sp>
      <p:sp>
        <p:nvSpPr>
          <p:cNvPr id="26627" name="AutoShape 3"/>
          <p:cNvSpPr>
            <a:spLocks noChangeArrowheads="1"/>
          </p:cNvSpPr>
          <p:nvPr/>
        </p:nvSpPr>
        <p:spPr bwMode="auto">
          <a:xfrm>
            <a:off x="2743200" y="1419225"/>
            <a:ext cx="2405063" cy="457200"/>
          </a:xfrm>
          <a:prstGeom prst="flowChartInputOutput">
            <a:avLst/>
          </a:prstGeom>
          <a:noFill/>
          <a:ln w="28575">
            <a:solidFill>
              <a:schemeClr val="tx1"/>
            </a:solidFill>
            <a:miter lim="800000"/>
            <a:headEnd/>
            <a:tailEnd/>
          </a:ln>
        </p:spPr>
        <p:txBody>
          <a:bodyPr wrap="none" anchor="ctr"/>
          <a:lstStyle/>
          <a:p>
            <a:endParaRPr lang="en-US"/>
          </a:p>
        </p:txBody>
      </p:sp>
      <p:sp>
        <p:nvSpPr>
          <p:cNvPr id="26628" name="Text Box 4"/>
          <p:cNvSpPr txBox="1">
            <a:spLocks noChangeArrowheads="1"/>
          </p:cNvSpPr>
          <p:nvPr/>
        </p:nvSpPr>
        <p:spPr bwMode="auto">
          <a:xfrm>
            <a:off x="2754313" y="2105025"/>
            <a:ext cx="2579687" cy="8667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Staff ensures the Battle CPT/NCO have their latest battle updates.   All TOC sections clean their areas and prepare to brief the VIP on their area of expertise.</a:t>
            </a:r>
          </a:p>
        </p:txBody>
      </p:sp>
      <p:cxnSp>
        <p:nvCxnSpPr>
          <p:cNvPr id="26629" name="AutoShape 5"/>
          <p:cNvCxnSpPr>
            <a:cxnSpLocks noChangeShapeType="1"/>
            <a:stCxn id="26627" idx="4"/>
            <a:endCxn id="26628" idx="0"/>
          </p:cNvCxnSpPr>
          <p:nvPr/>
        </p:nvCxnSpPr>
        <p:spPr bwMode="auto">
          <a:xfrm>
            <a:off x="3946525" y="1890713"/>
            <a:ext cx="98425" cy="214312"/>
          </a:xfrm>
          <a:prstGeom prst="straightConnector1">
            <a:avLst/>
          </a:prstGeom>
          <a:noFill/>
          <a:ln w="9525">
            <a:solidFill>
              <a:schemeClr val="tx1"/>
            </a:solidFill>
            <a:round/>
            <a:headEnd/>
            <a:tailEnd type="triangle" w="med" len="med"/>
          </a:ln>
        </p:spPr>
      </p:cxnSp>
      <p:cxnSp>
        <p:nvCxnSpPr>
          <p:cNvPr id="26630" name="AutoShape 6"/>
          <p:cNvCxnSpPr>
            <a:cxnSpLocks noChangeShapeType="1"/>
            <a:stCxn id="26628" idx="2"/>
            <a:endCxn id="26632" idx="0"/>
          </p:cNvCxnSpPr>
          <p:nvPr/>
        </p:nvCxnSpPr>
        <p:spPr bwMode="auto">
          <a:xfrm flipH="1">
            <a:off x="3968750" y="2971800"/>
            <a:ext cx="75407" cy="504825"/>
          </a:xfrm>
          <a:prstGeom prst="straightConnector1">
            <a:avLst/>
          </a:prstGeom>
          <a:noFill/>
          <a:ln w="9525">
            <a:solidFill>
              <a:schemeClr val="tx1"/>
            </a:solidFill>
            <a:round/>
            <a:headEnd/>
            <a:tailEnd type="triangle" w="med" len="med"/>
          </a:ln>
        </p:spPr>
      </p:cxnSp>
      <p:sp>
        <p:nvSpPr>
          <p:cNvPr id="26631" name="Text Box 7"/>
          <p:cNvSpPr txBox="1">
            <a:spLocks noChangeArrowheads="1"/>
          </p:cNvSpPr>
          <p:nvPr/>
        </p:nvSpPr>
        <p:spPr bwMode="auto">
          <a:xfrm>
            <a:off x="1828800" y="304800"/>
            <a:ext cx="52578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23:</a:t>
            </a:r>
            <a:r>
              <a:rPr lang="en-US" sz="1400" b="1"/>
              <a:t>  VIP Visit</a:t>
            </a:r>
          </a:p>
        </p:txBody>
      </p:sp>
      <p:sp>
        <p:nvSpPr>
          <p:cNvPr id="26632" name="Text Box 8"/>
          <p:cNvSpPr txBox="1">
            <a:spLocks noChangeArrowheads="1"/>
          </p:cNvSpPr>
          <p:nvPr/>
        </p:nvSpPr>
        <p:spPr bwMode="auto">
          <a:xfrm>
            <a:off x="2787650" y="3476625"/>
            <a:ext cx="2362200" cy="553998"/>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 PAO contacts higher and coordinates details of visit and sets agenda.  </a:t>
            </a:r>
          </a:p>
        </p:txBody>
      </p:sp>
      <p:cxnSp>
        <p:nvCxnSpPr>
          <p:cNvPr id="26633" name="AutoShape 9"/>
          <p:cNvCxnSpPr>
            <a:cxnSpLocks noChangeShapeType="1"/>
            <a:stCxn id="26628" idx="3"/>
            <a:endCxn id="26634" idx="0"/>
          </p:cNvCxnSpPr>
          <p:nvPr/>
        </p:nvCxnSpPr>
        <p:spPr bwMode="auto">
          <a:xfrm>
            <a:off x="5334000" y="2538413"/>
            <a:ext cx="1790700" cy="661987"/>
          </a:xfrm>
          <a:prstGeom prst="straightConnector1">
            <a:avLst/>
          </a:prstGeom>
          <a:noFill/>
          <a:ln w="9525">
            <a:solidFill>
              <a:schemeClr val="tx1"/>
            </a:solidFill>
            <a:round/>
            <a:headEnd/>
            <a:tailEnd type="triangle" w="med" len="med"/>
          </a:ln>
        </p:spPr>
      </p:cxnSp>
      <p:sp>
        <p:nvSpPr>
          <p:cNvPr id="26634" name="Text Box 10"/>
          <p:cNvSpPr txBox="1">
            <a:spLocks noChangeArrowheads="1"/>
          </p:cNvSpPr>
          <p:nvPr/>
        </p:nvSpPr>
        <p:spPr bwMode="auto">
          <a:xfrm>
            <a:off x="5943600" y="3200400"/>
            <a:ext cx="2362200"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Battle CPT notifies: </a:t>
            </a:r>
          </a:p>
          <a:p>
            <a:pPr algn="l" eaLnBrk="0" hangingPunct="0"/>
            <a:r>
              <a:rPr lang="en-US" sz="1000" b="1" dirty="0"/>
              <a:t>    (1) Command Group and higher</a:t>
            </a:r>
          </a:p>
        </p:txBody>
      </p:sp>
      <p:grpSp>
        <p:nvGrpSpPr>
          <p:cNvPr id="26635" name="Group 11"/>
          <p:cNvGrpSpPr>
            <a:grpSpLocks/>
          </p:cNvGrpSpPr>
          <p:nvPr/>
        </p:nvGrpSpPr>
        <p:grpSpPr bwMode="auto">
          <a:xfrm>
            <a:off x="5410200" y="1524000"/>
            <a:ext cx="3505200" cy="396875"/>
            <a:chOff x="1098" y="3744"/>
            <a:chExt cx="3605" cy="442"/>
          </a:xfrm>
        </p:grpSpPr>
        <p:sp>
          <p:nvSpPr>
            <p:cNvPr id="26642" name="Rectangle 12"/>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26643" name="Picture 13"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26644" name="Picture 14"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26645" name="Rectangle 15"/>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26636" name="Line 16"/>
          <p:cNvSpPr>
            <a:spLocks noChangeShapeType="1"/>
          </p:cNvSpPr>
          <p:nvPr/>
        </p:nvSpPr>
        <p:spPr bwMode="auto">
          <a:xfrm flipH="1">
            <a:off x="2514600" y="4038600"/>
            <a:ext cx="1371600" cy="685800"/>
          </a:xfrm>
          <a:prstGeom prst="line">
            <a:avLst/>
          </a:prstGeom>
          <a:noFill/>
          <a:ln w="28575">
            <a:solidFill>
              <a:schemeClr val="tx1"/>
            </a:solidFill>
            <a:round/>
            <a:headEnd/>
            <a:tailEnd type="triangle" w="med" len="med"/>
          </a:ln>
        </p:spPr>
        <p:txBody>
          <a:bodyPr wrap="none" anchor="ctr"/>
          <a:lstStyle/>
          <a:p>
            <a:endParaRPr lang="en-US"/>
          </a:p>
        </p:txBody>
      </p:sp>
      <p:sp>
        <p:nvSpPr>
          <p:cNvPr id="26637" name="Text Box 17"/>
          <p:cNvSpPr txBox="1">
            <a:spLocks noChangeArrowheads="1"/>
          </p:cNvSpPr>
          <p:nvPr/>
        </p:nvSpPr>
        <p:spPr bwMode="auto">
          <a:xfrm>
            <a:off x="1143000" y="4724400"/>
            <a:ext cx="2362200" cy="409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O-6 equivalent or above will be briefed by commander. </a:t>
            </a:r>
          </a:p>
        </p:txBody>
      </p:sp>
      <p:sp>
        <p:nvSpPr>
          <p:cNvPr id="26638" name="Text Box 18"/>
          <p:cNvSpPr txBox="1">
            <a:spLocks noChangeArrowheads="1"/>
          </p:cNvSpPr>
          <p:nvPr/>
        </p:nvSpPr>
        <p:spPr bwMode="auto">
          <a:xfrm>
            <a:off x="3886200" y="4724400"/>
            <a:ext cx="2362200" cy="409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2b. LTC or below will be briefed by DCO or XO. </a:t>
            </a:r>
          </a:p>
        </p:txBody>
      </p:sp>
      <p:sp>
        <p:nvSpPr>
          <p:cNvPr id="26639" name="Line 19"/>
          <p:cNvSpPr>
            <a:spLocks noChangeShapeType="1"/>
          </p:cNvSpPr>
          <p:nvPr/>
        </p:nvSpPr>
        <p:spPr bwMode="auto">
          <a:xfrm>
            <a:off x="3886200" y="4038600"/>
            <a:ext cx="914400" cy="685800"/>
          </a:xfrm>
          <a:prstGeom prst="line">
            <a:avLst/>
          </a:prstGeom>
          <a:noFill/>
          <a:ln w="28575">
            <a:solidFill>
              <a:schemeClr val="tx1"/>
            </a:solidFill>
            <a:round/>
            <a:headEnd/>
            <a:tailEnd type="triangle" w="med" len="med"/>
          </a:ln>
        </p:spPr>
        <p:txBody>
          <a:bodyPr wrap="none" anchor="ctr"/>
          <a:lstStyle/>
          <a:p>
            <a:endParaRPr lang="en-US"/>
          </a:p>
        </p:txBody>
      </p:sp>
      <p:sp>
        <p:nvSpPr>
          <p:cNvPr id="26640" name="Text Box 20"/>
          <p:cNvSpPr txBox="1">
            <a:spLocks noChangeArrowheads="1"/>
          </p:cNvSpPr>
          <p:nvPr/>
        </p:nvSpPr>
        <p:spPr bwMode="auto">
          <a:xfrm>
            <a:off x="228600" y="2971800"/>
            <a:ext cx="2362200" cy="2571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1a. O&amp;I brief prepared by S2/S3.</a:t>
            </a:r>
          </a:p>
        </p:txBody>
      </p:sp>
      <p:sp>
        <p:nvSpPr>
          <p:cNvPr id="26641" name="Line 21"/>
          <p:cNvSpPr>
            <a:spLocks noChangeShapeType="1"/>
          </p:cNvSpPr>
          <p:nvPr/>
        </p:nvSpPr>
        <p:spPr bwMode="auto">
          <a:xfrm flipH="1">
            <a:off x="1447800" y="2362200"/>
            <a:ext cx="1295400" cy="609600"/>
          </a:xfrm>
          <a:prstGeom prst="line">
            <a:avLst/>
          </a:prstGeom>
          <a:noFill/>
          <a:ln w="28575">
            <a:solidFill>
              <a:schemeClr val="tx1"/>
            </a:solidFill>
            <a:round/>
            <a:headEnd/>
            <a:tailEnd type="triangle" w="med" len="med"/>
          </a:ln>
        </p:spPr>
        <p:txBody>
          <a:bodyPr wrap="none" anchor="ct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3041650" y="1446213"/>
            <a:ext cx="1743075" cy="396875"/>
          </a:xfrm>
          <a:prstGeom prst="rect">
            <a:avLst/>
          </a:prstGeom>
          <a:noFill/>
          <a:ln w="12700">
            <a:noFill/>
            <a:miter lim="800000"/>
            <a:headEnd type="none" w="sm" len="sm"/>
            <a:tailEnd type="none" w="lg" len="lg"/>
          </a:ln>
        </p:spPr>
        <p:txBody>
          <a:bodyPr>
            <a:spAutoFit/>
          </a:bodyPr>
          <a:lstStyle/>
          <a:p>
            <a:pPr eaLnBrk="0" hangingPunct="0"/>
            <a:r>
              <a:rPr lang="en-US" sz="1000" b="1"/>
              <a:t>Convoy escort requirement </a:t>
            </a:r>
          </a:p>
        </p:txBody>
      </p:sp>
      <p:sp>
        <p:nvSpPr>
          <p:cNvPr id="27651" name="AutoShape 3"/>
          <p:cNvSpPr>
            <a:spLocks noChangeArrowheads="1"/>
          </p:cNvSpPr>
          <p:nvPr/>
        </p:nvSpPr>
        <p:spPr bwMode="auto">
          <a:xfrm>
            <a:off x="2743200" y="1419225"/>
            <a:ext cx="2405063" cy="457200"/>
          </a:xfrm>
          <a:prstGeom prst="flowChartInputOutput">
            <a:avLst/>
          </a:prstGeom>
          <a:noFill/>
          <a:ln w="28575">
            <a:solidFill>
              <a:schemeClr val="tx1"/>
            </a:solidFill>
            <a:miter lim="800000"/>
            <a:headEnd/>
            <a:tailEnd/>
          </a:ln>
        </p:spPr>
        <p:txBody>
          <a:bodyPr wrap="none" anchor="ctr"/>
          <a:lstStyle/>
          <a:p>
            <a:endParaRPr lang="en-US"/>
          </a:p>
        </p:txBody>
      </p:sp>
      <p:sp>
        <p:nvSpPr>
          <p:cNvPr id="27652" name="Text Box 4"/>
          <p:cNvSpPr txBox="1">
            <a:spLocks noChangeArrowheads="1"/>
          </p:cNvSpPr>
          <p:nvPr/>
        </p:nvSpPr>
        <p:spPr bwMode="auto">
          <a:xfrm>
            <a:off x="2754313" y="2105025"/>
            <a:ext cx="2579687"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Staff verifies security of route and patrol data.  Informs units that convoy will be in their sector.</a:t>
            </a:r>
          </a:p>
        </p:txBody>
      </p:sp>
      <p:cxnSp>
        <p:nvCxnSpPr>
          <p:cNvPr id="27653" name="AutoShape 5"/>
          <p:cNvCxnSpPr>
            <a:cxnSpLocks noChangeShapeType="1"/>
            <a:stCxn id="27651" idx="4"/>
            <a:endCxn id="27652" idx="0"/>
          </p:cNvCxnSpPr>
          <p:nvPr/>
        </p:nvCxnSpPr>
        <p:spPr bwMode="auto">
          <a:xfrm>
            <a:off x="3946525" y="1890713"/>
            <a:ext cx="98425" cy="214312"/>
          </a:xfrm>
          <a:prstGeom prst="straightConnector1">
            <a:avLst/>
          </a:prstGeom>
          <a:noFill/>
          <a:ln w="9525">
            <a:solidFill>
              <a:schemeClr val="tx1"/>
            </a:solidFill>
            <a:round/>
            <a:headEnd/>
            <a:tailEnd type="triangle" w="med" len="med"/>
          </a:ln>
        </p:spPr>
      </p:cxnSp>
      <p:cxnSp>
        <p:nvCxnSpPr>
          <p:cNvPr id="27654" name="AutoShape 6"/>
          <p:cNvCxnSpPr>
            <a:cxnSpLocks noChangeShapeType="1"/>
            <a:stCxn id="27652" idx="2"/>
            <a:endCxn id="27656" idx="0"/>
          </p:cNvCxnSpPr>
          <p:nvPr/>
        </p:nvCxnSpPr>
        <p:spPr bwMode="auto">
          <a:xfrm rot="16200000" flipH="1">
            <a:off x="3892947" y="2818209"/>
            <a:ext cx="304800" cy="2381"/>
          </a:xfrm>
          <a:prstGeom prst="straightConnector1">
            <a:avLst/>
          </a:prstGeom>
          <a:noFill/>
          <a:ln w="9525">
            <a:solidFill>
              <a:schemeClr val="tx1"/>
            </a:solidFill>
            <a:round/>
            <a:headEnd/>
            <a:tailEnd type="triangle" w="med" len="med"/>
          </a:ln>
        </p:spPr>
      </p:cxnSp>
      <p:sp>
        <p:nvSpPr>
          <p:cNvPr id="27655" name="Text Box 7"/>
          <p:cNvSpPr txBox="1">
            <a:spLocks noChangeArrowheads="1"/>
          </p:cNvSpPr>
          <p:nvPr/>
        </p:nvSpPr>
        <p:spPr bwMode="auto">
          <a:xfrm>
            <a:off x="1524000" y="304800"/>
            <a:ext cx="5257800" cy="307777"/>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24:</a:t>
            </a:r>
            <a:r>
              <a:rPr lang="en-US" sz="1400" b="1" dirty="0"/>
              <a:t>  Division or higher convoy escort</a:t>
            </a:r>
          </a:p>
        </p:txBody>
      </p:sp>
      <p:sp>
        <p:nvSpPr>
          <p:cNvPr id="27656" name="Text Box 8"/>
          <p:cNvSpPr txBox="1">
            <a:spLocks noChangeArrowheads="1"/>
          </p:cNvSpPr>
          <p:nvPr/>
        </p:nvSpPr>
        <p:spPr bwMode="auto">
          <a:xfrm>
            <a:off x="2865438" y="2971800"/>
            <a:ext cx="2362200" cy="553998"/>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 TOC reports the start and completion of the convoy in its sector.</a:t>
            </a:r>
          </a:p>
        </p:txBody>
      </p:sp>
      <p:cxnSp>
        <p:nvCxnSpPr>
          <p:cNvPr id="27657" name="AutoShape 9"/>
          <p:cNvCxnSpPr>
            <a:cxnSpLocks noChangeShapeType="1"/>
            <a:stCxn id="27652" idx="3"/>
            <a:endCxn id="27658" idx="0"/>
          </p:cNvCxnSpPr>
          <p:nvPr/>
        </p:nvCxnSpPr>
        <p:spPr bwMode="auto">
          <a:xfrm>
            <a:off x="5334000" y="2386013"/>
            <a:ext cx="1790700" cy="814387"/>
          </a:xfrm>
          <a:prstGeom prst="straightConnector1">
            <a:avLst/>
          </a:prstGeom>
          <a:noFill/>
          <a:ln w="9525">
            <a:solidFill>
              <a:schemeClr val="tx1"/>
            </a:solidFill>
            <a:round/>
            <a:headEnd/>
            <a:tailEnd type="triangle" w="med" len="med"/>
          </a:ln>
        </p:spPr>
      </p:cxnSp>
      <p:sp>
        <p:nvSpPr>
          <p:cNvPr id="27658" name="Text Box 10"/>
          <p:cNvSpPr txBox="1">
            <a:spLocks noChangeArrowheads="1"/>
          </p:cNvSpPr>
          <p:nvPr/>
        </p:nvSpPr>
        <p:spPr bwMode="auto">
          <a:xfrm>
            <a:off x="5943600" y="3200400"/>
            <a:ext cx="2362200" cy="861774"/>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Battle CPT: </a:t>
            </a:r>
          </a:p>
          <a:p>
            <a:pPr algn="l" eaLnBrk="0" hangingPunct="0"/>
            <a:r>
              <a:rPr lang="en-US" sz="1000" b="1" dirty="0"/>
              <a:t>    (1) Notifies commander and S3</a:t>
            </a:r>
          </a:p>
          <a:p>
            <a:pPr algn="l" eaLnBrk="0" hangingPunct="0"/>
            <a:r>
              <a:rPr lang="en-US" sz="1000" b="1" dirty="0"/>
              <a:t>    (2) Notifies S2</a:t>
            </a:r>
          </a:p>
          <a:p>
            <a:pPr algn="l" eaLnBrk="0" hangingPunct="0"/>
            <a:r>
              <a:rPr lang="en-US" sz="1000" b="1" dirty="0"/>
              <a:t>    (3) Notifies LNOs  </a:t>
            </a:r>
          </a:p>
          <a:p>
            <a:pPr algn="l" eaLnBrk="0" hangingPunct="0"/>
            <a:r>
              <a:rPr lang="en-US" sz="1000" b="1" dirty="0"/>
              <a:t>    (4) Requests Security Escort  </a:t>
            </a:r>
          </a:p>
        </p:txBody>
      </p:sp>
      <p:sp>
        <p:nvSpPr>
          <p:cNvPr id="27659" name="Line 11"/>
          <p:cNvSpPr>
            <a:spLocks noChangeShapeType="1"/>
          </p:cNvSpPr>
          <p:nvPr/>
        </p:nvSpPr>
        <p:spPr bwMode="auto">
          <a:xfrm>
            <a:off x="5334000" y="2209800"/>
            <a:ext cx="1524000" cy="0"/>
          </a:xfrm>
          <a:prstGeom prst="line">
            <a:avLst/>
          </a:prstGeom>
          <a:noFill/>
          <a:ln w="28575">
            <a:solidFill>
              <a:schemeClr val="tx1"/>
            </a:solidFill>
            <a:prstDash val="dash"/>
            <a:round/>
            <a:headEnd/>
            <a:tailEnd type="triangle" w="med" len="med"/>
          </a:ln>
        </p:spPr>
        <p:txBody>
          <a:bodyPr wrap="none" anchor="ctr"/>
          <a:lstStyle/>
          <a:p>
            <a:endParaRPr lang="en-US"/>
          </a:p>
        </p:txBody>
      </p:sp>
      <p:sp>
        <p:nvSpPr>
          <p:cNvPr id="27660" name="Rectangle 12"/>
          <p:cNvSpPr>
            <a:spLocks noChangeArrowheads="1"/>
          </p:cNvSpPr>
          <p:nvPr/>
        </p:nvSpPr>
        <p:spPr bwMode="auto">
          <a:xfrm>
            <a:off x="6858000" y="1371600"/>
            <a:ext cx="1752600" cy="1143000"/>
          </a:xfrm>
          <a:prstGeom prst="rect">
            <a:avLst/>
          </a:prstGeom>
          <a:noFill/>
          <a:ln w="12700">
            <a:solidFill>
              <a:schemeClr val="tx1"/>
            </a:solidFill>
            <a:miter lim="800000"/>
            <a:headEnd/>
            <a:tailEnd/>
          </a:ln>
        </p:spPr>
        <p:txBody>
          <a:bodyPr wrap="none" anchor="ctr"/>
          <a:lstStyle/>
          <a:p>
            <a:pPr algn="l">
              <a:buFontTx/>
              <a:buChar char="•"/>
            </a:pPr>
            <a:r>
              <a:rPr lang="en-US" sz="1000" b="1"/>
              <a:t>Net ID</a:t>
            </a:r>
          </a:p>
          <a:p>
            <a:pPr algn="l">
              <a:buFontTx/>
              <a:buChar char="•"/>
            </a:pPr>
            <a:r>
              <a:rPr lang="en-US" sz="1000" b="1"/>
              <a:t>Call signs</a:t>
            </a:r>
          </a:p>
          <a:p>
            <a:pPr algn="l">
              <a:buFontTx/>
              <a:buChar char="•"/>
            </a:pPr>
            <a:r>
              <a:rPr lang="en-US" sz="1000" b="1"/>
              <a:t>Entry/exit points</a:t>
            </a:r>
          </a:p>
          <a:p>
            <a:pPr algn="l">
              <a:buFontTx/>
              <a:buChar char="•"/>
            </a:pPr>
            <a:r>
              <a:rPr lang="en-US" sz="1000" b="1"/>
              <a:t>Composition (to include </a:t>
            </a:r>
          </a:p>
          <a:p>
            <a:pPr algn="l"/>
            <a:r>
              <a:rPr lang="en-US" sz="1000" b="1"/>
              <a:t>   security assets)</a:t>
            </a:r>
          </a:p>
          <a:p>
            <a:pPr algn="l">
              <a:buFontTx/>
              <a:buChar char="•"/>
            </a:pPr>
            <a:r>
              <a:rPr lang="en-US" sz="1000" b="1"/>
              <a:t>V/special cargo</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048000" y="838200"/>
            <a:ext cx="1743075" cy="553998"/>
          </a:xfrm>
          <a:prstGeom prst="rect">
            <a:avLst/>
          </a:prstGeom>
          <a:noFill/>
          <a:ln w="12700">
            <a:noFill/>
            <a:miter lim="800000"/>
            <a:headEnd type="none" w="sm" len="sm"/>
            <a:tailEnd type="none" w="lg" len="lg"/>
          </a:ln>
        </p:spPr>
        <p:txBody>
          <a:bodyPr>
            <a:spAutoFit/>
          </a:bodyPr>
          <a:lstStyle/>
          <a:p>
            <a:pPr eaLnBrk="0" hangingPunct="0"/>
            <a:r>
              <a:rPr lang="en-US" sz="1000" b="1" dirty="0"/>
              <a:t>Unit informs higher of detainee’s death or allegation of abuse</a:t>
            </a:r>
          </a:p>
        </p:txBody>
      </p:sp>
      <p:sp>
        <p:nvSpPr>
          <p:cNvPr id="28675" name="AutoShape 3"/>
          <p:cNvSpPr>
            <a:spLocks noChangeArrowheads="1"/>
          </p:cNvSpPr>
          <p:nvPr/>
        </p:nvSpPr>
        <p:spPr bwMode="auto">
          <a:xfrm>
            <a:off x="2743200" y="838200"/>
            <a:ext cx="2405063" cy="533400"/>
          </a:xfrm>
          <a:prstGeom prst="flowChartInputOutput">
            <a:avLst/>
          </a:prstGeom>
          <a:noFill/>
          <a:ln w="28575">
            <a:solidFill>
              <a:schemeClr val="tx1"/>
            </a:solidFill>
            <a:miter lim="800000"/>
            <a:headEnd/>
            <a:tailEnd/>
          </a:ln>
        </p:spPr>
        <p:txBody>
          <a:bodyPr wrap="none" anchor="ctr"/>
          <a:lstStyle/>
          <a:p>
            <a:endParaRPr lang="en-US"/>
          </a:p>
        </p:txBody>
      </p:sp>
      <p:sp>
        <p:nvSpPr>
          <p:cNvPr id="28676" name="Text Box 4"/>
          <p:cNvSpPr txBox="1">
            <a:spLocks noChangeArrowheads="1"/>
          </p:cNvSpPr>
          <p:nvPr/>
        </p:nvSpPr>
        <p:spPr bwMode="auto">
          <a:xfrm>
            <a:off x="304800" y="1295400"/>
            <a:ext cx="2319338" cy="707886"/>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Battle captain alerts notification tree and requests CID team through higher to deploy to  conduct the investigation</a:t>
            </a:r>
          </a:p>
        </p:txBody>
      </p:sp>
      <p:sp>
        <p:nvSpPr>
          <p:cNvPr id="28677" name="Text Box 5"/>
          <p:cNvSpPr txBox="1">
            <a:spLocks noChangeArrowheads="1"/>
          </p:cNvSpPr>
          <p:nvPr/>
        </p:nvSpPr>
        <p:spPr bwMode="auto">
          <a:xfrm>
            <a:off x="152400" y="4038600"/>
            <a:ext cx="1447800" cy="1015663"/>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3a. CID conducts investigation and reports findings to  CDR—CDR determines outcome for suspect</a:t>
            </a:r>
          </a:p>
        </p:txBody>
      </p:sp>
      <p:cxnSp>
        <p:nvCxnSpPr>
          <p:cNvPr id="28678" name="AutoShape 6"/>
          <p:cNvCxnSpPr>
            <a:cxnSpLocks noChangeShapeType="1"/>
            <a:stCxn id="28675" idx="2"/>
            <a:endCxn id="38" idx="3"/>
          </p:cNvCxnSpPr>
          <p:nvPr/>
        </p:nvCxnSpPr>
        <p:spPr bwMode="auto">
          <a:xfrm rot="10800000">
            <a:off x="2133600" y="1037512"/>
            <a:ext cx="850106" cy="67389"/>
          </a:xfrm>
          <a:prstGeom prst="straightConnector1">
            <a:avLst/>
          </a:prstGeom>
          <a:noFill/>
          <a:ln w="9525">
            <a:solidFill>
              <a:schemeClr val="tx1"/>
            </a:solidFill>
            <a:round/>
            <a:headEnd/>
            <a:tailEnd type="triangle" w="med" len="med"/>
          </a:ln>
        </p:spPr>
      </p:cxnSp>
      <p:cxnSp>
        <p:nvCxnSpPr>
          <p:cNvPr id="28679" name="AutoShape 7"/>
          <p:cNvCxnSpPr>
            <a:cxnSpLocks noChangeShapeType="1"/>
            <a:stCxn id="28676" idx="2"/>
            <a:endCxn id="28683" idx="0"/>
          </p:cNvCxnSpPr>
          <p:nvPr/>
        </p:nvCxnSpPr>
        <p:spPr bwMode="auto">
          <a:xfrm flipH="1">
            <a:off x="876300" y="2003286"/>
            <a:ext cx="588169" cy="587514"/>
          </a:xfrm>
          <a:prstGeom prst="straightConnector1">
            <a:avLst/>
          </a:prstGeom>
          <a:noFill/>
          <a:ln w="9525">
            <a:solidFill>
              <a:schemeClr val="tx1"/>
            </a:solidFill>
            <a:round/>
            <a:headEnd/>
            <a:tailEnd type="triangle" w="med" len="med"/>
          </a:ln>
        </p:spPr>
      </p:cxnSp>
      <p:cxnSp>
        <p:nvCxnSpPr>
          <p:cNvPr id="28680" name="AutoShape 8"/>
          <p:cNvCxnSpPr>
            <a:cxnSpLocks noChangeShapeType="1"/>
            <a:endCxn id="28677" idx="0"/>
          </p:cNvCxnSpPr>
          <p:nvPr/>
        </p:nvCxnSpPr>
        <p:spPr bwMode="auto">
          <a:xfrm rot="16200000" flipH="1">
            <a:off x="685799" y="3848099"/>
            <a:ext cx="381000" cy="2"/>
          </a:xfrm>
          <a:prstGeom prst="straightConnector1">
            <a:avLst/>
          </a:prstGeom>
          <a:noFill/>
          <a:ln w="9525">
            <a:solidFill>
              <a:schemeClr val="tx1"/>
            </a:solidFill>
            <a:round/>
            <a:headEnd/>
            <a:tailEnd type="triangle" w="med" len="med"/>
          </a:ln>
        </p:spPr>
      </p:cxnSp>
      <p:sp>
        <p:nvSpPr>
          <p:cNvPr id="28681" name="Text Box 9"/>
          <p:cNvSpPr txBox="1">
            <a:spLocks noChangeArrowheads="1"/>
          </p:cNvSpPr>
          <p:nvPr/>
        </p:nvSpPr>
        <p:spPr bwMode="auto">
          <a:xfrm>
            <a:off x="1752600" y="304800"/>
            <a:ext cx="5334000" cy="307777"/>
          </a:xfrm>
          <a:prstGeom prst="rect">
            <a:avLst/>
          </a:prstGeom>
          <a:solidFill>
            <a:srgbClr val="00FF00"/>
          </a:solidFill>
          <a:ln w="76200" cmpd="tri">
            <a:solidFill>
              <a:schemeClr val="tx1"/>
            </a:solidFill>
            <a:miter lim="800000"/>
            <a:headEnd type="none" w="sm" len="sm"/>
            <a:tailEnd type="none" w="lg" len="lg"/>
          </a:ln>
        </p:spPr>
        <p:txBody>
          <a:bodyPr wrap="square">
            <a:spAutoFit/>
          </a:bodyPr>
          <a:lstStyle/>
          <a:p>
            <a:pPr eaLnBrk="0" hangingPunct="0"/>
            <a:r>
              <a:rPr lang="en-US" sz="1400" b="1" dirty="0">
                <a:latin typeface="Arial Black" pitchFamily="34" charset="0"/>
              </a:rPr>
              <a:t>BATTLE DRILL 25:</a:t>
            </a:r>
            <a:r>
              <a:rPr lang="en-US" sz="1400" b="1" dirty="0"/>
              <a:t>  Detainee Death or Allegation of Abuse</a:t>
            </a:r>
          </a:p>
        </p:txBody>
      </p:sp>
      <p:sp>
        <p:nvSpPr>
          <p:cNvPr id="28682" name="Text Box 10"/>
          <p:cNvSpPr txBox="1">
            <a:spLocks noChangeArrowheads="1"/>
          </p:cNvSpPr>
          <p:nvPr/>
        </p:nvSpPr>
        <p:spPr bwMode="auto">
          <a:xfrm>
            <a:off x="152400" y="5257800"/>
            <a:ext cx="1447800" cy="707886"/>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4. Unit coordinates with deceased’s family on where the remains will be sent</a:t>
            </a:r>
          </a:p>
        </p:txBody>
      </p:sp>
      <p:sp>
        <p:nvSpPr>
          <p:cNvPr id="28683" name="Text Box 11"/>
          <p:cNvSpPr txBox="1">
            <a:spLocks noChangeArrowheads="1"/>
          </p:cNvSpPr>
          <p:nvPr/>
        </p:nvSpPr>
        <p:spPr bwMode="auto">
          <a:xfrm>
            <a:off x="152400" y="2590800"/>
            <a:ext cx="1447800" cy="1061829"/>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900" b="1" dirty="0"/>
              <a:t>2a. Unit HQs establishes a guard for the deceased and also guards soldier suspected of wrongfully killing the detainee</a:t>
            </a:r>
          </a:p>
        </p:txBody>
      </p:sp>
      <p:cxnSp>
        <p:nvCxnSpPr>
          <p:cNvPr id="28684" name="AutoShape 12"/>
          <p:cNvCxnSpPr>
            <a:cxnSpLocks noChangeShapeType="1"/>
            <a:stCxn id="28676" idx="3"/>
            <a:endCxn id="28685" idx="1"/>
          </p:cNvCxnSpPr>
          <p:nvPr/>
        </p:nvCxnSpPr>
        <p:spPr bwMode="auto">
          <a:xfrm>
            <a:off x="2624138" y="1649343"/>
            <a:ext cx="195262" cy="544071"/>
          </a:xfrm>
          <a:prstGeom prst="straightConnector1">
            <a:avLst/>
          </a:prstGeom>
          <a:noFill/>
          <a:ln w="9525">
            <a:solidFill>
              <a:schemeClr val="tx1"/>
            </a:solidFill>
            <a:round/>
            <a:headEnd/>
            <a:tailEnd type="triangle" w="med" len="med"/>
          </a:ln>
        </p:spPr>
      </p:cxnSp>
      <p:sp>
        <p:nvSpPr>
          <p:cNvPr id="28685" name="Text Box 13"/>
          <p:cNvSpPr txBox="1">
            <a:spLocks noChangeArrowheads="1"/>
          </p:cNvSpPr>
          <p:nvPr/>
        </p:nvSpPr>
        <p:spPr bwMode="auto">
          <a:xfrm>
            <a:off x="2819400" y="1524000"/>
            <a:ext cx="1447800" cy="133882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900" b="1" dirty="0"/>
              <a:t>1. Battle CPT notifies: </a:t>
            </a:r>
          </a:p>
          <a:p>
            <a:pPr algn="l" eaLnBrk="0" hangingPunct="0"/>
            <a:r>
              <a:rPr lang="en-US" sz="900" b="1" dirty="0"/>
              <a:t>    (1) Command group</a:t>
            </a:r>
          </a:p>
          <a:p>
            <a:pPr algn="l" eaLnBrk="0" hangingPunct="0"/>
            <a:r>
              <a:rPr lang="en-US" sz="900" b="1" dirty="0"/>
              <a:t>    (2) S2 &amp; S3</a:t>
            </a:r>
          </a:p>
          <a:p>
            <a:pPr algn="l" eaLnBrk="0" hangingPunct="0"/>
            <a:r>
              <a:rPr lang="en-US" sz="900" b="1" dirty="0"/>
              <a:t>    (3) JAG</a:t>
            </a:r>
          </a:p>
          <a:p>
            <a:pPr algn="l" eaLnBrk="0" hangingPunct="0"/>
            <a:r>
              <a:rPr lang="en-US" sz="900" b="1" dirty="0"/>
              <a:t>    (4) CJTF</a:t>
            </a:r>
          </a:p>
          <a:p>
            <a:pPr algn="l" eaLnBrk="0" hangingPunct="0"/>
            <a:r>
              <a:rPr lang="en-US" sz="900" b="1" dirty="0"/>
              <a:t>    (5) PAO</a:t>
            </a:r>
          </a:p>
          <a:p>
            <a:pPr algn="l" eaLnBrk="0" hangingPunct="0"/>
            <a:r>
              <a:rPr lang="en-US" sz="900" b="1" dirty="0"/>
              <a:t>    (6) IO (Talking Points for </a:t>
            </a:r>
            <a:r>
              <a:rPr lang="en-US" sz="900" b="1" dirty="0" err="1"/>
              <a:t>GIRoA</a:t>
            </a:r>
            <a:r>
              <a:rPr lang="en-US" sz="900" b="1" dirty="0"/>
              <a:t>)</a:t>
            </a:r>
          </a:p>
          <a:p>
            <a:pPr algn="l" eaLnBrk="0" hangingPunct="0"/>
            <a:r>
              <a:rPr lang="en-US" sz="900" b="1" dirty="0"/>
              <a:t>    (7) PMO</a:t>
            </a:r>
          </a:p>
        </p:txBody>
      </p:sp>
      <p:grpSp>
        <p:nvGrpSpPr>
          <p:cNvPr id="28686" name="Group 14"/>
          <p:cNvGrpSpPr>
            <a:grpSpLocks/>
          </p:cNvGrpSpPr>
          <p:nvPr/>
        </p:nvGrpSpPr>
        <p:grpSpPr bwMode="auto">
          <a:xfrm>
            <a:off x="5410200" y="685800"/>
            <a:ext cx="3505200" cy="396875"/>
            <a:chOff x="1098" y="3744"/>
            <a:chExt cx="3605" cy="442"/>
          </a:xfrm>
        </p:grpSpPr>
        <p:sp>
          <p:nvSpPr>
            <p:cNvPr id="28696" name="Rectangle 15"/>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28697" name="Picture 16"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28698" name="Picture 17"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28699" name="Rectangle 18"/>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cxnSp>
        <p:nvCxnSpPr>
          <p:cNvPr id="28687" name="AutoShape 19"/>
          <p:cNvCxnSpPr>
            <a:cxnSpLocks noChangeShapeType="1"/>
            <a:stCxn id="28690" idx="2"/>
            <a:endCxn id="28692" idx="0"/>
          </p:cNvCxnSpPr>
          <p:nvPr/>
        </p:nvCxnSpPr>
        <p:spPr bwMode="auto">
          <a:xfrm rot="5400000">
            <a:off x="2986088" y="3633787"/>
            <a:ext cx="200025" cy="1588"/>
          </a:xfrm>
          <a:prstGeom prst="straightConnector1">
            <a:avLst/>
          </a:prstGeom>
          <a:noFill/>
          <a:ln w="9525">
            <a:solidFill>
              <a:schemeClr val="tx1"/>
            </a:solidFill>
            <a:round/>
            <a:headEnd/>
            <a:tailEnd type="triangle" w="med" len="med"/>
          </a:ln>
        </p:spPr>
      </p:cxnSp>
      <p:cxnSp>
        <p:nvCxnSpPr>
          <p:cNvPr id="28688" name="AutoShape 20"/>
          <p:cNvCxnSpPr>
            <a:cxnSpLocks noChangeShapeType="1"/>
            <a:stCxn id="28676" idx="2"/>
          </p:cNvCxnSpPr>
          <p:nvPr/>
        </p:nvCxnSpPr>
        <p:spPr bwMode="auto">
          <a:xfrm>
            <a:off x="1464469" y="2003286"/>
            <a:ext cx="1262063" cy="1098830"/>
          </a:xfrm>
          <a:prstGeom prst="straightConnector1">
            <a:avLst/>
          </a:prstGeom>
          <a:noFill/>
          <a:ln w="9525">
            <a:solidFill>
              <a:schemeClr val="tx1"/>
            </a:solidFill>
            <a:round/>
            <a:headEnd/>
            <a:tailEnd type="triangle" w="med" len="med"/>
          </a:ln>
        </p:spPr>
      </p:cxnSp>
      <p:sp>
        <p:nvSpPr>
          <p:cNvPr id="28689" name="Text Box 21"/>
          <p:cNvSpPr txBox="1">
            <a:spLocks noChangeArrowheads="1"/>
          </p:cNvSpPr>
          <p:nvPr/>
        </p:nvSpPr>
        <p:spPr bwMode="auto">
          <a:xfrm rot="18831770">
            <a:off x="429060" y="2087361"/>
            <a:ext cx="978220" cy="338554"/>
          </a:xfrm>
          <a:prstGeom prst="rect">
            <a:avLst/>
          </a:prstGeom>
          <a:noFill/>
          <a:ln w="28575">
            <a:noFill/>
            <a:miter lim="800000"/>
            <a:headEnd/>
            <a:tailEnd/>
          </a:ln>
        </p:spPr>
        <p:txBody>
          <a:bodyPr wrap="square">
            <a:spAutoFit/>
          </a:bodyPr>
          <a:lstStyle/>
          <a:p>
            <a:r>
              <a:rPr lang="en-US" sz="800" b="1" dirty="0"/>
              <a:t>Killed by Soldier</a:t>
            </a:r>
          </a:p>
        </p:txBody>
      </p:sp>
      <p:sp>
        <p:nvSpPr>
          <p:cNvPr id="28690" name="Text Box 22"/>
          <p:cNvSpPr txBox="1">
            <a:spLocks noChangeArrowheads="1"/>
          </p:cNvSpPr>
          <p:nvPr/>
        </p:nvSpPr>
        <p:spPr bwMode="auto">
          <a:xfrm>
            <a:off x="2286000" y="3124200"/>
            <a:ext cx="1600200" cy="4095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2b. Unit conducts a 15-6 Investigation</a:t>
            </a:r>
          </a:p>
        </p:txBody>
      </p:sp>
      <p:sp>
        <p:nvSpPr>
          <p:cNvPr id="28691" name="Text Box 23"/>
          <p:cNvSpPr txBox="1">
            <a:spLocks noChangeArrowheads="1"/>
          </p:cNvSpPr>
          <p:nvPr/>
        </p:nvSpPr>
        <p:spPr bwMode="auto">
          <a:xfrm rot="2562792">
            <a:off x="1765119" y="2389861"/>
            <a:ext cx="1070500" cy="230832"/>
          </a:xfrm>
          <a:prstGeom prst="rect">
            <a:avLst/>
          </a:prstGeom>
          <a:noFill/>
          <a:ln w="28575">
            <a:noFill/>
            <a:miter lim="800000"/>
            <a:headEnd/>
            <a:tailEnd/>
          </a:ln>
        </p:spPr>
        <p:txBody>
          <a:bodyPr wrap="square">
            <a:spAutoFit/>
          </a:bodyPr>
          <a:lstStyle/>
          <a:p>
            <a:r>
              <a:rPr lang="en-US" sz="900" b="1" dirty="0"/>
              <a:t>Natural Causes</a:t>
            </a:r>
          </a:p>
        </p:txBody>
      </p:sp>
      <p:sp>
        <p:nvSpPr>
          <p:cNvPr id="28692" name="Text Box 24"/>
          <p:cNvSpPr txBox="1">
            <a:spLocks noChangeArrowheads="1"/>
          </p:cNvSpPr>
          <p:nvPr/>
        </p:nvSpPr>
        <p:spPr bwMode="auto">
          <a:xfrm>
            <a:off x="2286000" y="3733800"/>
            <a:ext cx="1600200" cy="707886"/>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3b. Unit coordinates with deceased’s family on where the remains will be sent</a:t>
            </a:r>
          </a:p>
        </p:txBody>
      </p:sp>
      <p:cxnSp>
        <p:nvCxnSpPr>
          <p:cNvPr id="28693" name="AutoShape 25"/>
          <p:cNvCxnSpPr>
            <a:cxnSpLocks noChangeShapeType="1"/>
            <a:stCxn id="28677" idx="2"/>
            <a:endCxn id="28682" idx="0"/>
          </p:cNvCxnSpPr>
          <p:nvPr/>
        </p:nvCxnSpPr>
        <p:spPr bwMode="auto">
          <a:xfrm rot="5400000">
            <a:off x="774532" y="5156031"/>
            <a:ext cx="203537" cy="1588"/>
          </a:xfrm>
          <a:prstGeom prst="straightConnector1">
            <a:avLst/>
          </a:prstGeom>
          <a:noFill/>
          <a:ln w="9525">
            <a:solidFill>
              <a:schemeClr val="tx1"/>
            </a:solidFill>
            <a:round/>
            <a:headEnd/>
            <a:tailEnd type="triangle" w="med" len="med"/>
          </a:ln>
        </p:spPr>
      </p:cxnSp>
      <p:sp>
        <p:nvSpPr>
          <p:cNvPr id="28694" name="AutoShape 26"/>
          <p:cNvSpPr>
            <a:spLocks noChangeArrowheads="1"/>
          </p:cNvSpPr>
          <p:nvPr/>
        </p:nvSpPr>
        <p:spPr bwMode="auto">
          <a:xfrm>
            <a:off x="1676400" y="2743200"/>
            <a:ext cx="609600" cy="2743200"/>
          </a:xfrm>
          <a:prstGeom prst="downArrow">
            <a:avLst>
              <a:gd name="adj1" fmla="val 50000"/>
              <a:gd name="adj2" fmla="val 100000"/>
            </a:avLst>
          </a:prstGeom>
          <a:noFill/>
          <a:ln w="28575">
            <a:solidFill>
              <a:schemeClr val="tx1"/>
            </a:solidFill>
            <a:prstDash val="sysDot"/>
            <a:miter lim="800000"/>
            <a:headEnd/>
            <a:tailEnd/>
          </a:ln>
        </p:spPr>
        <p:txBody>
          <a:bodyPr wrap="none" anchor="ctr"/>
          <a:lstStyle/>
          <a:p>
            <a:endParaRPr lang="en-US"/>
          </a:p>
        </p:txBody>
      </p:sp>
      <p:sp>
        <p:nvSpPr>
          <p:cNvPr id="28695" name="Text Box 27"/>
          <p:cNvSpPr txBox="1">
            <a:spLocks noChangeArrowheads="1"/>
          </p:cNvSpPr>
          <p:nvPr/>
        </p:nvSpPr>
        <p:spPr bwMode="auto">
          <a:xfrm rot="5400000">
            <a:off x="1060450" y="3816350"/>
            <a:ext cx="1811338" cy="274638"/>
          </a:xfrm>
          <a:prstGeom prst="rect">
            <a:avLst/>
          </a:prstGeom>
          <a:noFill/>
          <a:ln w="28575">
            <a:noFill/>
            <a:miter lim="800000"/>
            <a:headEnd/>
            <a:tailEnd/>
          </a:ln>
        </p:spPr>
        <p:txBody>
          <a:bodyPr wrap="none">
            <a:spAutoFit/>
          </a:bodyPr>
          <a:lstStyle/>
          <a:p>
            <a:r>
              <a:rPr lang="en-US" b="1" dirty="0"/>
              <a:t>Unit 15-6 Investigation</a:t>
            </a:r>
          </a:p>
        </p:txBody>
      </p:sp>
      <p:cxnSp>
        <p:nvCxnSpPr>
          <p:cNvPr id="29" name="AutoShape 6"/>
          <p:cNvCxnSpPr>
            <a:cxnSpLocks noChangeShapeType="1"/>
            <a:stCxn id="57" idx="2"/>
          </p:cNvCxnSpPr>
          <p:nvPr/>
        </p:nvCxnSpPr>
        <p:spPr bwMode="auto">
          <a:xfrm rot="5400000">
            <a:off x="5761910" y="1570911"/>
            <a:ext cx="210981" cy="1588"/>
          </a:xfrm>
          <a:prstGeom prst="straightConnector1">
            <a:avLst/>
          </a:prstGeom>
          <a:noFill/>
          <a:ln w="9525">
            <a:solidFill>
              <a:schemeClr val="tx1"/>
            </a:solidFill>
            <a:round/>
            <a:headEnd/>
            <a:tailEnd type="triangle" w="med" len="med"/>
          </a:ln>
        </p:spPr>
      </p:cxnSp>
      <p:cxnSp>
        <p:nvCxnSpPr>
          <p:cNvPr id="33" name="AutoShape 6"/>
          <p:cNvCxnSpPr>
            <a:cxnSpLocks noChangeShapeType="1"/>
            <a:stCxn id="28675" idx="5"/>
            <a:endCxn id="57" idx="0"/>
          </p:cNvCxnSpPr>
          <p:nvPr/>
        </p:nvCxnSpPr>
        <p:spPr bwMode="auto">
          <a:xfrm>
            <a:off x="4907757" y="1104900"/>
            <a:ext cx="959643" cy="114300"/>
          </a:xfrm>
          <a:prstGeom prst="straightConnector1">
            <a:avLst/>
          </a:prstGeom>
          <a:noFill/>
          <a:ln w="9525">
            <a:solidFill>
              <a:schemeClr val="tx1"/>
            </a:solidFill>
            <a:round/>
            <a:headEnd/>
            <a:tailEnd type="triangle" w="med" len="med"/>
          </a:ln>
        </p:spPr>
      </p:cxnSp>
      <p:sp>
        <p:nvSpPr>
          <p:cNvPr id="38" name="Text Box 22"/>
          <p:cNvSpPr txBox="1">
            <a:spLocks noChangeArrowheads="1"/>
          </p:cNvSpPr>
          <p:nvPr/>
        </p:nvSpPr>
        <p:spPr bwMode="auto">
          <a:xfrm>
            <a:off x="990600" y="914400"/>
            <a:ext cx="1143000" cy="246221"/>
          </a:xfrm>
          <a:prstGeom prst="rect">
            <a:avLst/>
          </a:prstGeom>
          <a:noFill/>
          <a:ln w="28575">
            <a:solidFill>
              <a:schemeClr val="tx1"/>
            </a:solidFill>
            <a:miter lim="800000"/>
            <a:headEnd type="none" w="sm" len="sm"/>
            <a:tailEnd type="none" w="lg" len="lg"/>
          </a:ln>
        </p:spPr>
        <p:txBody>
          <a:bodyPr wrap="square">
            <a:spAutoFit/>
          </a:bodyPr>
          <a:lstStyle/>
          <a:p>
            <a:pPr algn="l" eaLnBrk="0" hangingPunct="0"/>
            <a:r>
              <a:rPr lang="en-US" sz="1000" b="1" dirty="0"/>
              <a:t>Detainee death</a:t>
            </a:r>
          </a:p>
        </p:txBody>
      </p:sp>
      <p:sp>
        <p:nvSpPr>
          <p:cNvPr id="57" name="Text Box 22"/>
          <p:cNvSpPr txBox="1">
            <a:spLocks noChangeArrowheads="1"/>
          </p:cNvSpPr>
          <p:nvPr/>
        </p:nvSpPr>
        <p:spPr bwMode="auto">
          <a:xfrm>
            <a:off x="5181600" y="1219200"/>
            <a:ext cx="1371600" cy="246221"/>
          </a:xfrm>
          <a:prstGeom prst="rect">
            <a:avLst/>
          </a:prstGeom>
          <a:noFill/>
          <a:ln w="28575">
            <a:solidFill>
              <a:schemeClr val="tx1"/>
            </a:solidFill>
            <a:miter lim="800000"/>
            <a:headEnd type="none" w="sm" len="sm"/>
            <a:tailEnd type="none" w="lg" len="lg"/>
          </a:ln>
        </p:spPr>
        <p:txBody>
          <a:bodyPr wrap="square">
            <a:spAutoFit/>
          </a:bodyPr>
          <a:lstStyle/>
          <a:p>
            <a:pPr algn="l" eaLnBrk="0" hangingPunct="0"/>
            <a:r>
              <a:rPr lang="en-US" sz="1000" b="1" dirty="0"/>
              <a:t>Allegation of abuse</a:t>
            </a:r>
          </a:p>
        </p:txBody>
      </p:sp>
      <p:cxnSp>
        <p:nvCxnSpPr>
          <p:cNvPr id="64" name="AutoShape 12"/>
          <p:cNvCxnSpPr>
            <a:cxnSpLocks noChangeShapeType="1"/>
            <a:stCxn id="38" idx="2"/>
            <a:endCxn id="28676" idx="0"/>
          </p:cNvCxnSpPr>
          <p:nvPr/>
        </p:nvCxnSpPr>
        <p:spPr bwMode="auto">
          <a:xfrm flipH="1">
            <a:off x="1464469" y="1160621"/>
            <a:ext cx="97631" cy="134779"/>
          </a:xfrm>
          <a:prstGeom prst="straightConnector1">
            <a:avLst/>
          </a:prstGeom>
          <a:noFill/>
          <a:ln w="9525">
            <a:solidFill>
              <a:schemeClr val="tx1"/>
            </a:solidFill>
            <a:round/>
            <a:headEnd/>
            <a:tailEnd type="triangle" w="med" len="med"/>
          </a:ln>
        </p:spPr>
      </p:cxnSp>
      <p:sp>
        <p:nvSpPr>
          <p:cNvPr id="94" name="Text Box 2"/>
          <p:cNvSpPr txBox="1">
            <a:spLocks noChangeArrowheads="1"/>
          </p:cNvSpPr>
          <p:nvPr/>
        </p:nvSpPr>
        <p:spPr bwMode="auto">
          <a:xfrm>
            <a:off x="5181600" y="1676400"/>
            <a:ext cx="1447800" cy="646331"/>
          </a:xfrm>
          <a:prstGeom prst="rect">
            <a:avLst/>
          </a:prstGeom>
          <a:noFill/>
          <a:ln w="12700">
            <a:noFill/>
            <a:miter lim="800000"/>
            <a:headEnd type="none" w="sm" len="sm"/>
            <a:tailEnd type="none" w="lg" len="lg"/>
          </a:ln>
        </p:spPr>
        <p:txBody>
          <a:bodyPr wrap="square">
            <a:spAutoFit/>
          </a:bodyPr>
          <a:lstStyle/>
          <a:p>
            <a:pPr eaLnBrk="0" hangingPunct="0"/>
            <a:r>
              <a:rPr lang="en-US" sz="900" b="1" dirty="0"/>
              <a:t>Unit reports negative incident/complaint against detainees to higher</a:t>
            </a:r>
          </a:p>
        </p:txBody>
      </p:sp>
      <p:sp>
        <p:nvSpPr>
          <p:cNvPr id="95" name="AutoShape 3"/>
          <p:cNvSpPr>
            <a:spLocks noChangeArrowheads="1"/>
          </p:cNvSpPr>
          <p:nvPr/>
        </p:nvSpPr>
        <p:spPr bwMode="auto">
          <a:xfrm>
            <a:off x="4876800" y="1676400"/>
            <a:ext cx="1905000" cy="609600"/>
          </a:xfrm>
          <a:prstGeom prst="flowChartInputOutput">
            <a:avLst/>
          </a:prstGeom>
          <a:noFill/>
          <a:ln w="12700">
            <a:solidFill>
              <a:schemeClr val="tx1"/>
            </a:solidFill>
            <a:miter lim="800000"/>
            <a:headEnd/>
            <a:tailEnd/>
          </a:ln>
        </p:spPr>
        <p:txBody>
          <a:bodyPr wrap="none" anchor="ctr"/>
          <a:lstStyle/>
          <a:p>
            <a:endParaRPr lang="en-US"/>
          </a:p>
        </p:txBody>
      </p:sp>
      <p:sp>
        <p:nvSpPr>
          <p:cNvPr id="96" name="Text Box 4"/>
          <p:cNvSpPr txBox="1">
            <a:spLocks noChangeArrowheads="1"/>
          </p:cNvSpPr>
          <p:nvPr/>
        </p:nvSpPr>
        <p:spPr bwMode="auto">
          <a:xfrm>
            <a:off x="6858000" y="1676400"/>
            <a:ext cx="2057400" cy="784830"/>
          </a:xfrm>
          <a:prstGeom prst="rect">
            <a:avLst/>
          </a:prstGeom>
          <a:noFill/>
          <a:ln w="12700">
            <a:solidFill>
              <a:schemeClr val="tx1"/>
            </a:solidFill>
            <a:miter lim="800000"/>
            <a:headEnd type="none" w="sm" len="sm"/>
            <a:tailEnd type="none" w="lg" len="lg"/>
          </a:ln>
        </p:spPr>
        <p:txBody>
          <a:bodyPr wrap="square">
            <a:spAutoFit/>
          </a:bodyPr>
          <a:lstStyle/>
          <a:p>
            <a:pPr marL="457200" indent="-457200" algn="l" eaLnBrk="0" hangingPunct="0"/>
            <a:r>
              <a:rPr lang="en-US" sz="900" b="1" dirty="0"/>
              <a:t>1. Unit notifies Battle CPT</a:t>
            </a:r>
          </a:p>
          <a:p>
            <a:pPr marL="457200" indent="-457200" algn="l" eaLnBrk="0" hangingPunct="0"/>
            <a:r>
              <a:rPr lang="en-US" sz="900" b="1" dirty="0"/>
              <a:t>2. Unit temporarily </a:t>
            </a:r>
          </a:p>
          <a:p>
            <a:pPr marL="457200" indent="-457200" algn="l" eaLnBrk="0" hangingPunct="0"/>
            <a:r>
              <a:rPr lang="en-US" sz="900" b="1" dirty="0"/>
              <a:t>suspends accused  </a:t>
            </a:r>
          </a:p>
          <a:p>
            <a:pPr marL="457200" indent="-457200" algn="l" eaLnBrk="0" hangingPunct="0"/>
            <a:r>
              <a:rPr lang="en-US" sz="900" b="1" dirty="0"/>
              <a:t>until investigation complete</a:t>
            </a:r>
          </a:p>
          <a:p>
            <a:pPr marL="457200" indent="-457200" algn="l" eaLnBrk="0" hangingPunct="0"/>
            <a:r>
              <a:rPr lang="en-US" sz="900" b="1" dirty="0"/>
              <a:t>3. Investigation initiated</a:t>
            </a:r>
          </a:p>
        </p:txBody>
      </p:sp>
      <p:cxnSp>
        <p:nvCxnSpPr>
          <p:cNvPr id="97" name="AutoShape 5"/>
          <p:cNvCxnSpPr>
            <a:cxnSpLocks noChangeShapeType="1"/>
            <a:stCxn id="95" idx="5"/>
            <a:endCxn id="96" idx="1"/>
          </p:cNvCxnSpPr>
          <p:nvPr/>
        </p:nvCxnSpPr>
        <p:spPr bwMode="auto">
          <a:xfrm>
            <a:off x="6591300" y="1981200"/>
            <a:ext cx="266700" cy="87615"/>
          </a:xfrm>
          <a:prstGeom prst="straightConnector1">
            <a:avLst/>
          </a:prstGeom>
          <a:noFill/>
          <a:ln w="9525">
            <a:solidFill>
              <a:schemeClr val="tx1"/>
            </a:solidFill>
            <a:round/>
            <a:headEnd/>
            <a:tailEnd type="triangle" w="med" len="med"/>
          </a:ln>
        </p:spPr>
      </p:cxnSp>
      <p:cxnSp>
        <p:nvCxnSpPr>
          <p:cNvPr id="98" name="AutoShape 6"/>
          <p:cNvCxnSpPr>
            <a:cxnSpLocks noChangeShapeType="1"/>
            <a:stCxn id="109" idx="2"/>
            <a:endCxn id="99" idx="0"/>
          </p:cNvCxnSpPr>
          <p:nvPr/>
        </p:nvCxnSpPr>
        <p:spPr bwMode="auto">
          <a:xfrm flipH="1">
            <a:off x="7772400" y="3659832"/>
            <a:ext cx="16669" cy="150168"/>
          </a:xfrm>
          <a:prstGeom prst="straightConnector1">
            <a:avLst/>
          </a:prstGeom>
          <a:noFill/>
          <a:ln w="9525">
            <a:solidFill>
              <a:schemeClr val="tx1"/>
            </a:solidFill>
            <a:round/>
            <a:headEnd/>
            <a:tailEnd type="triangle" w="med" len="med"/>
          </a:ln>
        </p:spPr>
      </p:cxnSp>
      <p:sp>
        <p:nvSpPr>
          <p:cNvPr id="99" name="Text Box 8"/>
          <p:cNvSpPr txBox="1">
            <a:spLocks noChangeArrowheads="1"/>
          </p:cNvSpPr>
          <p:nvPr/>
        </p:nvSpPr>
        <p:spPr bwMode="auto">
          <a:xfrm>
            <a:off x="6629400" y="3810000"/>
            <a:ext cx="2286000" cy="861774"/>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Commander and JAG determine if allegation(s) require investigation officer, 15-6, or CID investigation; develop and execute consequence management plan if needed.</a:t>
            </a:r>
          </a:p>
        </p:txBody>
      </p:sp>
      <p:sp>
        <p:nvSpPr>
          <p:cNvPr id="100" name="Text Box 9"/>
          <p:cNvSpPr txBox="1">
            <a:spLocks noChangeArrowheads="1"/>
          </p:cNvSpPr>
          <p:nvPr/>
        </p:nvSpPr>
        <p:spPr bwMode="auto">
          <a:xfrm>
            <a:off x="6629400" y="5715000"/>
            <a:ext cx="2286000" cy="707886"/>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 Investigating officer or CID reports findings to commander: CDR determines outcome of Suspect(s) </a:t>
            </a:r>
          </a:p>
        </p:txBody>
      </p:sp>
      <p:sp>
        <p:nvSpPr>
          <p:cNvPr id="101" name="Text Box 10"/>
          <p:cNvSpPr txBox="1">
            <a:spLocks noChangeArrowheads="1"/>
          </p:cNvSpPr>
          <p:nvPr/>
        </p:nvSpPr>
        <p:spPr bwMode="auto">
          <a:xfrm>
            <a:off x="6858000" y="2819400"/>
            <a:ext cx="1981200" cy="369332"/>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900" b="1" dirty="0"/>
              <a:t>Battle CPT alerts command group and staff</a:t>
            </a:r>
          </a:p>
        </p:txBody>
      </p:sp>
      <p:sp>
        <p:nvSpPr>
          <p:cNvPr id="102" name="Text Box 11"/>
          <p:cNvSpPr txBox="1">
            <a:spLocks noChangeArrowheads="1"/>
          </p:cNvSpPr>
          <p:nvPr/>
        </p:nvSpPr>
        <p:spPr bwMode="auto">
          <a:xfrm>
            <a:off x="7086600" y="1143000"/>
            <a:ext cx="1600200" cy="369332"/>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900" b="1" dirty="0"/>
              <a:t>SOG/COR maintains detainee operations</a:t>
            </a:r>
          </a:p>
        </p:txBody>
      </p:sp>
      <p:sp>
        <p:nvSpPr>
          <p:cNvPr id="103" name="Line 12"/>
          <p:cNvSpPr>
            <a:spLocks noChangeShapeType="1"/>
          </p:cNvSpPr>
          <p:nvPr/>
        </p:nvSpPr>
        <p:spPr bwMode="auto">
          <a:xfrm flipH="1" flipV="1">
            <a:off x="7924800" y="1524000"/>
            <a:ext cx="0" cy="152400"/>
          </a:xfrm>
          <a:prstGeom prst="line">
            <a:avLst/>
          </a:prstGeom>
          <a:noFill/>
          <a:ln w="28575">
            <a:solidFill>
              <a:schemeClr val="tx1"/>
            </a:solidFill>
            <a:round/>
            <a:headEnd/>
            <a:tailEnd type="triangle" w="med" len="med"/>
          </a:ln>
        </p:spPr>
        <p:txBody>
          <a:bodyPr wrap="none" anchor="ctr"/>
          <a:lstStyle/>
          <a:p>
            <a:endParaRPr lang="en-US"/>
          </a:p>
        </p:txBody>
      </p:sp>
      <p:sp>
        <p:nvSpPr>
          <p:cNvPr id="104" name="Text Box 13"/>
          <p:cNvSpPr txBox="1">
            <a:spLocks noChangeArrowheads="1"/>
          </p:cNvSpPr>
          <p:nvPr/>
        </p:nvSpPr>
        <p:spPr bwMode="auto">
          <a:xfrm>
            <a:off x="4495800" y="2819400"/>
            <a:ext cx="1828800" cy="369332"/>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900" b="1" dirty="0"/>
              <a:t>FG at BN notifies commander of incident with initial update</a:t>
            </a:r>
          </a:p>
        </p:txBody>
      </p:sp>
      <p:sp>
        <p:nvSpPr>
          <p:cNvPr id="107" name="Text Box 16"/>
          <p:cNvSpPr txBox="1">
            <a:spLocks noChangeArrowheads="1"/>
          </p:cNvSpPr>
          <p:nvPr/>
        </p:nvSpPr>
        <p:spPr bwMode="auto">
          <a:xfrm>
            <a:off x="4267200" y="3276600"/>
            <a:ext cx="2319338" cy="1892826"/>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900" b="1" dirty="0"/>
              <a:t>Battle CPT builds initial story board with SALT-A TOC:</a:t>
            </a:r>
          </a:p>
          <a:p>
            <a:pPr algn="l" eaLnBrk="0" hangingPunct="0"/>
            <a:r>
              <a:rPr lang="en-US" sz="900" b="1" dirty="0"/>
              <a:t>Example:</a:t>
            </a:r>
          </a:p>
          <a:p>
            <a:pPr algn="l" eaLnBrk="0" hangingPunct="0"/>
            <a:r>
              <a:rPr lang="en-US" sz="900" b="1" dirty="0"/>
              <a:t>SIZE: Who/# persons mistreating detainees</a:t>
            </a:r>
          </a:p>
          <a:p>
            <a:pPr algn="l" eaLnBrk="0" hangingPunct="0"/>
            <a:r>
              <a:rPr lang="en-US" sz="900" b="1" dirty="0"/>
              <a:t>ACT:  Complaint statement</a:t>
            </a:r>
          </a:p>
          <a:p>
            <a:pPr algn="l" eaLnBrk="0" hangingPunct="0"/>
            <a:r>
              <a:rPr lang="en-US" sz="900" b="1" dirty="0"/>
              <a:t>LOC:  BDHA</a:t>
            </a:r>
          </a:p>
          <a:p>
            <a:pPr algn="l" eaLnBrk="0" hangingPunct="0"/>
            <a:r>
              <a:rPr lang="en-US" sz="900" b="1" dirty="0"/>
              <a:t>TIME: DTG of incident</a:t>
            </a:r>
          </a:p>
          <a:p>
            <a:pPr algn="l" eaLnBrk="0" hangingPunct="0"/>
            <a:r>
              <a:rPr lang="en-US" sz="900" b="1" dirty="0"/>
              <a:t>Actions Taken: CDR conducting initial investigation</a:t>
            </a:r>
          </a:p>
          <a:p>
            <a:pPr algn="l" eaLnBrk="0" hangingPunct="0"/>
            <a:r>
              <a:rPr lang="en-US" sz="900" b="1" dirty="0"/>
              <a:t>Leadership meeting with JAG and PAO for legal guidance and consequence management</a:t>
            </a:r>
          </a:p>
        </p:txBody>
      </p:sp>
      <p:sp>
        <p:nvSpPr>
          <p:cNvPr id="109" name="Text Box 18"/>
          <p:cNvSpPr txBox="1">
            <a:spLocks noChangeArrowheads="1"/>
          </p:cNvSpPr>
          <p:nvPr/>
        </p:nvSpPr>
        <p:spPr bwMode="auto">
          <a:xfrm>
            <a:off x="6629400" y="3429000"/>
            <a:ext cx="2319338" cy="230832"/>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900" b="1" dirty="0"/>
              <a:t>Leaders meet with JAG and PAO</a:t>
            </a:r>
          </a:p>
        </p:txBody>
      </p:sp>
      <p:sp>
        <p:nvSpPr>
          <p:cNvPr id="111" name="Text Box 20"/>
          <p:cNvSpPr txBox="1">
            <a:spLocks noChangeArrowheads="1"/>
          </p:cNvSpPr>
          <p:nvPr/>
        </p:nvSpPr>
        <p:spPr bwMode="auto">
          <a:xfrm>
            <a:off x="3886200" y="5715000"/>
            <a:ext cx="2319338" cy="553998"/>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SIR complete brief: Commander briefs higher; storyboard developed and sent to higher</a:t>
            </a:r>
          </a:p>
        </p:txBody>
      </p:sp>
      <p:sp>
        <p:nvSpPr>
          <p:cNvPr id="113" name="Text Box 22"/>
          <p:cNvSpPr txBox="1">
            <a:spLocks noChangeArrowheads="1"/>
          </p:cNvSpPr>
          <p:nvPr/>
        </p:nvSpPr>
        <p:spPr bwMode="auto">
          <a:xfrm>
            <a:off x="5791200" y="2438400"/>
            <a:ext cx="968375" cy="260350"/>
          </a:xfrm>
          <a:prstGeom prst="rect">
            <a:avLst/>
          </a:prstGeom>
          <a:solidFill>
            <a:srgbClr val="FF0000"/>
          </a:solidFill>
          <a:ln w="28575">
            <a:noFill/>
            <a:miter lim="800000"/>
            <a:headEnd/>
            <a:tailEnd/>
          </a:ln>
        </p:spPr>
        <p:txBody>
          <a:bodyPr wrap="none">
            <a:spAutoFit/>
          </a:bodyPr>
          <a:lstStyle/>
          <a:p>
            <a:r>
              <a:rPr lang="en-US" sz="1100" b="1"/>
              <a:t>IMMEDIATE</a:t>
            </a:r>
          </a:p>
        </p:txBody>
      </p:sp>
      <p:sp>
        <p:nvSpPr>
          <p:cNvPr id="114" name="Text Box 23"/>
          <p:cNvSpPr txBox="1">
            <a:spLocks noChangeArrowheads="1"/>
          </p:cNvSpPr>
          <p:nvPr/>
        </p:nvSpPr>
        <p:spPr bwMode="auto">
          <a:xfrm>
            <a:off x="3429000" y="5257800"/>
            <a:ext cx="806450" cy="260350"/>
          </a:xfrm>
          <a:prstGeom prst="rect">
            <a:avLst/>
          </a:prstGeom>
          <a:solidFill>
            <a:srgbClr val="FF0000"/>
          </a:solidFill>
          <a:ln w="28575">
            <a:noFill/>
            <a:miter lim="800000"/>
            <a:headEnd/>
            <a:tailEnd/>
          </a:ln>
        </p:spPr>
        <p:txBody>
          <a:bodyPr wrap="none">
            <a:spAutoFit/>
          </a:bodyPr>
          <a:lstStyle/>
          <a:p>
            <a:r>
              <a:rPr lang="en-US" sz="1100" b="1"/>
              <a:t>2 HOURS</a:t>
            </a:r>
          </a:p>
        </p:txBody>
      </p:sp>
      <p:sp>
        <p:nvSpPr>
          <p:cNvPr id="115" name="Text Box 24"/>
          <p:cNvSpPr txBox="1">
            <a:spLocks noChangeArrowheads="1"/>
          </p:cNvSpPr>
          <p:nvPr/>
        </p:nvSpPr>
        <p:spPr bwMode="auto">
          <a:xfrm>
            <a:off x="2971800" y="6324600"/>
            <a:ext cx="884238" cy="260350"/>
          </a:xfrm>
          <a:prstGeom prst="rect">
            <a:avLst/>
          </a:prstGeom>
          <a:solidFill>
            <a:srgbClr val="FF0000"/>
          </a:solidFill>
          <a:ln w="28575">
            <a:noFill/>
            <a:miter lim="800000"/>
            <a:headEnd/>
            <a:tailEnd/>
          </a:ln>
        </p:spPr>
        <p:txBody>
          <a:bodyPr wrap="none">
            <a:spAutoFit/>
          </a:bodyPr>
          <a:lstStyle/>
          <a:p>
            <a:r>
              <a:rPr lang="en-US" sz="1100" b="1"/>
              <a:t>72 HOURS</a:t>
            </a:r>
          </a:p>
        </p:txBody>
      </p:sp>
      <p:sp>
        <p:nvSpPr>
          <p:cNvPr id="116" name="Text Box 25"/>
          <p:cNvSpPr txBox="1">
            <a:spLocks noChangeArrowheads="1"/>
          </p:cNvSpPr>
          <p:nvPr/>
        </p:nvSpPr>
        <p:spPr bwMode="auto">
          <a:xfrm>
            <a:off x="4267200" y="5257800"/>
            <a:ext cx="2319338" cy="369332"/>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900" b="1" dirty="0"/>
              <a:t>SIR incident initial report sent to higher</a:t>
            </a:r>
          </a:p>
        </p:txBody>
      </p:sp>
      <p:cxnSp>
        <p:nvCxnSpPr>
          <p:cNvPr id="117" name="AutoShape 26"/>
          <p:cNvCxnSpPr>
            <a:cxnSpLocks noChangeShapeType="1"/>
            <a:stCxn id="107" idx="2"/>
            <a:endCxn id="116" idx="0"/>
          </p:cNvCxnSpPr>
          <p:nvPr/>
        </p:nvCxnSpPr>
        <p:spPr bwMode="auto">
          <a:xfrm>
            <a:off x="5426869" y="5169426"/>
            <a:ext cx="0" cy="88374"/>
          </a:xfrm>
          <a:prstGeom prst="straightConnector1">
            <a:avLst/>
          </a:prstGeom>
          <a:noFill/>
          <a:ln w="9525">
            <a:solidFill>
              <a:schemeClr val="tx1"/>
            </a:solidFill>
            <a:round/>
            <a:headEnd/>
            <a:tailEnd type="triangle" w="med" len="med"/>
          </a:ln>
        </p:spPr>
      </p:cxnSp>
      <p:sp>
        <p:nvSpPr>
          <p:cNvPr id="119" name="Text Box 28"/>
          <p:cNvSpPr txBox="1">
            <a:spLocks noChangeArrowheads="1"/>
          </p:cNvSpPr>
          <p:nvPr/>
        </p:nvSpPr>
        <p:spPr bwMode="auto">
          <a:xfrm>
            <a:off x="8001000" y="4876800"/>
            <a:ext cx="884237" cy="260350"/>
          </a:xfrm>
          <a:prstGeom prst="rect">
            <a:avLst/>
          </a:prstGeom>
          <a:solidFill>
            <a:srgbClr val="FF0000"/>
          </a:solidFill>
          <a:ln w="28575">
            <a:noFill/>
            <a:miter lim="800000"/>
            <a:headEnd/>
            <a:tailEnd/>
          </a:ln>
        </p:spPr>
        <p:txBody>
          <a:bodyPr wrap="none">
            <a:spAutoFit/>
          </a:bodyPr>
          <a:lstStyle/>
          <a:p>
            <a:r>
              <a:rPr lang="en-US" sz="1100" b="1"/>
              <a:t>12 HOURS</a:t>
            </a:r>
          </a:p>
        </p:txBody>
      </p:sp>
      <p:cxnSp>
        <p:nvCxnSpPr>
          <p:cNvPr id="150" name="AutoShape 6"/>
          <p:cNvCxnSpPr>
            <a:cxnSpLocks noChangeShapeType="1"/>
            <a:stCxn id="99" idx="2"/>
            <a:endCxn id="100" idx="0"/>
          </p:cNvCxnSpPr>
          <p:nvPr/>
        </p:nvCxnSpPr>
        <p:spPr bwMode="auto">
          <a:xfrm>
            <a:off x="7772400" y="4671774"/>
            <a:ext cx="0" cy="1043226"/>
          </a:xfrm>
          <a:prstGeom prst="straightConnector1">
            <a:avLst/>
          </a:prstGeom>
          <a:noFill/>
          <a:ln w="9525">
            <a:solidFill>
              <a:schemeClr val="tx1"/>
            </a:solidFill>
            <a:round/>
            <a:headEnd/>
            <a:tailEnd type="triangle" w="med" len="med"/>
          </a:ln>
        </p:spPr>
      </p:cxnSp>
      <p:cxnSp>
        <p:nvCxnSpPr>
          <p:cNvPr id="157" name="AutoShape 6"/>
          <p:cNvCxnSpPr>
            <a:cxnSpLocks noChangeShapeType="1"/>
            <a:stCxn id="100" idx="1"/>
            <a:endCxn id="111" idx="3"/>
          </p:cNvCxnSpPr>
          <p:nvPr/>
        </p:nvCxnSpPr>
        <p:spPr bwMode="auto">
          <a:xfrm flipH="1" flipV="1">
            <a:off x="6205538" y="5991999"/>
            <a:ext cx="423862" cy="76944"/>
          </a:xfrm>
          <a:prstGeom prst="straightConnector1">
            <a:avLst/>
          </a:prstGeom>
          <a:noFill/>
          <a:ln w="9525">
            <a:solidFill>
              <a:schemeClr val="tx1"/>
            </a:solidFill>
            <a:round/>
            <a:headEnd/>
            <a:tailEnd type="triangle" w="med" len="med"/>
          </a:ln>
        </p:spPr>
      </p:cxnSp>
      <p:cxnSp>
        <p:nvCxnSpPr>
          <p:cNvPr id="160" name="AutoShape 6"/>
          <p:cNvCxnSpPr>
            <a:cxnSpLocks noChangeShapeType="1"/>
            <a:stCxn id="96" idx="2"/>
            <a:endCxn id="101" idx="0"/>
          </p:cNvCxnSpPr>
          <p:nvPr/>
        </p:nvCxnSpPr>
        <p:spPr bwMode="auto">
          <a:xfrm flipH="1">
            <a:off x="7848600" y="2461230"/>
            <a:ext cx="38100" cy="358170"/>
          </a:xfrm>
          <a:prstGeom prst="straightConnector1">
            <a:avLst/>
          </a:prstGeom>
          <a:noFill/>
          <a:ln w="9525">
            <a:solidFill>
              <a:schemeClr val="tx1"/>
            </a:solidFill>
            <a:round/>
            <a:headEnd/>
            <a:tailEnd type="triangle" w="med" len="med"/>
          </a:ln>
        </p:spPr>
      </p:cxnSp>
      <p:cxnSp>
        <p:nvCxnSpPr>
          <p:cNvPr id="165" name="AutoShape 6"/>
          <p:cNvCxnSpPr>
            <a:cxnSpLocks noChangeShapeType="1"/>
            <a:stCxn id="101" idx="1"/>
            <a:endCxn id="104" idx="3"/>
          </p:cNvCxnSpPr>
          <p:nvPr/>
        </p:nvCxnSpPr>
        <p:spPr bwMode="auto">
          <a:xfrm flipH="1">
            <a:off x="6324600" y="3004066"/>
            <a:ext cx="533400" cy="0"/>
          </a:xfrm>
          <a:prstGeom prst="straightConnector1">
            <a:avLst/>
          </a:prstGeom>
          <a:noFill/>
          <a:ln w="9525">
            <a:solidFill>
              <a:schemeClr val="tx1"/>
            </a:solidFill>
            <a:round/>
            <a:headEnd/>
            <a:tailEnd type="triangle" w="med" len="med"/>
          </a:ln>
        </p:spPr>
      </p:cxnSp>
      <p:cxnSp>
        <p:nvCxnSpPr>
          <p:cNvPr id="169" name="AutoShape 6"/>
          <p:cNvCxnSpPr>
            <a:cxnSpLocks noChangeShapeType="1"/>
            <a:stCxn id="101" idx="1"/>
          </p:cNvCxnSpPr>
          <p:nvPr/>
        </p:nvCxnSpPr>
        <p:spPr bwMode="auto">
          <a:xfrm flipH="1">
            <a:off x="6477000" y="3004066"/>
            <a:ext cx="381000" cy="272534"/>
          </a:xfrm>
          <a:prstGeom prst="straightConnector1">
            <a:avLst/>
          </a:prstGeom>
          <a:noFill/>
          <a:ln w="9525">
            <a:solidFill>
              <a:schemeClr val="tx1"/>
            </a:solidFill>
            <a:round/>
            <a:headEnd/>
            <a:tailEnd type="triangle" w="med" len="med"/>
          </a:ln>
        </p:spPr>
      </p:cxnSp>
      <p:cxnSp>
        <p:nvCxnSpPr>
          <p:cNvPr id="172" name="AutoShape 6"/>
          <p:cNvCxnSpPr>
            <a:cxnSpLocks noChangeShapeType="1"/>
            <a:stCxn id="101" idx="2"/>
            <a:endCxn id="109" idx="0"/>
          </p:cNvCxnSpPr>
          <p:nvPr/>
        </p:nvCxnSpPr>
        <p:spPr bwMode="auto">
          <a:xfrm flipH="1">
            <a:off x="7789069" y="3188732"/>
            <a:ext cx="59531" cy="240268"/>
          </a:xfrm>
          <a:prstGeom prst="straightConnector1">
            <a:avLst/>
          </a:prstGeom>
          <a:noFill/>
          <a:ln w="9525">
            <a:solidFill>
              <a:schemeClr val="tx1"/>
            </a:solidFill>
            <a:round/>
            <a:headEnd/>
            <a:tailEnd type="triangle" w="med" len="med"/>
          </a:ln>
        </p:spPr>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819400" y="914400"/>
            <a:ext cx="1743075" cy="396875"/>
          </a:xfrm>
          <a:prstGeom prst="rect">
            <a:avLst/>
          </a:prstGeom>
          <a:noFill/>
          <a:ln w="12700">
            <a:noFill/>
            <a:miter lim="800000"/>
            <a:headEnd type="none" w="sm" len="sm"/>
            <a:tailEnd type="none" w="lg" len="lg"/>
          </a:ln>
        </p:spPr>
        <p:txBody>
          <a:bodyPr>
            <a:spAutoFit/>
          </a:bodyPr>
          <a:lstStyle/>
          <a:p>
            <a:pPr eaLnBrk="0" hangingPunct="0"/>
            <a:r>
              <a:rPr lang="en-US" sz="1000" b="1" dirty="0"/>
              <a:t>Unit informs TOC of civilian’s death</a:t>
            </a:r>
          </a:p>
        </p:txBody>
      </p:sp>
      <p:sp>
        <p:nvSpPr>
          <p:cNvPr id="29699" name="AutoShape 3"/>
          <p:cNvSpPr>
            <a:spLocks noChangeArrowheads="1"/>
          </p:cNvSpPr>
          <p:nvPr/>
        </p:nvSpPr>
        <p:spPr bwMode="auto">
          <a:xfrm>
            <a:off x="2514600" y="914400"/>
            <a:ext cx="2405063" cy="381000"/>
          </a:xfrm>
          <a:prstGeom prst="flowChartInputOutput">
            <a:avLst/>
          </a:prstGeom>
          <a:noFill/>
          <a:ln w="28575">
            <a:solidFill>
              <a:schemeClr val="tx1"/>
            </a:solidFill>
            <a:miter lim="800000"/>
            <a:headEnd/>
            <a:tailEnd/>
          </a:ln>
        </p:spPr>
        <p:txBody>
          <a:bodyPr wrap="none" anchor="ctr"/>
          <a:lstStyle/>
          <a:p>
            <a:endParaRPr lang="en-US"/>
          </a:p>
        </p:txBody>
      </p:sp>
      <p:sp>
        <p:nvSpPr>
          <p:cNvPr id="29700" name="Text Box 4"/>
          <p:cNvSpPr txBox="1">
            <a:spLocks noChangeArrowheads="1"/>
          </p:cNvSpPr>
          <p:nvPr/>
        </p:nvSpPr>
        <p:spPr bwMode="auto">
          <a:xfrm>
            <a:off x="2590800" y="1724025"/>
            <a:ext cx="2319338" cy="409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1. Battle captain alerts notification tree</a:t>
            </a:r>
          </a:p>
        </p:txBody>
      </p:sp>
      <p:sp>
        <p:nvSpPr>
          <p:cNvPr id="29701" name="Text Box 5"/>
          <p:cNvSpPr txBox="1">
            <a:spLocks noChangeArrowheads="1"/>
          </p:cNvSpPr>
          <p:nvPr/>
        </p:nvSpPr>
        <p:spPr bwMode="auto">
          <a:xfrm>
            <a:off x="228600" y="4772025"/>
            <a:ext cx="2286000" cy="553998"/>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4.CID conducts investigation and reports findings to CDR—CDR determines outcome for suspect</a:t>
            </a:r>
          </a:p>
        </p:txBody>
      </p:sp>
      <p:cxnSp>
        <p:nvCxnSpPr>
          <p:cNvPr id="29702" name="AutoShape 6"/>
          <p:cNvCxnSpPr>
            <a:cxnSpLocks noChangeShapeType="1"/>
            <a:stCxn id="29699" idx="4"/>
            <a:endCxn id="29700" idx="0"/>
          </p:cNvCxnSpPr>
          <p:nvPr/>
        </p:nvCxnSpPr>
        <p:spPr bwMode="auto">
          <a:xfrm rot="16200000" flipH="1">
            <a:off x="3519488" y="1493043"/>
            <a:ext cx="428625" cy="33337"/>
          </a:xfrm>
          <a:prstGeom prst="straightConnector1">
            <a:avLst/>
          </a:prstGeom>
          <a:noFill/>
          <a:ln w="9525">
            <a:solidFill>
              <a:schemeClr val="tx1"/>
            </a:solidFill>
            <a:round/>
            <a:headEnd/>
            <a:tailEnd type="triangle" w="med" len="med"/>
          </a:ln>
        </p:spPr>
      </p:cxnSp>
      <p:cxnSp>
        <p:nvCxnSpPr>
          <p:cNvPr id="29703" name="AutoShape 7"/>
          <p:cNvCxnSpPr>
            <a:cxnSpLocks noChangeShapeType="1"/>
            <a:stCxn id="29700" idx="2"/>
            <a:endCxn id="29720" idx="0"/>
          </p:cNvCxnSpPr>
          <p:nvPr/>
        </p:nvCxnSpPr>
        <p:spPr bwMode="auto">
          <a:xfrm rot="5400000">
            <a:off x="2103835" y="1401366"/>
            <a:ext cx="914400" cy="2378869"/>
          </a:xfrm>
          <a:prstGeom prst="straightConnector1">
            <a:avLst/>
          </a:prstGeom>
          <a:noFill/>
          <a:ln w="9525">
            <a:solidFill>
              <a:schemeClr val="tx1"/>
            </a:solidFill>
            <a:round/>
            <a:headEnd/>
            <a:tailEnd type="triangle" w="med" len="med"/>
          </a:ln>
        </p:spPr>
      </p:cxnSp>
      <p:cxnSp>
        <p:nvCxnSpPr>
          <p:cNvPr id="29704" name="AutoShape 8"/>
          <p:cNvCxnSpPr>
            <a:cxnSpLocks noChangeShapeType="1"/>
            <a:stCxn id="29708" idx="2"/>
            <a:endCxn id="29701" idx="0"/>
          </p:cNvCxnSpPr>
          <p:nvPr/>
        </p:nvCxnSpPr>
        <p:spPr bwMode="auto">
          <a:xfrm>
            <a:off x="1371600" y="4448175"/>
            <a:ext cx="0" cy="323850"/>
          </a:xfrm>
          <a:prstGeom prst="straightConnector1">
            <a:avLst/>
          </a:prstGeom>
          <a:noFill/>
          <a:ln w="9525">
            <a:solidFill>
              <a:schemeClr val="tx1"/>
            </a:solidFill>
            <a:round/>
            <a:headEnd/>
            <a:tailEnd type="triangle" w="med" len="med"/>
          </a:ln>
        </p:spPr>
      </p:cxnSp>
      <p:cxnSp>
        <p:nvCxnSpPr>
          <p:cNvPr id="29705" name="AutoShape 9"/>
          <p:cNvCxnSpPr>
            <a:cxnSpLocks noChangeShapeType="1"/>
            <a:stCxn id="29701" idx="2"/>
            <a:endCxn id="29707" idx="0"/>
          </p:cNvCxnSpPr>
          <p:nvPr/>
        </p:nvCxnSpPr>
        <p:spPr bwMode="auto">
          <a:xfrm>
            <a:off x="1371600" y="5326023"/>
            <a:ext cx="0" cy="465177"/>
          </a:xfrm>
          <a:prstGeom prst="straightConnector1">
            <a:avLst/>
          </a:prstGeom>
          <a:noFill/>
          <a:ln w="9525">
            <a:solidFill>
              <a:schemeClr val="tx1"/>
            </a:solidFill>
            <a:round/>
            <a:headEnd/>
            <a:tailEnd type="triangle" w="med" len="med"/>
          </a:ln>
        </p:spPr>
      </p:cxnSp>
      <p:sp>
        <p:nvSpPr>
          <p:cNvPr id="29706" name="Text Box 10"/>
          <p:cNvSpPr txBox="1">
            <a:spLocks noChangeArrowheads="1"/>
          </p:cNvSpPr>
          <p:nvPr/>
        </p:nvSpPr>
        <p:spPr bwMode="auto">
          <a:xfrm>
            <a:off x="2209800" y="304800"/>
            <a:ext cx="45720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26:</a:t>
            </a:r>
            <a:r>
              <a:rPr lang="en-US" sz="1400" b="1"/>
              <a:t>  Killing of civilian</a:t>
            </a:r>
          </a:p>
        </p:txBody>
      </p:sp>
      <p:sp>
        <p:nvSpPr>
          <p:cNvPr id="29707" name="Text Box 11"/>
          <p:cNvSpPr txBox="1">
            <a:spLocks noChangeArrowheads="1"/>
          </p:cNvSpPr>
          <p:nvPr/>
        </p:nvSpPr>
        <p:spPr bwMode="auto">
          <a:xfrm>
            <a:off x="228600" y="5791200"/>
            <a:ext cx="22860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5. Unit coordinates with deceased’s family on where the remains will be sent</a:t>
            </a:r>
          </a:p>
        </p:txBody>
      </p:sp>
      <p:sp>
        <p:nvSpPr>
          <p:cNvPr id="29708" name="Text Box 12"/>
          <p:cNvSpPr txBox="1">
            <a:spLocks noChangeArrowheads="1"/>
          </p:cNvSpPr>
          <p:nvPr/>
        </p:nvSpPr>
        <p:spPr bwMode="auto">
          <a:xfrm>
            <a:off x="228600" y="3733800"/>
            <a:ext cx="2286000" cy="7143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3a. Unit HQs establishes a guard for the deceased and also guards soldier suspected of wrongfully killing the civilian</a:t>
            </a:r>
          </a:p>
        </p:txBody>
      </p:sp>
      <p:cxnSp>
        <p:nvCxnSpPr>
          <p:cNvPr id="29709" name="AutoShape 13"/>
          <p:cNvCxnSpPr>
            <a:cxnSpLocks noChangeShapeType="1"/>
            <a:stCxn id="29700" idx="3"/>
            <a:endCxn id="29710" idx="1"/>
          </p:cNvCxnSpPr>
          <p:nvPr/>
        </p:nvCxnSpPr>
        <p:spPr bwMode="auto">
          <a:xfrm>
            <a:off x="4910138" y="1928813"/>
            <a:ext cx="1262062" cy="1285875"/>
          </a:xfrm>
          <a:prstGeom prst="straightConnector1">
            <a:avLst/>
          </a:prstGeom>
          <a:noFill/>
          <a:ln w="9525">
            <a:solidFill>
              <a:schemeClr val="tx1"/>
            </a:solidFill>
            <a:round/>
            <a:headEnd/>
            <a:tailEnd type="triangle" w="med" len="med"/>
          </a:ln>
        </p:spPr>
      </p:cxnSp>
      <p:sp>
        <p:nvSpPr>
          <p:cNvPr id="29710" name="Text Box 14"/>
          <p:cNvSpPr txBox="1">
            <a:spLocks noChangeArrowheads="1"/>
          </p:cNvSpPr>
          <p:nvPr/>
        </p:nvSpPr>
        <p:spPr bwMode="auto">
          <a:xfrm>
            <a:off x="6172200" y="2552700"/>
            <a:ext cx="2514600" cy="1323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Battle CPT notifies: </a:t>
            </a:r>
          </a:p>
          <a:p>
            <a:pPr algn="l" eaLnBrk="0" hangingPunct="0"/>
            <a:r>
              <a:rPr lang="en-US" sz="1000" b="1" dirty="0"/>
              <a:t>    (1) S3</a:t>
            </a:r>
          </a:p>
          <a:p>
            <a:pPr algn="l" eaLnBrk="0" hangingPunct="0"/>
            <a:r>
              <a:rPr lang="en-US" sz="1000" b="1" dirty="0"/>
              <a:t>    (2) S2</a:t>
            </a:r>
          </a:p>
          <a:p>
            <a:pPr algn="l" eaLnBrk="0" hangingPunct="0"/>
            <a:r>
              <a:rPr lang="en-US" sz="1000" b="1" dirty="0"/>
              <a:t>    (3) JAG</a:t>
            </a:r>
          </a:p>
          <a:p>
            <a:pPr algn="l" eaLnBrk="0" hangingPunct="0"/>
            <a:r>
              <a:rPr lang="en-US" sz="1000" b="1" dirty="0"/>
              <a:t>    (4) CJTF</a:t>
            </a:r>
          </a:p>
          <a:p>
            <a:pPr algn="l" eaLnBrk="0" hangingPunct="0"/>
            <a:r>
              <a:rPr lang="en-US" sz="1000" b="1" dirty="0"/>
              <a:t>    (5) PAO</a:t>
            </a:r>
          </a:p>
          <a:p>
            <a:pPr algn="l" eaLnBrk="0" hangingPunct="0"/>
            <a:r>
              <a:rPr lang="en-US" sz="1000" b="1" dirty="0"/>
              <a:t>    (6) IO</a:t>
            </a:r>
          </a:p>
          <a:p>
            <a:pPr algn="l" eaLnBrk="0" hangingPunct="0"/>
            <a:r>
              <a:rPr lang="en-US" sz="1000" b="1" dirty="0"/>
              <a:t>    (7) CA</a:t>
            </a:r>
          </a:p>
        </p:txBody>
      </p:sp>
      <p:grpSp>
        <p:nvGrpSpPr>
          <p:cNvPr id="29711" name="Group 15"/>
          <p:cNvGrpSpPr>
            <a:grpSpLocks/>
          </p:cNvGrpSpPr>
          <p:nvPr/>
        </p:nvGrpSpPr>
        <p:grpSpPr bwMode="auto">
          <a:xfrm>
            <a:off x="5410200" y="1524000"/>
            <a:ext cx="3505200" cy="396875"/>
            <a:chOff x="1098" y="3744"/>
            <a:chExt cx="3605" cy="442"/>
          </a:xfrm>
        </p:grpSpPr>
        <p:sp>
          <p:nvSpPr>
            <p:cNvPr id="29724" name="Rectangle 16"/>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29725" name="Picture 17"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29726" name="Picture 18"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29727" name="Rectangle 19"/>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29712" name="Text Box 20"/>
          <p:cNvSpPr txBox="1">
            <a:spLocks noChangeArrowheads="1"/>
          </p:cNvSpPr>
          <p:nvPr/>
        </p:nvSpPr>
        <p:spPr bwMode="auto">
          <a:xfrm rot="20286290">
            <a:off x="1295400" y="2286000"/>
            <a:ext cx="1390650" cy="457200"/>
          </a:xfrm>
          <a:prstGeom prst="rect">
            <a:avLst/>
          </a:prstGeom>
          <a:noFill/>
          <a:ln w="28575">
            <a:noFill/>
            <a:miter lim="800000"/>
            <a:headEnd/>
            <a:tailEnd/>
          </a:ln>
        </p:spPr>
        <p:txBody>
          <a:bodyPr wrap="none">
            <a:spAutoFit/>
          </a:bodyPr>
          <a:lstStyle/>
          <a:p>
            <a:r>
              <a:rPr lang="en-US" b="1"/>
              <a:t>Violation of ROE</a:t>
            </a:r>
          </a:p>
          <a:p>
            <a:r>
              <a:rPr lang="en-US" b="1"/>
              <a:t>(War Crime) </a:t>
            </a:r>
          </a:p>
        </p:txBody>
      </p:sp>
      <p:sp>
        <p:nvSpPr>
          <p:cNvPr id="29713" name="Text Box 21"/>
          <p:cNvSpPr txBox="1">
            <a:spLocks noChangeArrowheads="1"/>
          </p:cNvSpPr>
          <p:nvPr/>
        </p:nvSpPr>
        <p:spPr bwMode="auto">
          <a:xfrm>
            <a:off x="3657600" y="3209925"/>
            <a:ext cx="2362200" cy="409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2b. Unit conducts a 15-6 Investigation, if necessary</a:t>
            </a:r>
          </a:p>
        </p:txBody>
      </p:sp>
      <p:sp>
        <p:nvSpPr>
          <p:cNvPr id="29714" name="AutoShape 22"/>
          <p:cNvSpPr>
            <a:spLocks noChangeArrowheads="1"/>
          </p:cNvSpPr>
          <p:nvPr/>
        </p:nvSpPr>
        <p:spPr bwMode="auto">
          <a:xfrm>
            <a:off x="2590800" y="2971800"/>
            <a:ext cx="685800" cy="2743200"/>
          </a:xfrm>
          <a:prstGeom prst="downArrow">
            <a:avLst>
              <a:gd name="adj1" fmla="val 50000"/>
              <a:gd name="adj2" fmla="val 100000"/>
            </a:avLst>
          </a:prstGeom>
          <a:noFill/>
          <a:ln w="28575">
            <a:solidFill>
              <a:schemeClr val="tx1"/>
            </a:solidFill>
            <a:prstDash val="sysDot"/>
            <a:miter lim="800000"/>
            <a:headEnd/>
            <a:tailEnd/>
          </a:ln>
        </p:spPr>
        <p:txBody>
          <a:bodyPr wrap="none" anchor="ctr"/>
          <a:lstStyle/>
          <a:p>
            <a:endParaRPr lang="en-US"/>
          </a:p>
        </p:txBody>
      </p:sp>
      <p:sp>
        <p:nvSpPr>
          <p:cNvPr id="29715" name="Text Box 23"/>
          <p:cNvSpPr txBox="1">
            <a:spLocks noChangeArrowheads="1"/>
          </p:cNvSpPr>
          <p:nvPr/>
        </p:nvSpPr>
        <p:spPr bwMode="auto">
          <a:xfrm rot="5400000">
            <a:off x="2051050" y="3816350"/>
            <a:ext cx="1811338" cy="274638"/>
          </a:xfrm>
          <a:prstGeom prst="rect">
            <a:avLst/>
          </a:prstGeom>
          <a:noFill/>
          <a:ln w="28575">
            <a:noFill/>
            <a:miter lim="800000"/>
            <a:headEnd/>
            <a:tailEnd/>
          </a:ln>
        </p:spPr>
        <p:txBody>
          <a:bodyPr wrap="none">
            <a:spAutoFit/>
          </a:bodyPr>
          <a:lstStyle/>
          <a:p>
            <a:r>
              <a:rPr lang="en-US" b="1" dirty="0"/>
              <a:t>Unit 15-6 Investigation</a:t>
            </a:r>
          </a:p>
        </p:txBody>
      </p:sp>
      <p:sp>
        <p:nvSpPr>
          <p:cNvPr id="29716" name="Line 24"/>
          <p:cNvSpPr>
            <a:spLocks noChangeShapeType="1"/>
          </p:cNvSpPr>
          <p:nvPr/>
        </p:nvSpPr>
        <p:spPr bwMode="auto">
          <a:xfrm>
            <a:off x="4038600" y="2133600"/>
            <a:ext cx="747713" cy="1076325"/>
          </a:xfrm>
          <a:prstGeom prst="line">
            <a:avLst/>
          </a:prstGeom>
          <a:noFill/>
          <a:ln w="6350">
            <a:solidFill>
              <a:schemeClr val="tx1"/>
            </a:solidFill>
            <a:round/>
            <a:headEnd/>
            <a:tailEnd type="triangle" w="med" len="med"/>
          </a:ln>
        </p:spPr>
        <p:txBody>
          <a:bodyPr wrap="none" anchor="ctr"/>
          <a:lstStyle/>
          <a:p>
            <a:endParaRPr lang="en-US"/>
          </a:p>
        </p:txBody>
      </p:sp>
      <p:sp>
        <p:nvSpPr>
          <p:cNvPr id="29717" name="Line 25"/>
          <p:cNvSpPr>
            <a:spLocks noChangeShapeType="1"/>
          </p:cNvSpPr>
          <p:nvPr/>
        </p:nvSpPr>
        <p:spPr bwMode="auto">
          <a:xfrm>
            <a:off x="4800600" y="3619500"/>
            <a:ext cx="0" cy="838200"/>
          </a:xfrm>
          <a:prstGeom prst="line">
            <a:avLst/>
          </a:prstGeom>
          <a:noFill/>
          <a:ln w="9525">
            <a:solidFill>
              <a:schemeClr val="tx1"/>
            </a:solidFill>
            <a:round/>
            <a:headEnd/>
            <a:tailEnd type="triangle" w="med" len="med"/>
          </a:ln>
        </p:spPr>
        <p:txBody>
          <a:bodyPr wrap="none" anchor="ctr"/>
          <a:lstStyle/>
          <a:p>
            <a:endParaRPr lang="en-US"/>
          </a:p>
        </p:txBody>
      </p:sp>
      <p:sp>
        <p:nvSpPr>
          <p:cNvPr id="29718" name="Text Box 26"/>
          <p:cNvSpPr txBox="1">
            <a:spLocks noChangeArrowheads="1"/>
          </p:cNvSpPr>
          <p:nvPr/>
        </p:nvSpPr>
        <p:spPr bwMode="auto">
          <a:xfrm>
            <a:off x="3581400" y="4457700"/>
            <a:ext cx="22860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3b. Unit coordinates with deceased’s family on where the remains will be sent</a:t>
            </a:r>
          </a:p>
        </p:txBody>
      </p:sp>
      <p:sp>
        <p:nvSpPr>
          <p:cNvPr id="29719" name="Text Box 27"/>
          <p:cNvSpPr txBox="1">
            <a:spLocks noChangeArrowheads="1"/>
          </p:cNvSpPr>
          <p:nvPr/>
        </p:nvSpPr>
        <p:spPr bwMode="auto">
          <a:xfrm rot="3424427">
            <a:off x="4138613" y="2462213"/>
            <a:ext cx="896937" cy="274637"/>
          </a:xfrm>
          <a:prstGeom prst="rect">
            <a:avLst/>
          </a:prstGeom>
          <a:noFill/>
          <a:ln w="28575">
            <a:noFill/>
            <a:miter lim="800000"/>
            <a:headEnd/>
            <a:tailEnd/>
          </a:ln>
        </p:spPr>
        <p:txBody>
          <a:bodyPr wrap="none">
            <a:spAutoFit/>
          </a:bodyPr>
          <a:lstStyle/>
          <a:p>
            <a:r>
              <a:rPr lang="en-US" b="1"/>
              <a:t>IAW ROE </a:t>
            </a:r>
          </a:p>
        </p:txBody>
      </p:sp>
      <p:sp>
        <p:nvSpPr>
          <p:cNvPr id="29720" name="Text Box 28"/>
          <p:cNvSpPr txBox="1">
            <a:spLocks noChangeArrowheads="1"/>
          </p:cNvSpPr>
          <p:nvPr/>
        </p:nvSpPr>
        <p:spPr bwMode="auto">
          <a:xfrm>
            <a:off x="228600" y="3048000"/>
            <a:ext cx="2286000" cy="4095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2a. Battle captain submits “LOW VIOLATION” report.</a:t>
            </a:r>
          </a:p>
        </p:txBody>
      </p:sp>
      <p:cxnSp>
        <p:nvCxnSpPr>
          <p:cNvPr id="29721" name="AutoShape 29"/>
          <p:cNvCxnSpPr>
            <a:cxnSpLocks noChangeShapeType="1"/>
            <a:stCxn id="29720" idx="2"/>
            <a:endCxn id="29708" idx="0"/>
          </p:cNvCxnSpPr>
          <p:nvPr/>
        </p:nvCxnSpPr>
        <p:spPr bwMode="auto">
          <a:xfrm rot="5400000">
            <a:off x="1233488" y="3595687"/>
            <a:ext cx="276225" cy="1588"/>
          </a:xfrm>
          <a:prstGeom prst="straightConnector1">
            <a:avLst/>
          </a:prstGeom>
          <a:noFill/>
          <a:ln w="9525">
            <a:solidFill>
              <a:schemeClr val="tx1"/>
            </a:solidFill>
            <a:round/>
            <a:headEnd/>
            <a:tailEnd type="triangle" w="med" len="med"/>
          </a:ln>
        </p:spPr>
      </p:cxnSp>
      <p:sp>
        <p:nvSpPr>
          <p:cNvPr id="29722" name="Text Box 30"/>
          <p:cNvSpPr txBox="1">
            <a:spLocks noChangeArrowheads="1"/>
          </p:cNvSpPr>
          <p:nvPr/>
        </p:nvSpPr>
        <p:spPr bwMode="auto">
          <a:xfrm>
            <a:off x="3048000" y="5791200"/>
            <a:ext cx="2286000" cy="707886"/>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6. Staff conducts analysis of the war crime’s effects and determines what action unit must take to mitigate the effects.</a:t>
            </a:r>
          </a:p>
        </p:txBody>
      </p:sp>
      <p:sp>
        <p:nvSpPr>
          <p:cNvPr id="29723" name="Line 31"/>
          <p:cNvSpPr>
            <a:spLocks noChangeShapeType="1"/>
          </p:cNvSpPr>
          <p:nvPr/>
        </p:nvSpPr>
        <p:spPr bwMode="auto">
          <a:xfrm>
            <a:off x="2514600" y="6019800"/>
            <a:ext cx="533400" cy="0"/>
          </a:xfrm>
          <a:prstGeom prst="line">
            <a:avLst/>
          </a:prstGeom>
          <a:noFill/>
          <a:ln w="9525">
            <a:solidFill>
              <a:schemeClr val="tx1"/>
            </a:solidFill>
            <a:round/>
            <a:headEnd/>
            <a:tailEnd type="triangle" w="med" len="med"/>
          </a:ln>
        </p:spPr>
        <p:txBody>
          <a:bodyPr wrap="none" anchor="ct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200400" y="990600"/>
            <a:ext cx="1743075" cy="396875"/>
          </a:xfrm>
          <a:prstGeom prst="rect">
            <a:avLst/>
          </a:prstGeom>
          <a:noFill/>
          <a:ln w="12700">
            <a:noFill/>
            <a:miter lim="800000"/>
            <a:headEnd type="none" w="sm" len="sm"/>
            <a:tailEnd type="none" w="lg" len="lg"/>
          </a:ln>
        </p:spPr>
        <p:txBody>
          <a:bodyPr>
            <a:spAutoFit/>
          </a:bodyPr>
          <a:lstStyle/>
          <a:p>
            <a:pPr eaLnBrk="0" hangingPunct="0"/>
            <a:r>
              <a:rPr lang="en-US" sz="1000" b="1" dirty="0"/>
              <a:t>Unit informs 504th BfSB of  crime</a:t>
            </a:r>
          </a:p>
        </p:txBody>
      </p:sp>
      <p:sp>
        <p:nvSpPr>
          <p:cNvPr id="30723" name="AutoShape 3"/>
          <p:cNvSpPr>
            <a:spLocks noChangeArrowheads="1"/>
          </p:cNvSpPr>
          <p:nvPr/>
        </p:nvSpPr>
        <p:spPr bwMode="auto">
          <a:xfrm>
            <a:off x="2895600" y="914400"/>
            <a:ext cx="2405063" cy="457200"/>
          </a:xfrm>
          <a:prstGeom prst="flowChartInputOutput">
            <a:avLst/>
          </a:prstGeom>
          <a:noFill/>
          <a:ln w="28575">
            <a:solidFill>
              <a:schemeClr val="tx1"/>
            </a:solidFill>
            <a:miter lim="800000"/>
            <a:headEnd/>
            <a:tailEnd/>
          </a:ln>
        </p:spPr>
        <p:txBody>
          <a:bodyPr wrap="none" anchor="ctr"/>
          <a:lstStyle/>
          <a:p>
            <a:endParaRPr lang="en-US"/>
          </a:p>
        </p:txBody>
      </p:sp>
      <p:sp>
        <p:nvSpPr>
          <p:cNvPr id="30724" name="Text Box 4"/>
          <p:cNvSpPr txBox="1">
            <a:spLocks noChangeArrowheads="1"/>
          </p:cNvSpPr>
          <p:nvPr/>
        </p:nvSpPr>
        <p:spPr bwMode="auto">
          <a:xfrm>
            <a:off x="2667000" y="2286000"/>
            <a:ext cx="2319338" cy="714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Battle captain alerts notification tree and requests CID team through CJTF to deploy to location of the crime. </a:t>
            </a:r>
          </a:p>
        </p:txBody>
      </p:sp>
      <p:sp>
        <p:nvSpPr>
          <p:cNvPr id="30725" name="Text Box 5"/>
          <p:cNvSpPr txBox="1">
            <a:spLocks noChangeArrowheads="1"/>
          </p:cNvSpPr>
          <p:nvPr/>
        </p:nvSpPr>
        <p:spPr bwMode="auto">
          <a:xfrm>
            <a:off x="533400" y="4648200"/>
            <a:ext cx="2286000" cy="861774"/>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3a. Battle captain submits “LOW VIOLATION” report.</a:t>
            </a:r>
            <a:r>
              <a:rPr lang="en-US" sz="1000" dirty="0"/>
              <a:t> </a:t>
            </a:r>
            <a:r>
              <a:rPr lang="en-US" sz="1000" b="1" dirty="0"/>
              <a:t>CID conducts investigation and reports findings to 504th BfSB CDR—CDR determines outcome for suspect </a:t>
            </a:r>
          </a:p>
        </p:txBody>
      </p:sp>
      <p:cxnSp>
        <p:nvCxnSpPr>
          <p:cNvPr id="30726" name="AutoShape 6"/>
          <p:cNvCxnSpPr>
            <a:cxnSpLocks noChangeShapeType="1"/>
            <a:stCxn id="30723" idx="4"/>
            <a:endCxn id="30724" idx="0"/>
          </p:cNvCxnSpPr>
          <p:nvPr/>
        </p:nvCxnSpPr>
        <p:spPr bwMode="auto">
          <a:xfrm flipH="1">
            <a:off x="3827463" y="1385888"/>
            <a:ext cx="271462" cy="900112"/>
          </a:xfrm>
          <a:prstGeom prst="straightConnector1">
            <a:avLst/>
          </a:prstGeom>
          <a:noFill/>
          <a:ln w="9525">
            <a:solidFill>
              <a:schemeClr val="tx1"/>
            </a:solidFill>
            <a:round/>
            <a:headEnd/>
            <a:tailEnd type="triangle" w="med" len="med"/>
          </a:ln>
        </p:spPr>
      </p:cxnSp>
      <p:cxnSp>
        <p:nvCxnSpPr>
          <p:cNvPr id="30727" name="AutoShape 7"/>
          <p:cNvCxnSpPr>
            <a:cxnSpLocks noChangeShapeType="1"/>
            <a:stCxn id="30724" idx="2"/>
            <a:endCxn id="30732" idx="0"/>
          </p:cNvCxnSpPr>
          <p:nvPr/>
        </p:nvCxnSpPr>
        <p:spPr bwMode="auto">
          <a:xfrm>
            <a:off x="3827463" y="3000375"/>
            <a:ext cx="20637" cy="200025"/>
          </a:xfrm>
          <a:prstGeom prst="straightConnector1">
            <a:avLst/>
          </a:prstGeom>
          <a:noFill/>
          <a:ln w="9525">
            <a:solidFill>
              <a:schemeClr val="tx1"/>
            </a:solidFill>
            <a:round/>
            <a:headEnd/>
            <a:tailEnd type="triangle" w="med" len="med"/>
          </a:ln>
        </p:spPr>
      </p:cxnSp>
      <p:cxnSp>
        <p:nvCxnSpPr>
          <p:cNvPr id="30728" name="AutoShape 8"/>
          <p:cNvCxnSpPr>
            <a:cxnSpLocks noChangeShapeType="1"/>
            <a:stCxn id="30732" idx="2"/>
            <a:endCxn id="30725" idx="0"/>
          </p:cNvCxnSpPr>
          <p:nvPr/>
        </p:nvCxnSpPr>
        <p:spPr bwMode="auto">
          <a:xfrm rot="5400000">
            <a:off x="2319338" y="3119437"/>
            <a:ext cx="885825" cy="2171700"/>
          </a:xfrm>
          <a:prstGeom prst="straightConnector1">
            <a:avLst/>
          </a:prstGeom>
          <a:noFill/>
          <a:ln w="9525">
            <a:solidFill>
              <a:schemeClr val="tx1"/>
            </a:solidFill>
            <a:round/>
            <a:headEnd/>
            <a:tailEnd type="triangle" w="med" len="med"/>
          </a:ln>
        </p:spPr>
      </p:cxnSp>
      <p:cxnSp>
        <p:nvCxnSpPr>
          <p:cNvPr id="30729" name="AutoShape 9"/>
          <p:cNvCxnSpPr>
            <a:cxnSpLocks noChangeShapeType="1"/>
            <a:stCxn id="30725" idx="2"/>
            <a:endCxn id="30731" idx="0"/>
          </p:cNvCxnSpPr>
          <p:nvPr/>
        </p:nvCxnSpPr>
        <p:spPr bwMode="auto">
          <a:xfrm rot="5400000">
            <a:off x="1497687" y="5612487"/>
            <a:ext cx="281226" cy="76200"/>
          </a:xfrm>
          <a:prstGeom prst="straightConnector1">
            <a:avLst/>
          </a:prstGeom>
          <a:noFill/>
          <a:ln w="9525">
            <a:solidFill>
              <a:schemeClr val="tx1"/>
            </a:solidFill>
            <a:round/>
            <a:headEnd/>
            <a:tailEnd type="triangle" w="med" len="med"/>
          </a:ln>
        </p:spPr>
      </p:cxnSp>
      <p:sp>
        <p:nvSpPr>
          <p:cNvPr id="30730" name="Text Box 10"/>
          <p:cNvSpPr txBox="1">
            <a:spLocks noChangeArrowheads="1"/>
          </p:cNvSpPr>
          <p:nvPr/>
        </p:nvSpPr>
        <p:spPr bwMode="auto">
          <a:xfrm>
            <a:off x="2057400" y="304800"/>
            <a:ext cx="50292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27:</a:t>
            </a:r>
            <a:r>
              <a:rPr lang="en-US" sz="1400" b="1"/>
              <a:t>  US soldier potential crime</a:t>
            </a:r>
          </a:p>
        </p:txBody>
      </p:sp>
      <p:sp>
        <p:nvSpPr>
          <p:cNvPr id="30731" name="Text Box 11"/>
          <p:cNvSpPr txBox="1">
            <a:spLocks noChangeArrowheads="1"/>
          </p:cNvSpPr>
          <p:nvPr/>
        </p:nvSpPr>
        <p:spPr bwMode="auto">
          <a:xfrm>
            <a:off x="457200" y="5791200"/>
            <a:ext cx="2286000" cy="8667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 504th BfSB staff conducts analysis of the war crime’s effects and determines what action 504th BfSB must take to mitigate the effects.</a:t>
            </a:r>
          </a:p>
        </p:txBody>
      </p:sp>
      <p:sp>
        <p:nvSpPr>
          <p:cNvPr id="30732" name="Text Box 12"/>
          <p:cNvSpPr txBox="1">
            <a:spLocks noChangeArrowheads="1"/>
          </p:cNvSpPr>
          <p:nvPr/>
        </p:nvSpPr>
        <p:spPr bwMode="auto">
          <a:xfrm>
            <a:off x="2667000" y="3200400"/>
            <a:ext cx="23622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2. Unit HQs guards the physical area where the war crime occurred and also guards the suspect</a:t>
            </a:r>
          </a:p>
        </p:txBody>
      </p:sp>
      <p:cxnSp>
        <p:nvCxnSpPr>
          <p:cNvPr id="30733" name="AutoShape 13"/>
          <p:cNvCxnSpPr>
            <a:cxnSpLocks noChangeShapeType="1"/>
            <a:stCxn id="30724" idx="3"/>
            <a:endCxn id="30734" idx="0"/>
          </p:cNvCxnSpPr>
          <p:nvPr/>
        </p:nvCxnSpPr>
        <p:spPr bwMode="auto">
          <a:xfrm>
            <a:off x="4986338" y="2643188"/>
            <a:ext cx="2214562" cy="557212"/>
          </a:xfrm>
          <a:prstGeom prst="straightConnector1">
            <a:avLst/>
          </a:prstGeom>
          <a:noFill/>
          <a:ln w="9525">
            <a:solidFill>
              <a:schemeClr val="tx1"/>
            </a:solidFill>
            <a:round/>
            <a:headEnd/>
            <a:tailEnd type="triangle" w="med" len="med"/>
          </a:ln>
        </p:spPr>
      </p:cxnSp>
      <p:sp>
        <p:nvSpPr>
          <p:cNvPr id="30734" name="Text Box 14"/>
          <p:cNvSpPr txBox="1">
            <a:spLocks noChangeArrowheads="1"/>
          </p:cNvSpPr>
          <p:nvPr/>
        </p:nvSpPr>
        <p:spPr bwMode="auto">
          <a:xfrm>
            <a:off x="5943600" y="3200400"/>
            <a:ext cx="2514600" cy="1323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Battle CPT notifies: </a:t>
            </a:r>
          </a:p>
          <a:p>
            <a:pPr algn="l" eaLnBrk="0" hangingPunct="0"/>
            <a:r>
              <a:rPr lang="en-US" sz="1000" b="1" dirty="0"/>
              <a:t>    (1) R6, R5, R9, R3, R3N, CHOPS</a:t>
            </a:r>
          </a:p>
          <a:p>
            <a:pPr algn="l" eaLnBrk="0" hangingPunct="0"/>
            <a:r>
              <a:rPr lang="en-US" sz="1000" b="1" dirty="0"/>
              <a:t>    (2) S2</a:t>
            </a:r>
          </a:p>
          <a:p>
            <a:pPr algn="l" eaLnBrk="0" hangingPunct="0"/>
            <a:r>
              <a:rPr lang="en-US" sz="1000" b="1" dirty="0"/>
              <a:t>    (3) JAG</a:t>
            </a:r>
          </a:p>
          <a:p>
            <a:pPr algn="l" eaLnBrk="0" hangingPunct="0"/>
            <a:r>
              <a:rPr lang="en-US" sz="1000" b="1" dirty="0"/>
              <a:t>    (4) CJTF</a:t>
            </a:r>
          </a:p>
          <a:p>
            <a:pPr algn="l" eaLnBrk="0" hangingPunct="0"/>
            <a:r>
              <a:rPr lang="en-US" sz="1000" b="1" dirty="0"/>
              <a:t>    (5) PAO</a:t>
            </a:r>
          </a:p>
          <a:p>
            <a:pPr algn="l" eaLnBrk="0" hangingPunct="0"/>
            <a:r>
              <a:rPr lang="en-US" sz="1000" b="1" dirty="0"/>
              <a:t>    (6) IO</a:t>
            </a:r>
          </a:p>
          <a:p>
            <a:pPr algn="l" eaLnBrk="0" hangingPunct="0"/>
            <a:r>
              <a:rPr lang="en-US" sz="1000" b="1" dirty="0"/>
              <a:t>    (7) PMO</a:t>
            </a:r>
          </a:p>
        </p:txBody>
      </p:sp>
      <p:grpSp>
        <p:nvGrpSpPr>
          <p:cNvPr id="30735" name="Group 15"/>
          <p:cNvGrpSpPr>
            <a:grpSpLocks/>
          </p:cNvGrpSpPr>
          <p:nvPr/>
        </p:nvGrpSpPr>
        <p:grpSpPr bwMode="auto">
          <a:xfrm>
            <a:off x="5410200" y="1524000"/>
            <a:ext cx="3505200" cy="396875"/>
            <a:chOff x="1098" y="3744"/>
            <a:chExt cx="3605" cy="442"/>
          </a:xfrm>
        </p:grpSpPr>
        <p:sp>
          <p:nvSpPr>
            <p:cNvPr id="30740" name="Rectangle 16"/>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30741" name="Picture 17"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30742" name="Picture 18"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30743" name="Rectangle 19"/>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30736" name="Text Box 20"/>
          <p:cNvSpPr txBox="1">
            <a:spLocks noChangeArrowheads="1"/>
          </p:cNvSpPr>
          <p:nvPr/>
        </p:nvSpPr>
        <p:spPr bwMode="auto">
          <a:xfrm>
            <a:off x="3581400" y="4686300"/>
            <a:ext cx="2286000" cy="714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3b. CID conducts investigation and reports findings to 504th BfSB CDR—CDR determines outcome for suspect</a:t>
            </a:r>
          </a:p>
        </p:txBody>
      </p:sp>
      <p:sp>
        <p:nvSpPr>
          <p:cNvPr id="30737" name="Line 21"/>
          <p:cNvSpPr>
            <a:spLocks noChangeShapeType="1"/>
          </p:cNvSpPr>
          <p:nvPr/>
        </p:nvSpPr>
        <p:spPr bwMode="auto">
          <a:xfrm>
            <a:off x="3867150" y="3743325"/>
            <a:ext cx="838200" cy="962025"/>
          </a:xfrm>
          <a:prstGeom prst="line">
            <a:avLst/>
          </a:prstGeom>
          <a:noFill/>
          <a:ln w="9525">
            <a:solidFill>
              <a:schemeClr val="tx1"/>
            </a:solidFill>
            <a:round/>
            <a:headEnd/>
            <a:tailEnd type="triangle" w="med" len="med"/>
          </a:ln>
        </p:spPr>
        <p:txBody>
          <a:bodyPr wrap="none" anchor="ctr"/>
          <a:lstStyle/>
          <a:p>
            <a:endParaRPr lang="en-US"/>
          </a:p>
        </p:txBody>
      </p:sp>
      <p:sp>
        <p:nvSpPr>
          <p:cNvPr id="30738" name="Text Box 22"/>
          <p:cNvSpPr txBox="1">
            <a:spLocks noChangeArrowheads="1"/>
          </p:cNvSpPr>
          <p:nvPr/>
        </p:nvSpPr>
        <p:spPr bwMode="auto">
          <a:xfrm rot="20232891">
            <a:off x="1843453" y="4066688"/>
            <a:ext cx="987425" cy="274637"/>
          </a:xfrm>
          <a:prstGeom prst="rect">
            <a:avLst/>
          </a:prstGeom>
          <a:noFill/>
          <a:ln w="28575">
            <a:noFill/>
            <a:miter lim="800000"/>
            <a:headEnd/>
            <a:tailEnd/>
          </a:ln>
        </p:spPr>
        <p:txBody>
          <a:bodyPr wrap="none">
            <a:spAutoFit/>
          </a:bodyPr>
          <a:lstStyle/>
          <a:p>
            <a:r>
              <a:rPr lang="en-US" b="1" dirty="0"/>
              <a:t>War Crime </a:t>
            </a:r>
          </a:p>
        </p:txBody>
      </p:sp>
      <p:sp>
        <p:nvSpPr>
          <p:cNvPr id="30739" name="Text Box 23"/>
          <p:cNvSpPr txBox="1">
            <a:spLocks noChangeArrowheads="1"/>
          </p:cNvSpPr>
          <p:nvPr/>
        </p:nvSpPr>
        <p:spPr bwMode="auto">
          <a:xfrm rot="2915963">
            <a:off x="4075113" y="4062413"/>
            <a:ext cx="719137" cy="274637"/>
          </a:xfrm>
          <a:prstGeom prst="rect">
            <a:avLst/>
          </a:prstGeom>
          <a:noFill/>
          <a:ln w="28575">
            <a:noFill/>
            <a:miter lim="800000"/>
            <a:headEnd/>
            <a:tailEnd/>
          </a:ln>
        </p:spPr>
        <p:txBody>
          <a:bodyPr wrap="none">
            <a:spAutoFit/>
          </a:bodyPr>
          <a:lstStyle/>
          <a:p>
            <a:r>
              <a:rPr lang="en-US" b="1"/>
              <a:t>Felony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3041650" y="1446213"/>
            <a:ext cx="1743075" cy="396875"/>
          </a:xfrm>
          <a:prstGeom prst="rect">
            <a:avLst/>
          </a:prstGeom>
          <a:noFill/>
          <a:ln w="12700">
            <a:noFill/>
            <a:miter lim="800000"/>
            <a:headEnd type="none" w="sm" len="sm"/>
            <a:tailEnd type="none" w="lg" len="lg"/>
          </a:ln>
        </p:spPr>
        <p:txBody>
          <a:bodyPr>
            <a:spAutoFit/>
          </a:bodyPr>
          <a:lstStyle/>
          <a:p>
            <a:pPr eaLnBrk="0" hangingPunct="0"/>
            <a:r>
              <a:rPr lang="en-US" sz="1000" b="1" dirty="0"/>
              <a:t>Unit informs TOC of felony  crime</a:t>
            </a:r>
          </a:p>
        </p:txBody>
      </p:sp>
      <p:sp>
        <p:nvSpPr>
          <p:cNvPr id="31747" name="AutoShape 3"/>
          <p:cNvSpPr>
            <a:spLocks noChangeArrowheads="1"/>
          </p:cNvSpPr>
          <p:nvPr/>
        </p:nvSpPr>
        <p:spPr bwMode="auto">
          <a:xfrm>
            <a:off x="2743200" y="1419225"/>
            <a:ext cx="2405063" cy="457200"/>
          </a:xfrm>
          <a:prstGeom prst="flowChartInputOutput">
            <a:avLst/>
          </a:prstGeom>
          <a:noFill/>
          <a:ln w="28575">
            <a:solidFill>
              <a:schemeClr val="tx1"/>
            </a:solidFill>
            <a:miter lim="800000"/>
            <a:headEnd/>
            <a:tailEnd/>
          </a:ln>
        </p:spPr>
        <p:txBody>
          <a:bodyPr wrap="none" anchor="ctr"/>
          <a:lstStyle/>
          <a:p>
            <a:endParaRPr lang="en-US"/>
          </a:p>
        </p:txBody>
      </p:sp>
      <p:sp>
        <p:nvSpPr>
          <p:cNvPr id="31748" name="Text Box 4"/>
          <p:cNvSpPr txBox="1">
            <a:spLocks noChangeArrowheads="1"/>
          </p:cNvSpPr>
          <p:nvPr/>
        </p:nvSpPr>
        <p:spPr bwMode="auto">
          <a:xfrm>
            <a:off x="2743200" y="2286000"/>
            <a:ext cx="2438400" cy="55399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1. Battle captain alerts notification tree and requests CID team through higher to deploy to location of crime</a:t>
            </a:r>
          </a:p>
        </p:txBody>
      </p:sp>
      <p:sp>
        <p:nvSpPr>
          <p:cNvPr id="31749" name="Text Box 5"/>
          <p:cNvSpPr txBox="1">
            <a:spLocks noChangeArrowheads="1"/>
          </p:cNvSpPr>
          <p:nvPr/>
        </p:nvSpPr>
        <p:spPr bwMode="auto">
          <a:xfrm>
            <a:off x="2743200" y="3886200"/>
            <a:ext cx="2438400" cy="55399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CID conducts investigation and reports findings to CDR—CDR determines outcome for suspect</a:t>
            </a:r>
          </a:p>
        </p:txBody>
      </p:sp>
      <p:cxnSp>
        <p:nvCxnSpPr>
          <p:cNvPr id="31750" name="AutoShape 6"/>
          <p:cNvCxnSpPr>
            <a:cxnSpLocks noChangeShapeType="1"/>
            <a:stCxn id="31747" idx="4"/>
            <a:endCxn id="31748" idx="0"/>
          </p:cNvCxnSpPr>
          <p:nvPr/>
        </p:nvCxnSpPr>
        <p:spPr bwMode="auto">
          <a:xfrm rot="16200000" flipH="1">
            <a:off x="3749279" y="2072878"/>
            <a:ext cx="409575" cy="16668"/>
          </a:xfrm>
          <a:prstGeom prst="straightConnector1">
            <a:avLst/>
          </a:prstGeom>
          <a:noFill/>
          <a:ln w="9525">
            <a:solidFill>
              <a:schemeClr val="tx1"/>
            </a:solidFill>
            <a:round/>
            <a:headEnd/>
            <a:tailEnd type="triangle" w="med" len="med"/>
          </a:ln>
        </p:spPr>
      </p:cxnSp>
      <p:cxnSp>
        <p:nvCxnSpPr>
          <p:cNvPr id="31751" name="AutoShape 7"/>
          <p:cNvCxnSpPr>
            <a:cxnSpLocks noChangeShapeType="1"/>
            <a:stCxn id="31748" idx="2"/>
            <a:endCxn id="31754" idx="0"/>
          </p:cNvCxnSpPr>
          <p:nvPr/>
        </p:nvCxnSpPr>
        <p:spPr bwMode="auto">
          <a:xfrm rot="5400000">
            <a:off x="3820299" y="2982099"/>
            <a:ext cx="284202" cy="1588"/>
          </a:xfrm>
          <a:prstGeom prst="straightConnector1">
            <a:avLst/>
          </a:prstGeom>
          <a:noFill/>
          <a:ln w="9525">
            <a:solidFill>
              <a:schemeClr val="tx1"/>
            </a:solidFill>
            <a:round/>
            <a:headEnd/>
            <a:tailEnd type="triangle" w="med" len="med"/>
          </a:ln>
        </p:spPr>
      </p:cxnSp>
      <p:cxnSp>
        <p:nvCxnSpPr>
          <p:cNvPr id="31752" name="AutoShape 8"/>
          <p:cNvCxnSpPr>
            <a:cxnSpLocks noChangeShapeType="1"/>
            <a:stCxn id="31754" idx="2"/>
            <a:endCxn id="31749" idx="0"/>
          </p:cNvCxnSpPr>
          <p:nvPr/>
        </p:nvCxnSpPr>
        <p:spPr bwMode="auto">
          <a:xfrm>
            <a:off x="3962400" y="3678198"/>
            <a:ext cx="0" cy="208002"/>
          </a:xfrm>
          <a:prstGeom prst="straightConnector1">
            <a:avLst/>
          </a:prstGeom>
          <a:noFill/>
          <a:ln w="9525">
            <a:solidFill>
              <a:schemeClr val="tx1"/>
            </a:solidFill>
            <a:round/>
            <a:headEnd/>
            <a:tailEnd type="triangle" w="med" len="med"/>
          </a:ln>
        </p:spPr>
      </p:cxnSp>
      <p:sp>
        <p:nvSpPr>
          <p:cNvPr id="31753" name="Text Box 9"/>
          <p:cNvSpPr txBox="1">
            <a:spLocks noChangeArrowheads="1"/>
          </p:cNvSpPr>
          <p:nvPr/>
        </p:nvSpPr>
        <p:spPr bwMode="auto">
          <a:xfrm>
            <a:off x="2209800" y="304800"/>
            <a:ext cx="45720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28:</a:t>
            </a:r>
            <a:r>
              <a:rPr lang="en-US" sz="1400" b="1"/>
              <a:t>  US soldier felony crime</a:t>
            </a:r>
          </a:p>
        </p:txBody>
      </p:sp>
      <p:sp>
        <p:nvSpPr>
          <p:cNvPr id="31754" name="Text Box 10"/>
          <p:cNvSpPr txBox="1">
            <a:spLocks noChangeArrowheads="1"/>
          </p:cNvSpPr>
          <p:nvPr/>
        </p:nvSpPr>
        <p:spPr bwMode="auto">
          <a:xfrm>
            <a:off x="2743200" y="3124200"/>
            <a:ext cx="2438400" cy="55399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2. Unit HQs guards the physical area where the war crime occurred and also guards the suspect</a:t>
            </a:r>
          </a:p>
        </p:txBody>
      </p:sp>
      <p:cxnSp>
        <p:nvCxnSpPr>
          <p:cNvPr id="31755" name="AutoShape 11"/>
          <p:cNvCxnSpPr>
            <a:cxnSpLocks noChangeShapeType="1"/>
            <a:stCxn id="31748" idx="3"/>
            <a:endCxn id="31756" idx="0"/>
          </p:cNvCxnSpPr>
          <p:nvPr/>
        </p:nvCxnSpPr>
        <p:spPr bwMode="auto">
          <a:xfrm>
            <a:off x="5181600" y="2562999"/>
            <a:ext cx="1943100" cy="637401"/>
          </a:xfrm>
          <a:prstGeom prst="straightConnector1">
            <a:avLst/>
          </a:prstGeom>
          <a:noFill/>
          <a:ln w="9525">
            <a:solidFill>
              <a:schemeClr val="tx1"/>
            </a:solidFill>
            <a:round/>
            <a:headEnd/>
            <a:tailEnd type="triangle" w="med" len="med"/>
          </a:ln>
        </p:spPr>
      </p:cxnSp>
      <p:sp>
        <p:nvSpPr>
          <p:cNvPr id="31756" name="Text Box 12"/>
          <p:cNvSpPr txBox="1">
            <a:spLocks noChangeArrowheads="1"/>
          </p:cNvSpPr>
          <p:nvPr/>
        </p:nvSpPr>
        <p:spPr bwMode="auto">
          <a:xfrm>
            <a:off x="5943600" y="3200400"/>
            <a:ext cx="2362200" cy="1171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Battle CPT notifies: </a:t>
            </a:r>
          </a:p>
          <a:p>
            <a:pPr algn="l" eaLnBrk="0" hangingPunct="0"/>
            <a:r>
              <a:rPr lang="en-US" sz="1000" b="1" dirty="0"/>
              <a:t>    (1) S3</a:t>
            </a:r>
          </a:p>
          <a:p>
            <a:pPr algn="l" eaLnBrk="0" hangingPunct="0"/>
            <a:r>
              <a:rPr lang="en-US" sz="1000" b="1" dirty="0"/>
              <a:t>    (2) S2</a:t>
            </a:r>
          </a:p>
          <a:p>
            <a:pPr algn="l" eaLnBrk="0" hangingPunct="0"/>
            <a:r>
              <a:rPr lang="en-US" sz="1000" b="1" dirty="0"/>
              <a:t>    (3) JAG</a:t>
            </a:r>
          </a:p>
          <a:p>
            <a:pPr algn="l" eaLnBrk="0" hangingPunct="0"/>
            <a:r>
              <a:rPr lang="en-US" sz="1000" b="1" dirty="0"/>
              <a:t>    (4) CJTF</a:t>
            </a:r>
          </a:p>
          <a:p>
            <a:pPr algn="l" eaLnBrk="0" hangingPunct="0"/>
            <a:r>
              <a:rPr lang="en-US" sz="1000" b="1" dirty="0"/>
              <a:t>    (5) PAO</a:t>
            </a:r>
          </a:p>
          <a:p>
            <a:pPr algn="l" eaLnBrk="0" hangingPunct="0"/>
            <a:r>
              <a:rPr lang="en-US" sz="1000" dirty="0"/>
              <a:t>    </a:t>
            </a:r>
            <a:r>
              <a:rPr lang="en-US" sz="1000" b="1" dirty="0"/>
              <a:t>(6) IO</a:t>
            </a:r>
          </a:p>
        </p:txBody>
      </p:sp>
      <p:grpSp>
        <p:nvGrpSpPr>
          <p:cNvPr id="31757" name="Group 13"/>
          <p:cNvGrpSpPr>
            <a:grpSpLocks/>
          </p:cNvGrpSpPr>
          <p:nvPr/>
        </p:nvGrpSpPr>
        <p:grpSpPr bwMode="auto">
          <a:xfrm>
            <a:off x="5410200" y="914400"/>
            <a:ext cx="3505200" cy="396875"/>
            <a:chOff x="1098" y="3744"/>
            <a:chExt cx="3605" cy="442"/>
          </a:xfrm>
        </p:grpSpPr>
        <p:sp>
          <p:nvSpPr>
            <p:cNvPr id="31758" name="Rectangle 14"/>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31759" name="Picture 15"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31760" name="Picture 16"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31761" name="Rectangle 17"/>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3041650" y="1446213"/>
            <a:ext cx="1743075" cy="396875"/>
          </a:xfrm>
          <a:prstGeom prst="rect">
            <a:avLst/>
          </a:prstGeom>
          <a:noFill/>
          <a:ln w="12700">
            <a:noFill/>
            <a:miter lim="800000"/>
            <a:headEnd type="none" w="sm" len="sm"/>
            <a:tailEnd type="none" w="lg" len="lg"/>
          </a:ln>
        </p:spPr>
        <p:txBody>
          <a:bodyPr>
            <a:spAutoFit/>
          </a:bodyPr>
          <a:lstStyle/>
          <a:p>
            <a:pPr eaLnBrk="0" hangingPunct="0"/>
            <a:r>
              <a:rPr lang="en-US" sz="1000" b="1" dirty="0"/>
              <a:t>Unit informs TOC of ROE violation</a:t>
            </a:r>
          </a:p>
        </p:txBody>
      </p:sp>
      <p:sp>
        <p:nvSpPr>
          <p:cNvPr id="32771" name="AutoShape 3"/>
          <p:cNvSpPr>
            <a:spLocks noChangeArrowheads="1"/>
          </p:cNvSpPr>
          <p:nvPr/>
        </p:nvSpPr>
        <p:spPr bwMode="auto">
          <a:xfrm>
            <a:off x="2743200" y="1419225"/>
            <a:ext cx="2405063" cy="457200"/>
          </a:xfrm>
          <a:prstGeom prst="flowChartInputOutput">
            <a:avLst/>
          </a:prstGeom>
          <a:noFill/>
          <a:ln w="28575">
            <a:solidFill>
              <a:schemeClr val="tx1"/>
            </a:solidFill>
            <a:miter lim="800000"/>
            <a:headEnd/>
            <a:tailEnd/>
          </a:ln>
        </p:spPr>
        <p:txBody>
          <a:bodyPr wrap="none" anchor="ctr"/>
          <a:lstStyle/>
          <a:p>
            <a:endParaRPr lang="en-US"/>
          </a:p>
        </p:txBody>
      </p:sp>
      <p:sp>
        <p:nvSpPr>
          <p:cNvPr id="32772" name="Text Box 4"/>
          <p:cNvSpPr txBox="1">
            <a:spLocks noChangeArrowheads="1"/>
          </p:cNvSpPr>
          <p:nvPr/>
        </p:nvSpPr>
        <p:spPr bwMode="auto">
          <a:xfrm>
            <a:off x="2754313" y="2105025"/>
            <a:ext cx="2351087" cy="861774"/>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1. Battle captain alerts notification tree and requests CID team through higher to deploy to location of violation. Submits “LOW VIOLATION” report.</a:t>
            </a:r>
          </a:p>
        </p:txBody>
      </p:sp>
      <p:sp>
        <p:nvSpPr>
          <p:cNvPr id="32773" name="Text Box 5"/>
          <p:cNvSpPr txBox="1">
            <a:spLocks noChangeArrowheads="1"/>
          </p:cNvSpPr>
          <p:nvPr/>
        </p:nvSpPr>
        <p:spPr bwMode="auto">
          <a:xfrm>
            <a:off x="2743200" y="4648200"/>
            <a:ext cx="2362200" cy="55399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CID conducts investigation and reports findings to CDR—CDR determines outcome for suspect</a:t>
            </a:r>
          </a:p>
        </p:txBody>
      </p:sp>
      <p:cxnSp>
        <p:nvCxnSpPr>
          <p:cNvPr id="32774" name="AutoShape 6"/>
          <p:cNvCxnSpPr>
            <a:cxnSpLocks noChangeShapeType="1"/>
            <a:stCxn id="32771" idx="4"/>
            <a:endCxn id="32772" idx="0"/>
          </p:cNvCxnSpPr>
          <p:nvPr/>
        </p:nvCxnSpPr>
        <p:spPr bwMode="auto">
          <a:xfrm flipH="1">
            <a:off x="3929857" y="1876425"/>
            <a:ext cx="15875" cy="228600"/>
          </a:xfrm>
          <a:prstGeom prst="straightConnector1">
            <a:avLst/>
          </a:prstGeom>
          <a:noFill/>
          <a:ln w="9525">
            <a:solidFill>
              <a:schemeClr val="tx1"/>
            </a:solidFill>
            <a:round/>
            <a:headEnd/>
            <a:tailEnd type="triangle" w="med" len="med"/>
          </a:ln>
        </p:spPr>
      </p:cxnSp>
      <p:cxnSp>
        <p:nvCxnSpPr>
          <p:cNvPr id="32775" name="AutoShape 7"/>
          <p:cNvCxnSpPr>
            <a:cxnSpLocks noChangeShapeType="1"/>
            <a:stCxn id="32772" idx="2"/>
            <a:endCxn id="32778" idx="0"/>
          </p:cNvCxnSpPr>
          <p:nvPr/>
        </p:nvCxnSpPr>
        <p:spPr bwMode="auto">
          <a:xfrm flipH="1">
            <a:off x="3924300" y="2966799"/>
            <a:ext cx="5557" cy="386001"/>
          </a:xfrm>
          <a:prstGeom prst="straightConnector1">
            <a:avLst/>
          </a:prstGeom>
          <a:noFill/>
          <a:ln w="9525">
            <a:solidFill>
              <a:schemeClr val="tx1"/>
            </a:solidFill>
            <a:round/>
            <a:headEnd/>
            <a:tailEnd type="triangle" w="med" len="med"/>
          </a:ln>
        </p:spPr>
      </p:cxnSp>
      <p:cxnSp>
        <p:nvCxnSpPr>
          <p:cNvPr id="32776" name="AutoShape 8"/>
          <p:cNvCxnSpPr>
            <a:cxnSpLocks noChangeShapeType="1"/>
            <a:stCxn id="32778" idx="2"/>
            <a:endCxn id="32773" idx="0"/>
          </p:cNvCxnSpPr>
          <p:nvPr/>
        </p:nvCxnSpPr>
        <p:spPr bwMode="auto">
          <a:xfrm>
            <a:off x="3924300" y="4219575"/>
            <a:ext cx="0" cy="428625"/>
          </a:xfrm>
          <a:prstGeom prst="straightConnector1">
            <a:avLst/>
          </a:prstGeom>
          <a:noFill/>
          <a:ln w="9525">
            <a:solidFill>
              <a:schemeClr val="tx1"/>
            </a:solidFill>
            <a:round/>
            <a:headEnd/>
            <a:tailEnd type="triangle" w="med" len="med"/>
          </a:ln>
        </p:spPr>
      </p:cxnSp>
      <p:sp>
        <p:nvSpPr>
          <p:cNvPr id="32777" name="Text Box 9"/>
          <p:cNvSpPr txBox="1">
            <a:spLocks noChangeArrowheads="1"/>
          </p:cNvSpPr>
          <p:nvPr/>
        </p:nvSpPr>
        <p:spPr bwMode="auto">
          <a:xfrm>
            <a:off x="2209800" y="304800"/>
            <a:ext cx="45720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29:</a:t>
            </a:r>
            <a:r>
              <a:rPr lang="en-US" sz="1400" b="1"/>
              <a:t>  ROE violation reported</a:t>
            </a:r>
          </a:p>
        </p:txBody>
      </p:sp>
      <p:sp>
        <p:nvSpPr>
          <p:cNvPr id="32778" name="Text Box 10"/>
          <p:cNvSpPr txBox="1">
            <a:spLocks noChangeArrowheads="1"/>
          </p:cNvSpPr>
          <p:nvPr/>
        </p:nvSpPr>
        <p:spPr bwMode="auto">
          <a:xfrm>
            <a:off x="2743200" y="3352800"/>
            <a:ext cx="2362200" cy="8667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2. Unit HQs guards the physical area where the violation occurred, any personnel involved with the incident, and also guards the suspect</a:t>
            </a:r>
          </a:p>
        </p:txBody>
      </p:sp>
      <p:cxnSp>
        <p:nvCxnSpPr>
          <p:cNvPr id="32779" name="AutoShape 11"/>
          <p:cNvCxnSpPr>
            <a:cxnSpLocks noChangeShapeType="1"/>
            <a:stCxn id="32772" idx="3"/>
          </p:cNvCxnSpPr>
          <p:nvPr/>
        </p:nvCxnSpPr>
        <p:spPr bwMode="auto">
          <a:xfrm>
            <a:off x="5105400" y="2535912"/>
            <a:ext cx="2019300" cy="664488"/>
          </a:xfrm>
          <a:prstGeom prst="straightConnector1">
            <a:avLst/>
          </a:prstGeom>
          <a:noFill/>
          <a:ln w="9525">
            <a:solidFill>
              <a:schemeClr val="tx1"/>
            </a:solidFill>
            <a:round/>
            <a:headEnd/>
            <a:tailEnd type="triangle" w="med" len="med"/>
          </a:ln>
        </p:spPr>
      </p:cxnSp>
      <p:sp>
        <p:nvSpPr>
          <p:cNvPr id="32780" name="Text Box 12"/>
          <p:cNvSpPr txBox="1">
            <a:spLocks noChangeArrowheads="1"/>
          </p:cNvSpPr>
          <p:nvPr/>
        </p:nvSpPr>
        <p:spPr bwMode="auto">
          <a:xfrm>
            <a:off x="5943600" y="3200400"/>
            <a:ext cx="2590800" cy="1171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Battle CPT notifies: </a:t>
            </a:r>
          </a:p>
          <a:p>
            <a:pPr algn="l" eaLnBrk="0" hangingPunct="0"/>
            <a:r>
              <a:rPr lang="en-US" sz="1000" b="1" dirty="0"/>
              <a:t>    (1) S3</a:t>
            </a:r>
          </a:p>
          <a:p>
            <a:pPr algn="l" eaLnBrk="0" hangingPunct="0"/>
            <a:r>
              <a:rPr lang="en-US" sz="1000" b="1" dirty="0"/>
              <a:t>    (2) S2</a:t>
            </a:r>
          </a:p>
          <a:p>
            <a:pPr algn="l" eaLnBrk="0" hangingPunct="0"/>
            <a:r>
              <a:rPr lang="en-US" sz="1000" b="1" dirty="0"/>
              <a:t>    (3) JAG</a:t>
            </a:r>
          </a:p>
          <a:p>
            <a:pPr algn="l" eaLnBrk="0" hangingPunct="0"/>
            <a:r>
              <a:rPr lang="en-US" sz="1000" b="1" dirty="0"/>
              <a:t>    (4) CJTF</a:t>
            </a:r>
          </a:p>
          <a:p>
            <a:pPr algn="l" eaLnBrk="0" hangingPunct="0"/>
            <a:r>
              <a:rPr lang="en-US" sz="1000" b="1" dirty="0"/>
              <a:t>    (5) PAO</a:t>
            </a:r>
          </a:p>
          <a:p>
            <a:pPr algn="l" eaLnBrk="0" hangingPunct="0"/>
            <a:r>
              <a:rPr lang="en-US" sz="1000" b="1" dirty="0"/>
              <a:t>    (6) IO</a:t>
            </a:r>
          </a:p>
        </p:txBody>
      </p:sp>
      <p:grpSp>
        <p:nvGrpSpPr>
          <p:cNvPr id="32781" name="Group 13"/>
          <p:cNvGrpSpPr>
            <a:grpSpLocks/>
          </p:cNvGrpSpPr>
          <p:nvPr/>
        </p:nvGrpSpPr>
        <p:grpSpPr bwMode="auto">
          <a:xfrm>
            <a:off x="5410200" y="1524000"/>
            <a:ext cx="3505200" cy="396875"/>
            <a:chOff x="1098" y="3744"/>
            <a:chExt cx="3605" cy="442"/>
          </a:xfrm>
        </p:grpSpPr>
        <p:sp>
          <p:nvSpPr>
            <p:cNvPr id="32782" name="Rectangle 14"/>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32783" name="Picture 15"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32784" name="Picture 16"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32785" name="Rectangle 17"/>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304800" y="2286000"/>
            <a:ext cx="3200400" cy="3323987"/>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SPOT report to TOC:</a:t>
            </a:r>
          </a:p>
          <a:p>
            <a:pPr algn="l" eaLnBrk="0" hangingPunct="0"/>
            <a:r>
              <a:rPr lang="en-US" sz="1000" b="1" dirty="0"/>
              <a:t>S-Size</a:t>
            </a:r>
          </a:p>
          <a:p>
            <a:pPr algn="l" eaLnBrk="0" hangingPunct="0"/>
            <a:r>
              <a:rPr lang="en-US" sz="1000" b="1" dirty="0"/>
              <a:t>     (1) Size of suspected element inside the camp?</a:t>
            </a:r>
          </a:p>
          <a:p>
            <a:pPr algn="l" eaLnBrk="0" hangingPunct="0"/>
            <a:r>
              <a:rPr lang="en-US" sz="1000" b="1" dirty="0"/>
              <a:t>     (2) Have you apprehended any individual(s)?</a:t>
            </a:r>
          </a:p>
          <a:p>
            <a:pPr algn="l" eaLnBrk="0" hangingPunct="0"/>
            <a:r>
              <a:rPr lang="en-US" sz="1000" b="1" dirty="0"/>
              <a:t>A-Activity</a:t>
            </a:r>
          </a:p>
          <a:p>
            <a:pPr algn="l" eaLnBrk="0" hangingPunct="0"/>
            <a:r>
              <a:rPr lang="en-US" sz="1000" b="1" dirty="0"/>
              <a:t>     (1) How  did the individual(s) breach? </a:t>
            </a:r>
          </a:p>
          <a:p>
            <a:pPr algn="l" eaLnBrk="0" hangingPunct="0"/>
            <a:r>
              <a:rPr lang="en-US" sz="1000" b="1" dirty="0"/>
              <a:t>          - Forced entry through base camp gate or </a:t>
            </a:r>
          </a:p>
          <a:p>
            <a:pPr algn="l" eaLnBrk="0" hangingPunct="0"/>
            <a:r>
              <a:rPr lang="en-US" sz="1000" b="1" dirty="0"/>
              <a:t>            wire?</a:t>
            </a:r>
          </a:p>
          <a:p>
            <a:pPr algn="l" eaLnBrk="0" hangingPunct="0"/>
            <a:r>
              <a:rPr lang="en-US" sz="1000" b="1" dirty="0"/>
              <a:t>          - Infiltrated by hiding on a vehicle?</a:t>
            </a:r>
          </a:p>
          <a:p>
            <a:pPr algn="l" eaLnBrk="0" hangingPunct="0"/>
            <a:r>
              <a:rPr lang="en-US" sz="1000" b="1" dirty="0"/>
              <a:t>          - Use of a fake ID card?</a:t>
            </a:r>
          </a:p>
          <a:p>
            <a:pPr algn="l" eaLnBrk="0" hangingPunct="0"/>
            <a:r>
              <a:rPr lang="en-US" sz="1000" b="1" dirty="0"/>
              <a:t>          - Assistance of a FOB?</a:t>
            </a:r>
          </a:p>
          <a:p>
            <a:pPr algn="l" eaLnBrk="0" hangingPunct="0"/>
            <a:r>
              <a:rPr lang="en-US" sz="1000" b="1" dirty="0"/>
              <a:t>     (2) What MEDEVAC are in immediate vicinity?</a:t>
            </a:r>
          </a:p>
          <a:p>
            <a:pPr algn="l" eaLnBrk="0" hangingPunct="0"/>
            <a:r>
              <a:rPr lang="en-US" sz="1000" b="1" dirty="0"/>
              <a:t>L-Location (8-digit grid) </a:t>
            </a:r>
          </a:p>
          <a:p>
            <a:pPr algn="l" eaLnBrk="0" hangingPunct="0"/>
            <a:r>
              <a:rPr lang="en-US" sz="1000" b="1" dirty="0"/>
              <a:t>     (1) Location of breach?</a:t>
            </a:r>
          </a:p>
          <a:p>
            <a:pPr algn="l" eaLnBrk="0" hangingPunct="0"/>
            <a:r>
              <a:rPr lang="en-US" sz="1000" b="1" dirty="0"/>
              <a:t>     (2) Location of apprehension of individual(s)?</a:t>
            </a:r>
          </a:p>
          <a:p>
            <a:pPr algn="l" eaLnBrk="0" hangingPunct="0"/>
            <a:r>
              <a:rPr lang="en-US" sz="1000" b="1" dirty="0"/>
              <a:t>T-Time</a:t>
            </a:r>
          </a:p>
          <a:p>
            <a:pPr algn="l" eaLnBrk="0" hangingPunct="0"/>
            <a:r>
              <a:rPr lang="en-US" sz="1000" b="1" dirty="0"/>
              <a:t>A-Actions:</a:t>
            </a:r>
          </a:p>
          <a:p>
            <a:pPr algn="l" eaLnBrk="0" hangingPunct="0"/>
            <a:r>
              <a:rPr lang="en-US" sz="1000" b="1" dirty="0"/>
              <a:t>     (1)  Actions taken by unit.  </a:t>
            </a:r>
          </a:p>
          <a:p>
            <a:pPr algn="l" eaLnBrk="0" hangingPunct="0"/>
            <a:r>
              <a:rPr lang="en-US" sz="1000" b="1" dirty="0"/>
              <a:t>     (2)  Digital pictures of breach site taken by unit.</a:t>
            </a:r>
          </a:p>
          <a:p>
            <a:pPr algn="l" eaLnBrk="0" hangingPunct="0"/>
            <a:r>
              <a:rPr lang="en-US" sz="1000" b="1" dirty="0"/>
              <a:t>     (3)  Assets/support needed?</a:t>
            </a:r>
          </a:p>
        </p:txBody>
      </p:sp>
      <p:sp>
        <p:nvSpPr>
          <p:cNvPr id="33795" name="Text Box 3"/>
          <p:cNvSpPr txBox="1">
            <a:spLocks noChangeArrowheads="1"/>
          </p:cNvSpPr>
          <p:nvPr/>
        </p:nvSpPr>
        <p:spPr bwMode="auto">
          <a:xfrm>
            <a:off x="4000500" y="838200"/>
            <a:ext cx="1193800" cy="396875"/>
          </a:xfrm>
          <a:prstGeom prst="rect">
            <a:avLst/>
          </a:prstGeom>
          <a:noFill/>
          <a:ln w="12700">
            <a:noFill/>
            <a:miter lim="800000"/>
            <a:headEnd type="none" w="sm" len="sm"/>
            <a:tailEnd type="none" w="lg" len="lg"/>
          </a:ln>
        </p:spPr>
        <p:txBody>
          <a:bodyPr>
            <a:spAutoFit/>
          </a:bodyPr>
          <a:lstStyle/>
          <a:p>
            <a:pPr eaLnBrk="0" hangingPunct="0"/>
            <a:r>
              <a:rPr lang="en-US" sz="1000" b="1"/>
              <a:t>Breach of FOB Security</a:t>
            </a:r>
          </a:p>
        </p:txBody>
      </p:sp>
      <p:sp>
        <p:nvSpPr>
          <p:cNvPr id="33796" name="AutoShape 4"/>
          <p:cNvSpPr>
            <a:spLocks noChangeArrowheads="1"/>
          </p:cNvSpPr>
          <p:nvPr/>
        </p:nvSpPr>
        <p:spPr bwMode="auto">
          <a:xfrm>
            <a:off x="3886200" y="774700"/>
            <a:ext cx="1524000" cy="444500"/>
          </a:xfrm>
          <a:prstGeom prst="flowChartInputOutput">
            <a:avLst/>
          </a:prstGeom>
          <a:noFill/>
          <a:ln w="12700">
            <a:solidFill>
              <a:schemeClr val="tx1"/>
            </a:solidFill>
            <a:miter lim="800000"/>
            <a:headEnd/>
            <a:tailEnd/>
          </a:ln>
        </p:spPr>
        <p:txBody>
          <a:bodyPr wrap="none" anchor="ctr"/>
          <a:lstStyle/>
          <a:p>
            <a:endParaRPr lang="en-US" sz="1100" b="1"/>
          </a:p>
        </p:txBody>
      </p:sp>
      <p:sp>
        <p:nvSpPr>
          <p:cNvPr id="33797" name="Text Box 5"/>
          <p:cNvSpPr txBox="1">
            <a:spLocks noChangeArrowheads="1"/>
          </p:cNvSpPr>
          <p:nvPr/>
        </p:nvSpPr>
        <p:spPr bwMode="auto">
          <a:xfrm>
            <a:off x="3810000" y="1371600"/>
            <a:ext cx="1524000" cy="1015663"/>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Guard or individual witnesses observes signs of a breach in security at a base camp (engage and alarm is first priority)</a:t>
            </a:r>
          </a:p>
        </p:txBody>
      </p:sp>
      <p:sp>
        <p:nvSpPr>
          <p:cNvPr id="33798" name="Text Box 6"/>
          <p:cNvSpPr txBox="1">
            <a:spLocks noChangeArrowheads="1"/>
          </p:cNvSpPr>
          <p:nvPr/>
        </p:nvSpPr>
        <p:spPr bwMode="auto">
          <a:xfrm>
            <a:off x="3886200" y="4648200"/>
            <a:ext cx="1447800" cy="10191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  Battle Captain begins notification procedures.  Submits SALUTE report within 30 minutes.</a:t>
            </a:r>
          </a:p>
        </p:txBody>
      </p:sp>
      <p:cxnSp>
        <p:nvCxnSpPr>
          <p:cNvPr id="33799" name="AutoShape 7"/>
          <p:cNvCxnSpPr>
            <a:cxnSpLocks noChangeShapeType="1"/>
            <a:stCxn id="33798" idx="3"/>
            <a:endCxn id="33810" idx="1"/>
          </p:cNvCxnSpPr>
          <p:nvPr/>
        </p:nvCxnSpPr>
        <p:spPr bwMode="auto">
          <a:xfrm flipV="1">
            <a:off x="5334000" y="2514600"/>
            <a:ext cx="685800" cy="2643188"/>
          </a:xfrm>
          <a:prstGeom prst="bentConnector3">
            <a:avLst>
              <a:gd name="adj1" fmla="val 50000"/>
            </a:avLst>
          </a:prstGeom>
          <a:noFill/>
          <a:ln w="28575">
            <a:solidFill>
              <a:schemeClr val="tx1"/>
            </a:solidFill>
            <a:prstDash val="sysDot"/>
            <a:miter lim="800000"/>
            <a:headEnd/>
            <a:tailEnd/>
          </a:ln>
        </p:spPr>
      </p:cxnSp>
      <p:cxnSp>
        <p:nvCxnSpPr>
          <p:cNvPr id="33800" name="AutoShape 8"/>
          <p:cNvCxnSpPr>
            <a:cxnSpLocks noChangeShapeType="1"/>
            <a:stCxn id="33796" idx="4"/>
            <a:endCxn id="33797" idx="0"/>
          </p:cNvCxnSpPr>
          <p:nvPr/>
        </p:nvCxnSpPr>
        <p:spPr bwMode="auto">
          <a:xfrm rot="5400000">
            <a:off x="4533900" y="1257300"/>
            <a:ext cx="152400" cy="76200"/>
          </a:xfrm>
          <a:prstGeom prst="straightConnector1">
            <a:avLst/>
          </a:prstGeom>
          <a:noFill/>
          <a:ln w="9525">
            <a:solidFill>
              <a:schemeClr val="tx1"/>
            </a:solidFill>
            <a:round/>
            <a:headEnd/>
            <a:tailEnd type="triangle" w="med" len="med"/>
          </a:ln>
        </p:spPr>
      </p:cxnSp>
      <p:sp>
        <p:nvSpPr>
          <p:cNvPr id="33801" name="Text Box 9"/>
          <p:cNvSpPr txBox="1">
            <a:spLocks noChangeArrowheads="1"/>
          </p:cNvSpPr>
          <p:nvPr/>
        </p:nvSpPr>
        <p:spPr bwMode="auto">
          <a:xfrm>
            <a:off x="1981200" y="258763"/>
            <a:ext cx="53340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30:</a:t>
            </a:r>
            <a:r>
              <a:rPr lang="en-US" sz="1400" b="1"/>
              <a:t>  FOB security breach</a:t>
            </a:r>
          </a:p>
        </p:txBody>
      </p:sp>
      <p:sp>
        <p:nvSpPr>
          <p:cNvPr id="33802" name="Text Box 10"/>
          <p:cNvSpPr txBox="1">
            <a:spLocks noChangeArrowheads="1"/>
          </p:cNvSpPr>
          <p:nvPr/>
        </p:nvSpPr>
        <p:spPr bwMode="auto">
          <a:xfrm>
            <a:off x="304800" y="1371600"/>
            <a:ext cx="3200400" cy="714375"/>
          </a:xfrm>
          <a:prstGeom prst="rect">
            <a:avLst/>
          </a:prstGeom>
          <a:solidFill>
            <a:schemeClr val="bg1"/>
          </a:solidFill>
          <a:ln w="12700">
            <a:solidFill>
              <a:schemeClr val="tx1"/>
            </a:solidFill>
            <a:miter lim="800000"/>
            <a:headEnd type="none" w="sm" len="sm"/>
            <a:tailEnd type="none" w="lg" len="lg"/>
          </a:ln>
        </p:spPr>
        <p:txBody>
          <a:bodyPr>
            <a:spAutoFit/>
          </a:bodyPr>
          <a:lstStyle/>
          <a:p>
            <a:pPr marL="457200" indent="-457200" algn="l" eaLnBrk="0" hangingPunct="0"/>
            <a:r>
              <a:rPr lang="en-US" sz="1000" b="1"/>
              <a:t>1a. Immediate actions by unit:</a:t>
            </a:r>
          </a:p>
          <a:p>
            <a:pPr marL="457200" indent="-457200" algn="l" eaLnBrk="0" hangingPunct="0"/>
            <a:r>
              <a:rPr lang="en-US" sz="1000" b="1"/>
              <a:t>1)  Secure immediate area.</a:t>
            </a:r>
          </a:p>
          <a:p>
            <a:pPr marL="457200" indent="-457200" algn="l" eaLnBrk="0" hangingPunct="0"/>
            <a:r>
              <a:rPr lang="en-US" sz="1000" b="1"/>
              <a:t>2)  Notify SOG or Unit HQ</a:t>
            </a:r>
          </a:p>
          <a:p>
            <a:pPr marL="457200" indent="-457200" algn="l" eaLnBrk="0" hangingPunct="0"/>
            <a:r>
              <a:rPr lang="en-US" sz="1000" b="1"/>
              <a:t>3)  Unit attempts to repair breach site</a:t>
            </a:r>
          </a:p>
        </p:txBody>
      </p:sp>
      <p:cxnSp>
        <p:nvCxnSpPr>
          <p:cNvPr id="33803" name="AutoShape 11"/>
          <p:cNvCxnSpPr>
            <a:cxnSpLocks noChangeShapeType="1"/>
            <a:stCxn id="33797" idx="1"/>
            <a:endCxn id="33802" idx="3"/>
          </p:cNvCxnSpPr>
          <p:nvPr/>
        </p:nvCxnSpPr>
        <p:spPr bwMode="auto">
          <a:xfrm rot="10800000">
            <a:off x="3505200" y="1728788"/>
            <a:ext cx="304800" cy="150644"/>
          </a:xfrm>
          <a:prstGeom prst="bentConnector3">
            <a:avLst>
              <a:gd name="adj1" fmla="val 50000"/>
            </a:avLst>
          </a:prstGeom>
          <a:noFill/>
          <a:ln w="28575">
            <a:solidFill>
              <a:schemeClr val="tx1"/>
            </a:solidFill>
            <a:prstDash val="sysDot"/>
            <a:miter lim="800000"/>
            <a:headEnd/>
            <a:tailEnd/>
          </a:ln>
        </p:spPr>
      </p:cxnSp>
      <p:sp>
        <p:nvSpPr>
          <p:cNvPr id="33804" name="Text Box 12"/>
          <p:cNvSpPr txBox="1">
            <a:spLocks noChangeArrowheads="1"/>
          </p:cNvSpPr>
          <p:nvPr/>
        </p:nvSpPr>
        <p:spPr bwMode="auto">
          <a:xfrm>
            <a:off x="3733800" y="2667000"/>
            <a:ext cx="1752600" cy="714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  FOB increases FPCON; tenant units go to 100% manning on perimeter.</a:t>
            </a:r>
          </a:p>
        </p:txBody>
      </p:sp>
      <p:cxnSp>
        <p:nvCxnSpPr>
          <p:cNvPr id="33805" name="AutoShape 13"/>
          <p:cNvCxnSpPr>
            <a:cxnSpLocks noChangeShapeType="1"/>
            <a:stCxn id="33804" idx="1"/>
            <a:endCxn id="33794" idx="3"/>
          </p:cNvCxnSpPr>
          <p:nvPr/>
        </p:nvCxnSpPr>
        <p:spPr bwMode="auto">
          <a:xfrm rot="10800000" flipV="1">
            <a:off x="3505200" y="3024188"/>
            <a:ext cx="228600" cy="923806"/>
          </a:xfrm>
          <a:prstGeom prst="bentConnector3">
            <a:avLst>
              <a:gd name="adj1" fmla="val 50000"/>
            </a:avLst>
          </a:prstGeom>
          <a:noFill/>
          <a:ln w="28575">
            <a:solidFill>
              <a:schemeClr val="tx1"/>
            </a:solidFill>
            <a:prstDash val="sysDot"/>
            <a:miter lim="800000"/>
            <a:headEnd/>
            <a:tailEnd/>
          </a:ln>
        </p:spPr>
      </p:cxnSp>
      <p:cxnSp>
        <p:nvCxnSpPr>
          <p:cNvPr id="33806" name="AutoShape 14"/>
          <p:cNvCxnSpPr>
            <a:cxnSpLocks noChangeShapeType="1"/>
            <a:stCxn id="33804" idx="2"/>
            <a:endCxn id="62" idx="0"/>
          </p:cNvCxnSpPr>
          <p:nvPr/>
        </p:nvCxnSpPr>
        <p:spPr bwMode="auto">
          <a:xfrm rot="5400000">
            <a:off x="4510088" y="3481387"/>
            <a:ext cx="200025" cy="1588"/>
          </a:xfrm>
          <a:prstGeom prst="straightConnector1">
            <a:avLst/>
          </a:prstGeom>
          <a:noFill/>
          <a:ln w="9525">
            <a:solidFill>
              <a:schemeClr val="tx1"/>
            </a:solidFill>
            <a:round/>
            <a:headEnd/>
            <a:tailEnd type="triangle" w="med" len="med"/>
          </a:ln>
        </p:spPr>
      </p:cxnSp>
      <p:cxnSp>
        <p:nvCxnSpPr>
          <p:cNvPr id="33808" name="AutoShape 16"/>
          <p:cNvCxnSpPr>
            <a:cxnSpLocks noChangeShapeType="1"/>
            <a:stCxn id="33797" idx="2"/>
            <a:endCxn id="33804" idx="0"/>
          </p:cNvCxnSpPr>
          <p:nvPr/>
        </p:nvCxnSpPr>
        <p:spPr bwMode="auto">
          <a:xfrm rot="16200000" flipH="1">
            <a:off x="4451182" y="2508081"/>
            <a:ext cx="279737" cy="38100"/>
          </a:xfrm>
          <a:prstGeom prst="straightConnector1">
            <a:avLst/>
          </a:prstGeom>
          <a:noFill/>
          <a:ln w="9525">
            <a:solidFill>
              <a:schemeClr val="tx1"/>
            </a:solidFill>
            <a:round/>
            <a:headEnd/>
            <a:tailEnd type="triangle" w="med" len="med"/>
          </a:ln>
        </p:spPr>
      </p:cxnSp>
      <p:grpSp>
        <p:nvGrpSpPr>
          <p:cNvPr id="33809" name="Group 17"/>
          <p:cNvGrpSpPr>
            <a:grpSpLocks/>
          </p:cNvGrpSpPr>
          <p:nvPr/>
        </p:nvGrpSpPr>
        <p:grpSpPr bwMode="auto">
          <a:xfrm>
            <a:off x="5486400" y="1143000"/>
            <a:ext cx="3505200" cy="396875"/>
            <a:chOff x="1098" y="3744"/>
            <a:chExt cx="3605" cy="442"/>
          </a:xfrm>
        </p:grpSpPr>
        <p:sp>
          <p:nvSpPr>
            <p:cNvPr id="33822" name="Rectangle 18"/>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33823" name="Picture 19"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33824" name="Picture 20"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33825" name="Rectangle 21"/>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33810" name="Text Box 22"/>
          <p:cNvSpPr txBox="1">
            <a:spLocks noChangeArrowheads="1"/>
          </p:cNvSpPr>
          <p:nvPr/>
        </p:nvSpPr>
        <p:spPr bwMode="auto">
          <a:xfrm>
            <a:off x="6019800" y="1981200"/>
            <a:ext cx="2438400" cy="1066800"/>
          </a:xfrm>
          <a:prstGeom prst="rect">
            <a:avLst/>
          </a:prstGeom>
          <a:noFill/>
          <a:ln w="12700">
            <a:solidFill>
              <a:schemeClr val="tx1"/>
            </a:solidFill>
            <a:miter lim="800000"/>
            <a:headEnd type="none" w="sm" len="sm"/>
            <a:tailEnd type="none" w="lg" len="lg"/>
          </a:ln>
        </p:spPr>
        <p:txBody>
          <a:bodyPr anchorCtr="1"/>
          <a:lstStyle/>
          <a:p>
            <a:pPr algn="l" eaLnBrk="0" hangingPunct="0"/>
            <a:r>
              <a:rPr lang="en-US" sz="1000" b="1" dirty="0"/>
              <a:t>4a. Notification Tree:</a:t>
            </a:r>
          </a:p>
          <a:p>
            <a:pPr algn="l" eaLnBrk="0" hangingPunct="0"/>
            <a:r>
              <a:rPr lang="en-US" sz="1000" b="1" dirty="0"/>
              <a:t>(1)  Command group </a:t>
            </a:r>
          </a:p>
          <a:p>
            <a:pPr algn="l" eaLnBrk="0" hangingPunct="0"/>
            <a:r>
              <a:rPr lang="en-US" sz="1000" b="1" dirty="0"/>
              <a:t>(2)  S2 &amp; S3</a:t>
            </a:r>
          </a:p>
          <a:p>
            <a:pPr algn="l" eaLnBrk="0" hangingPunct="0">
              <a:buFontTx/>
              <a:buAutoNum type="arabicParenBoth" startAt="3"/>
            </a:pPr>
            <a:r>
              <a:rPr lang="en-US" sz="1000" b="1" dirty="0"/>
              <a:t>  Alert all TOCs if FPCON change is necessary</a:t>
            </a:r>
          </a:p>
          <a:p>
            <a:pPr algn="l" eaLnBrk="0" hangingPunct="0">
              <a:buFontTx/>
              <a:buAutoNum type="arabicParenBoth" startAt="3"/>
            </a:pPr>
            <a:r>
              <a:rPr lang="en-US" sz="1000" b="1" dirty="0"/>
              <a:t>  Higher</a:t>
            </a:r>
          </a:p>
          <a:p>
            <a:pPr algn="l" eaLnBrk="0" hangingPunct="0"/>
            <a:endParaRPr lang="en-US" sz="1000" b="1" dirty="0"/>
          </a:p>
        </p:txBody>
      </p:sp>
      <p:sp>
        <p:nvSpPr>
          <p:cNvPr id="33811" name="Text Box 23"/>
          <p:cNvSpPr txBox="1">
            <a:spLocks noChangeArrowheads="1"/>
          </p:cNvSpPr>
          <p:nvPr/>
        </p:nvSpPr>
        <p:spPr bwMode="auto">
          <a:xfrm>
            <a:off x="1600200" y="5791200"/>
            <a:ext cx="1981200" cy="707886"/>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5.  All units on FOB conduct 100% accountability check of equipment and personnel, request QRF if necessary. </a:t>
            </a:r>
          </a:p>
        </p:txBody>
      </p:sp>
      <p:sp>
        <p:nvSpPr>
          <p:cNvPr id="33812" name="Text Box 24"/>
          <p:cNvSpPr txBox="1">
            <a:spLocks noChangeArrowheads="1"/>
          </p:cNvSpPr>
          <p:nvPr/>
        </p:nvSpPr>
        <p:spPr bwMode="auto">
          <a:xfrm>
            <a:off x="152400" y="5867400"/>
            <a:ext cx="1219200" cy="5619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5a.  If QRF requested, see </a:t>
            </a:r>
            <a:r>
              <a:rPr lang="en-US" sz="1000" b="1" dirty="0">
                <a:hlinkClick r:id="rId3" action="ppaction://hlinksldjump"/>
              </a:rPr>
              <a:t>CARD 50</a:t>
            </a:r>
            <a:r>
              <a:rPr lang="en-US" sz="1000" b="1" dirty="0"/>
              <a:t>. </a:t>
            </a:r>
          </a:p>
        </p:txBody>
      </p:sp>
      <p:cxnSp>
        <p:nvCxnSpPr>
          <p:cNvPr id="33813" name="AutoShape 25"/>
          <p:cNvCxnSpPr>
            <a:cxnSpLocks noChangeShapeType="1"/>
            <a:stCxn id="33811" idx="1"/>
            <a:endCxn id="33812" idx="3"/>
          </p:cNvCxnSpPr>
          <p:nvPr/>
        </p:nvCxnSpPr>
        <p:spPr bwMode="auto">
          <a:xfrm flipH="1">
            <a:off x="1371600" y="6145143"/>
            <a:ext cx="228600" cy="3245"/>
          </a:xfrm>
          <a:prstGeom prst="straightConnector1">
            <a:avLst/>
          </a:prstGeom>
          <a:noFill/>
          <a:ln w="9525">
            <a:solidFill>
              <a:schemeClr val="tx1"/>
            </a:solidFill>
            <a:round/>
            <a:headEnd/>
            <a:tailEnd type="triangle" w="med" len="med"/>
          </a:ln>
        </p:spPr>
      </p:cxnSp>
      <p:sp>
        <p:nvSpPr>
          <p:cNvPr id="33815" name="Text Box 27"/>
          <p:cNvSpPr txBox="1">
            <a:spLocks noChangeArrowheads="1"/>
          </p:cNvSpPr>
          <p:nvPr/>
        </p:nvSpPr>
        <p:spPr bwMode="auto">
          <a:xfrm>
            <a:off x="4724400" y="6019800"/>
            <a:ext cx="1905000" cy="457200"/>
          </a:xfrm>
          <a:prstGeom prst="rect">
            <a:avLst/>
          </a:prstGeom>
          <a:noFill/>
          <a:ln w="12700">
            <a:solidFill>
              <a:schemeClr val="tx1"/>
            </a:solidFill>
            <a:miter lim="800000"/>
            <a:headEnd type="none" w="sm" len="sm"/>
            <a:tailEnd type="none" w="lg" len="lg"/>
          </a:ln>
        </p:spPr>
        <p:txBody>
          <a:bodyPr/>
          <a:lstStyle/>
          <a:p>
            <a:pPr algn="l" eaLnBrk="0" hangingPunct="0"/>
            <a:r>
              <a:rPr lang="en-US" sz="1000" b="1" dirty="0"/>
              <a:t>6.  FSC requests CAS/CCA for support/ISR</a:t>
            </a:r>
          </a:p>
        </p:txBody>
      </p:sp>
      <p:cxnSp>
        <p:nvCxnSpPr>
          <p:cNvPr id="33816" name="AutoShape 28"/>
          <p:cNvCxnSpPr>
            <a:cxnSpLocks noChangeShapeType="1"/>
            <a:stCxn id="33798" idx="3"/>
            <a:endCxn id="33819" idx="1"/>
          </p:cNvCxnSpPr>
          <p:nvPr/>
        </p:nvCxnSpPr>
        <p:spPr bwMode="auto">
          <a:xfrm flipV="1">
            <a:off x="5334000" y="3556000"/>
            <a:ext cx="990600" cy="1601788"/>
          </a:xfrm>
          <a:prstGeom prst="bentConnector3">
            <a:avLst>
              <a:gd name="adj1" fmla="val 50000"/>
            </a:avLst>
          </a:prstGeom>
          <a:noFill/>
          <a:ln w="9525">
            <a:solidFill>
              <a:schemeClr val="tx1"/>
            </a:solidFill>
            <a:miter lim="800000"/>
            <a:headEnd/>
            <a:tailEnd type="triangle" w="med" len="med"/>
          </a:ln>
        </p:spPr>
      </p:cxnSp>
      <p:sp>
        <p:nvSpPr>
          <p:cNvPr id="33817" name="Text Box 29"/>
          <p:cNvSpPr txBox="1">
            <a:spLocks noChangeArrowheads="1"/>
          </p:cNvSpPr>
          <p:nvPr/>
        </p:nvSpPr>
        <p:spPr bwMode="auto">
          <a:xfrm>
            <a:off x="6324600" y="3886200"/>
            <a:ext cx="14478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4c. If unit receives casualties, see </a:t>
            </a:r>
            <a:r>
              <a:rPr lang="en-US" sz="1000" b="1" dirty="0">
                <a:hlinkClick r:id="rId4" action="ppaction://hlinksldjump"/>
              </a:rPr>
              <a:t>CARD 1 </a:t>
            </a:r>
            <a:r>
              <a:rPr lang="en-US" sz="1000" b="1" dirty="0"/>
              <a:t>and/or </a:t>
            </a:r>
            <a:r>
              <a:rPr lang="en-US" sz="1000" b="1" dirty="0">
                <a:hlinkClick r:id="rId5" action="ppaction://hlinksldjump"/>
              </a:rPr>
              <a:t>46</a:t>
            </a:r>
            <a:endParaRPr lang="en-US" sz="1000" b="1" dirty="0"/>
          </a:p>
        </p:txBody>
      </p:sp>
      <p:sp>
        <p:nvSpPr>
          <p:cNvPr id="33819" name="Text Box 31"/>
          <p:cNvSpPr txBox="1">
            <a:spLocks noChangeArrowheads="1"/>
          </p:cNvSpPr>
          <p:nvPr/>
        </p:nvSpPr>
        <p:spPr bwMode="auto">
          <a:xfrm>
            <a:off x="6324600" y="3276600"/>
            <a:ext cx="1435100" cy="558800"/>
          </a:xfrm>
          <a:prstGeom prst="rect">
            <a:avLst/>
          </a:prstGeom>
          <a:noFill/>
          <a:ln w="9525">
            <a:solidFill>
              <a:schemeClr val="tx1"/>
            </a:solidFill>
            <a:miter lim="800000"/>
            <a:headEnd type="none" w="sm" len="sm"/>
            <a:tailEnd type="none" w="lg" len="lg"/>
          </a:ln>
        </p:spPr>
        <p:txBody>
          <a:bodyPr>
            <a:spAutoFit/>
          </a:bodyPr>
          <a:lstStyle/>
          <a:p>
            <a:pPr algn="l" eaLnBrk="0" hangingPunct="0"/>
            <a:r>
              <a:rPr lang="en-US" sz="1000" b="1" dirty="0"/>
              <a:t>4b.  If unit requests MEDEVAC, see </a:t>
            </a:r>
            <a:r>
              <a:rPr lang="en-US" sz="1000" b="1" dirty="0">
                <a:hlinkClick r:id="rId6" action="ppaction://hlinksldjump"/>
              </a:rPr>
              <a:t>CARD 48</a:t>
            </a:r>
            <a:endParaRPr lang="en-US" sz="1000" b="1" dirty="0"/>
          </a:p>
        </p:txBody>
      </p:sp>
      <p:sp>
        <p:nvSpPr>
          <p:cNvPr id="33820" name="Text Box 41"/>
          <p:cNvSpPr txBox="1">
            <a:spLocks noChangeArrowheads="1"/>
          </p:cNvSpPr>
          <p:nvPr/>
        </p:nvSpPr>
        <p:spPr bwMode="auto">
          <a:xfrm>
            <a:off x="7086600" y="5715000"/>
            <a:ext cx="1752600"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7.  Unit submits follow-up report Story Board </a:t>
            </a:r>
          </a:p>
        </p:txBody>
      </p:sp>
      <p:sp>
        <p:nvSpPr>
          <p:cNvPr id="33821" name="Rectangle 42"/>
          <p:cNvSpPr>
            <a:spLocks noChangeArrowheads="1"/>
          </p:cNvSpPr>
          <p:nvPr/>
        </p:nvSpPr>
        <p:spPr bwMode="auto">
          <a:xfrm>
            <a:off x="7924800" y="76200"/>
            <a:ext cx="1143000" cy="838200"/>
          </a:xfrm>
          <a:prstGeom prst="rect">
            <a:avLst/>
          </a:prstGeom>
          <a:solidFill>
            <a:srgbClr val="00FF00"/>
          </a:solidFill>
          <a:ln w="28575">
            <a:solidFill>
              <a:schemeClr val="tx1"/>
            </a:solidFill>
            <a:miter lim="800000"/>
            <a:headEnd/>
            <a:tailEnd/>
          </a:ln>
        </p:spPr>
        <p:txBody>
          <a:bodyPr wrap="none" anchor="ctr"/>
          <a:lstStyle/>
          <a:p>
            <a:pPr algn="l"/>
            <a:r>
              <a:rPr lang="en-US" sz="1000" b="1" dirty="0"/>
              <a:t>Hyperlink</a:t>
            </a:r>
          </a:p>
          <a:p>
            <a:pPr algn="l"/>
            <a:r>
              <a:rPr lang="en-US" sz="1000" b="1" u="sng" dirty="0"/>
              <a:t>0</a:t>
            </a:r>
            <a:r>
              <a:rPr lang="en-US" sz="1000" b="1" dirty="0">
                <a:hlinkClick r:id="rId4" action="ppaction://hlinksldjump"/>
              </a:rPr>
              <a:t>1-KIA</a:t>
            </a:r>
            <a:endParaRPr lang="en-US" sz="1000" b="1" dirty="0"/>
          </a:p>
          <a:p>
            <a:pPr algn="l"/>
            <a:r>
              <a:rPr lang="en-US" sz="1000" b="1" dirty="0">
                <a:hlinkClick r:id="rId5" action="ppaction://hlinksldjump"/>
              </a:rPr>
              <a:t>46-WIA</a:t>
            </a:r>
            <a:endParaRPr lang="en-US" sz="1000" b="1" dirty="0"/>
          </a:p>
          <a:p>
            <a:pPr algn="l"/>
            <a:r>
              <a:rPr lang="en-US" sz="1000" b="1" u="sng" dirty="0"/>
              <a:t>48</a:t>
            </a:r>
            <a:r>
              <a:rPr lang="en-US" sz="1000" b="1" u="sng" dirty="0">
                <a:hlinkClick r:id="rId6" action="ppaction://hlinksldjump"/>
              </a:rPr>
              <a:t>-M</a:t>
            </a:r>
            <a:r>
              <a:rPr lang="en-US" sz="1000" b="1" dirty="0">
                <a:hlinkClick r:id="rId6" action="ppaction://hlinksldjump"/>
              </a:rPr>
              <a:t>EDEVAC</a:t>
            </a:r>
            <a:endParaRPr lang="en-US" sz="1000" b="1" dirty="0"/>
          </a:p>
          <a:p>
            <a:pPr algn="l"/>
            <a:r>
              <a:rPr lang="en-US" sz="1000" b="1" dirty="0">
                <a:hlinkClick r:id="rId3" action="ppaction://hlinksldjump"/>
              </a:rPr>
              <a:t>50-QRF</a:t>
            </a:r>
            <a:endParaRPr lang="en-US" sz="1000" b="1" dirty="0"/>
          </a:p>
        </p:txBody>
      </p:sp>
      <p:cxnSp>
        <p:nvCxnSpPr>
          <p:cNvPr id="36" name="AutoShape 28"/>
          <p:cNvCxnSpPr>
            <a:cxnSpLocks noChangeShapeType="1"/>
            <a:stCxn id="33798" idx="3"/>
            <a:endCxn id="43" idx="1"/>
          </p:cNvCxnSpPr>
          <p:nvPr/>
        </p:nvCxnSpPr>
        <p:spPr bwMode="auto">
          <a:xfrm flipV="1">
            <a:off x="5334000" y="4772799"/>
            <a:ext cx="990600" cy="384989"/>
          </a:xfrm>
          <a:prstGeom prst="bentConnector3">
            <a:avLst>
              <a:gd name="adj1" fmla="val 50000"/>
            </a:avLst>
          </a:prstGeom>
          <a:noFill/>
          <a:ln w="9525">
            <a:solidFill>
              <a:schemeClr val="tx1"/>
            </a:solidFill>
            <a:miter lim="800000"/>
            <a:headEnd/>
            <a:tailEnd type="triangle" w="med" len="med"/>
          </a:ln>
        </p:spPr>
      </p:cxnSp>
      <p:sp>
        <p:nvSpPr>
          <p:cNvPr id="43" name="Text Box 29"/>
          <p:cNvSpPr txBox="1">
            <a:spLocks noChangeArrowheads="1"/>
          </p:cNvSpPr>
          <p:nvPr/>
        </p:nvSpPr>
        <p:spPr bwMode="auto">
          <a:xfrm>
            <a:off x="6324600" y="4495800"/>
            <a:ext cx="1447800" cy="553998"/>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4d. MASCAL declared see </a:t>
            </a:r>
            <a:r>
              <a:rPr lang="en-US" sz="1000" b="1" u="sng" dirty="0"/>
              <a:t>CARD 32</a:t>
            </a:r>
          </a:p>
        </p:txBody>
      </p:sp>
      <p:sp>
        <p:nvSpPr>
          <p:cNvPr id="62" name="Text Box 41"/>
          <p:cNvSpPr txBox="1">
            <a:spLocks noChangeArrowheads="1"/>
          </p:cNvSpPr>
          <p:nvPr/>
        </p:nvSpPr>
        <p:spPr bwMode="auto">
          <a:xfrm>
            <a:off x="3733800" y="3581400"/>
            <a:ext cx="1752600" cy="707886"/>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 Unit requests TCPs from higher to lock down local area and prevent egress of FNs</a:t>
            </a:r>
          </a:p>
        </p:txBody>
      </p:sp>
      <p:cxnSp>
        <p:nvCxnSpPr>
          <p:cNvPr id="82" name="AutoShape 26"/>
          <p:cNvCxnSpPr>
            <a:cxnSpLocks noChangeShapeType="1"/>
            <a:stCxn id="33798" idx="2"/>
            <a:endCxn id="33811" idx="3"/>
          </p:cNvCxnSpPr>
          <p:nvPr/>
        </p:nvCxnSpPr>
        <p:spPr bwMode="auto">
          <a:xfrm flipH="1">
            <a:off x="3581400" y="5667375"/>
            <a:ext cx="1028700" cy="477768"/>
          </a:xfrm>
          <a:prstGeom prst="straightConnector1">
            <a:avLst/>
          </a:prstGeom>
          <a:noFill/>
          <a:ln w="9525">
            <a:solidFill>
              <a:schemeClr val="tx1"/>
            </a:solidFill>
            <a:round/>
            <a:headEnd/>
            <a:tailEnd type="triangle" w="med" len="med"/>
          </a:ln>
        </p:spPr>
      </p:cxnSp>
      <p:cxnSp>
        <p:nvCxnSpPr>
          <p:cNvPr id="87" name="AutoShape 26"/>
          <p:cNvCxnSpPr>
            <a:cxnSpLocks noChangeShapeType="1"/>
            <a:endCxn id="33815" idx="1"/>
          </p:cNvCxnSpPr>
          <p:nvPr/>
        </p:nvCxnSpPr>
        <p:spPr bwMode="auto">
          <a:xfrm flipV="1">
            <a:off x="3581400" y="6248400"/>
            <a:ext cx="1143000" cy="49888"/>
          </a:xfrm>
          <a:prstGeom prst="straightConnector1">
            <a:avLst/>
          </a:prstGeom>
          <a:noFill/>
          <a:ln w="9525">
            <a:solidFill>
              <a:schemeClr val="tx1"/>
            </a:solidFill>
            <a:round/>
            <a:headEnd/>
            <a:tailEnd type="triangle" w="med" len="med"/>
          </a:ln>
        </p:spPr>
      </p:cxnSp>
      <p:cxnSp>
        <p:nvCxnSpPr>
          <p:cNvPr id="89" name="AutoShape 26"/>
          <p:cNvCxnSpPr>
            <a:cxnSpLocks noChangeShapeType="1"/>
            <a:stCxn id="33815" idx="3"/>
            <a:endCxn id="33820" idx="1"/>
          </p:cNvCxnSpPr>
          <p:nvPr/>
        </p:nvCxnSpPr>
        <p:spPr bwMode="auto">
          <a:xfrm flipV="1">
            <a:off x="6629400" y="5915055"/>
            <a:ext cx="457200" cy="333345"/>
          </a:xfrm>
          <a:prstGeom prst="straightConnector1">
            <a:avLst/>
          </a:prstGeom>
          <a:noFill/>
          <a:ln w="9525">
            <a:solidFill>
              <a:schemeClr val="tx1"/>
            </a:solidFill>
            <a:round/>
            <a:headEnd/>
            <a:tailEnd type="triangle" w="med" len="med"/>
          </a:ln>
        </p:spPr>
      </p:cxnSp>
      <p:cxnSp>
        <p:nvCxnSpPr>
          <p:cNvPr id="99" name="AutoShape 14"/>
          <p:cNvCxnSpPr>
            <a:cxnSpLocks noChangeShapeType="1"/>
            <a:stCxn id="62" idx="2"/>
            <a:endCxn id="33798" idx="0"/>
          </p:cNvCxnSpPr>
          <p:nvPr/>
        </p:nvCxnSpPr>
        <p:spPr bwMode="auto">
          <a:xfrm rot="5400000">
            <a:off x="4430643" y="4468743"/>
            <a:ext cx="358914" cy="1588"/>
          </a:xfrm>
          <a:prstGeom prst="straightConnector1">
            <a:avLst/>
          </a:prstGeom>
          <a:noFill/>
          <a:ln w="9525">
            <a:solidFill>
              <a:schemeClr val="tx1"/>
            </a:solidFill>
            <a:round/>
            <a:headEnd/>
            <a:tailEnd type="triangle" w="med" len="med"/>
          </a:ln>
        </p:spPr>
      </p:cxnSp>
      <p:cxnSp>
        <p:nvCxnSpPr>
          <p:cNvPr id="103" name="AutoShape 28"/>
          <p:cNvCxnSpPr>
            <a:cxnSpLocks noChangeShapeType="1"/>
            <a:stCxn id="33798" idx="3"/>
            <a:endCxn id="33817" idx="1"/>
          </p:cNvCxnSpPr>
          <p:nvPr/>
        </p:nvCxnSpPr>
        <p:spPr bwMode="auto">
          <a:xfrm flipV="1">
            <a:off x="5334000" y="4167188"/>
            <a:ext cx="990600" cy="990600"/>
          </a:xfrm>
          <a:prstGeom prst="bentConnector3">
            <a:avLst>
              <a:gd name="adj1" fmla="val 50000"/>
            </a:avLst>
          </a:prstGeom>
          <a:noFill/>
          <a:ln w="9525">
            <a:solidFill>
              <a:schemeClr val="tx1"/>
            </a:solidFill>
            <a:miter lim="800000"/>
            <a:headEnd/>
            <a:tailEnd type="triangle" w="med" len="med"/>
          </a:ln>
        </p:spPr>
      </p:cxnSp>
      <p:sp>
        <p:nvSpPr>
          <p:cNvPr id="116" name="Text Box 29"/>
          <p:cNvSpPr txBox="1">
            <a:spLocks noChangeArrowheads="1"/>
          </p:cNvSpPr>
          <p:nvPr/>
        </p:nvSpPr>
        <p:spPr bwMode="auto">
          <a:xfrm>
            <a:off x="6324600" y="5105400"/>
            <a:ext cx="1447800"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4e. If enemy WIA exist see </a:t>
            </a:r>
            <a:r>
              <a:rPr lang="en-US" sz="1000" b="1" u="sng" dirty="0"/>
              <a:t>CARD 6</a:t>
            </a:r>
          </a:p>
        </p:txBody>
      </p:sp>
      <p:cxnSp>
        <p:nvCxnSpPr>
          <p:cNvPr id="117" name="AutoShape 28"/>
          <p:cNvCxnSpPr>
            <a:cxnSpLocks noChangeShapeType="1"/>
            <a:stCxn id="33798" idx="3"/>
            <a:endCxn id="116" idx="1"/>
          </p:cNvCxnSpPr>
          <p:nvPr/>
        </p:nvCxnSpPr>
        <p:spPr bwMode="auto">
          <a:xfrm>
            <a:off x="5334000" y="5157788"/>
            <a:ext cx="990600" cy="147667"/>
          </a:xfrm>
          <a:prstGeom prst="bentConnector3">
            <a:avLst>
              <a:gd name="adj1" fmla="val 50000"/>
            </a:avLst>
          </a:prstGeom>
          <a:noFill/>
          <a:ln w="9525">
            <a:solidFill>
              <a:schemeClr val="tx1"/>
            </a:solidFill>
            <a:miter lim="800000"/>
            <a:headEnd/>
            <a:tailEnd type="triangle" w="med" len="me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95263" y="1817688"/>
            <a:ext cx="2895600" cy="3000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SALT-A report to TOC:</a:t>
            </a:r>
          </a:p>
          <a:p>
            <a:pPr algn="l" eaLnBrk="0" hangingPunct="0"/>
            <a:r>
              <a:rPr lang="en-US" sz="1000" b="1" dirty="0"/>
              <a:t>S:  Size</a:t>
            </a:r>
          </a:p>
          <a:p>
            <a:pPr algn="l" eaLnBrk="0" hangingPunct="0"/>
            <a:r>
              <a:rPr lang="en-US" sz="1000" b="1" dirty="0"/>
              <a:t>      (1)  Name, rank, SSN, unit, and nationality of deceased?</a:t>
            </a:r>
          </a:p>
          <a:p>
            <a:pPr algn="l" eaLnBrk="0" hangingPunct="0"/>
            <a:r>
              <a:rPr lang="en-US" sz="1000" b="1" dirty="0"/>
              <a:t>A:  Activity</a:t>
            </a:r>
          </a:p>
          <a:p>
            <a:pPr algn="l" eaLnBrk="0" hangingPunct="0"/>
            <a:r>
              <a:rPr lang="en-US" sz="1000" b="1" dirty="0"/>
              <a:t>     (1)  What activity was the individual(s) involved in?  What happened?</a:t>
            </a:r>
          </a:p>
          <a:p>
            <a:pPr algn="l" eaLnBrk="0" hangingPunct="0"/>
            <a:r>
              <a:rPr lang="en-US" sz="1000" b="1" dirty="0"/>
              <a:t>     (2) What was the cause of death?</a:t>
            </a:r>
          </a:p>
          <a:p>
            <a:pPr algn="l" eaLnBrk="0" hangingPunct="0"/>
            <a:r>
              <a:rPr lang="en-US" sz="1000" b="1" dirty="0"/>
              <a:t>     (3)  What conditions surrounded the death?  Is the unit in pursuit of suspects?</a:t>
            </a:r>
          </a:p>
          <a:p>
            <a:pPr algn="l" eaLnBrk="0" hangingPunct="0"/>
            <a:r>
              <a:rPr lang="en-US" sz="1000" b="1" dirty="0"/>
              <a:t>     (4) Was it suicide?</a:t>
            </a:r>
          </a:p>
          <a:p>
            <a:pPr algn="l" eaLnBrk="0" hangingPunct="0"/>
            <a:r>
              <a:rPr lang="en-US" sz="1000" b="1" dirty="0"/>
              <a:t>L:  Location (8-digit grid)</a:t>
            </a:r>
          </a:p>
          <a:p>
            <a:pPr algn="l" eaLnBrk="0" hangingPunct="0"/>
            <a:r>
              <a:rPr lang="en-US" sz="1000" b="1" dirty="0"/>
              <a:t>     (1)  Where did the incident occur?</a:t>
            </a:r>
          </a:p>
          <a:p>
            <a:pPr algn="l" eaLnBrk="0" hangingPunct="0"/>
            <a:r>
              <a:rPr lang="en-US" sz="1000" b="1" dirty="0"/>
              <a:t>     (2)  Where is the deceased individual?</a:t>
            </a:r>
          </a:p>
          <a:p>
            <a:pPr algn="l" eaLnBrk="0" hangingPunct="0"/>
            <a:r>
              <a:rPr lang="en-US" sz="1000" b="1" dirty="0"/>
              <a:t>T:  Time.  When did the death occur?</a:t>
            </a:r>
          </a:p>
          <a:p>
            <a:pPr algn="l" eaLnBrk="0" hangingPunct="0"/>
            <a:r>
              <a:rPr lang="en-US" sz="1000" b="1" dirty="0"/>
              <a:t>A:  Actions:</a:t>
            </a:r>
          </a:p>
          <a:p>
            <a:pPr algn="l" eaLnBrk="0" hangingPunct="0"/>
            <a:r>
              <a:rPr lang="en-US" sz="1000" b="1" dirty="0"/>
              <a:t>     (1)  Actions taken by unit/agency.  </a:t>
            </a:r>
          </a:p>
          <a:p>
            <a:pPr algn="l" eaLnBrk="0" hangingPunct="0"/>
            <a:r>
              <a:rPr lang="en-US" sz="1000" b="1" dirty="0"/>
              <a:t>     (2)  Assets/support needed from 504th BfSB?</a:t>
            </a:r>
          </a:p>
        </p:txBody>
      </p:sp>
      <p:sp>
        <p:nvSpPr>
          <p:cNvPr id="5123" name="Text Box 3"/>
          <p:cNvSpPr txBox="1">
            <a:spLocks noChangeArrowheads="1"/>
          </p:cNvSpPr>
          <p:nvPr/>
        </p:nvSpPr>
        <p:spPr bwMode="auto">
          <a:xfrm>
            <a:off x="2743200" y="746125"/>
            <a:ext cx="3048000" cy="553998"/>
          </a:xfrm>
          <a:prstGeom prst="rect">
            <a:avLst/>
          </a:prstGeom>
          <a:noFill/>
          <a:ln w="12700">
            <a:noFill/>
            <a:miter lim="800000"/>
            <a:headEnd type="none" w="sm" len="sm"/>
            <a:tailEnd type="none" w="lg" len="lg"/>
          </a:ln>
        </p:spPr>
        <p:txBody>
          <a:bodyPr>
            <a:spAutoFit/>
          </a:bodyPr>
          <a:lstStyle/>
          <a:p>
            <a:pPr algn="l" eaLnBrk="0" hangingPunct="0"/>
            <a:r>
              <a:rPr lang="en-US" sz="1000" b="1" dirty="0"/>
              <a:t>One or more of the following are killed</a:t>
            </a:r>
          </a:p>
          <a:p>
            <a:pPr algn="l" eaLnBrk="0" hangingPunct="0"/>
            <a:r>
              <a:rPr lang="en-US" sz="1000" b="1" dirty="0"/>
              <a:t>1. US / Coalition Soldier</a:t>
            </a:r>
          </a:p>
          <a:p>
            <a:pPr algn="l" eaLnBrk="0" hangingPunct="0"/>
            <a:r>
              <a:rPr lang="en-US" sz="1000" b="1" dirty="0"/>
              <a:t>2. DOD Civilian / coalition civilian</a:t>
            </a:r>
          </a:p>
        </p:txBody>
      </p:sp>
      <p:sp>
        <p:nvSpPr>
          <p:cNvPr id="5124" name="AutoShape 4"/>
          <p:cNvSpPr>
            <a:spLocks noChangeArrowheads="1"/>
          </p:cNvSpPr>
          <p:nvPr/>
        </p:nvSpPr>
        <p:spPr bwMode="auto">
          <a:xfrm>
            <a:off x="2020888" y="717551"/>
            <a:ext cx="4191000" cy="654050"/>
          </a:xfrm>
          <a:prstGeom prst="flowChartInputOutput">
            <a:avLst/>
          </a:prstGeom>
          <a:noFill/>
          <a:ln w="28575">
            <a:solidFill>
              <a:schemeClr val="tx1"/>
            </a:solidFill>
            <a:miter lim="800000"/>
            <a:headEnd/>
            <a:tailEnd/>
          </a:ln>
        </p:spPr>
        <p:txBody>
          <a:bodyPr wrap="none" anchor="ctr"/>
          <a:lstStyle/>
          <a:p>
            <a:endParaRPr lang="en-US"/>
          </a:p>
        </p:txBody>
      </p:sp>
      <p:sp>
        <p:nvSpPr>
          <p:cNvPr id="5126" name="Text Box 6"/>
          <p:cNvSpPr txBox="1">
            <a:spLocks noChangeArrowheads="1"/>
          </p:cNvSpPr>
          <p:nvPr/>
        </p:nvSpPr>
        <p:spPr bwMode="auto">
          <a:xfrm>
            <a:off x="3352800" y="1676400"/>
            <a:ext cx="2057400" cy="246221"/>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2.  Unit notifies TOC   </a:t>
            </a:r>
          </a:p>
        </p:txBody>
      </p:sp>
      <p:cxnSp>
        <p:nvCxnSpPr>
          <p:cNvPr id="5127" name="AutoShape 7"/>
          <p:cNvCxnSpPr>
            <a:cxnSpLocks noChangeShapeType="1"/>
            <a:stCxn id="5126" idx="1"/>
            <a:endCxn id="5122" idx="3"/>
          </p:cNvCxnSpPr>
          <p:nvPr/>
        </p:nvCxnSpPr>
        <p:spPr bwMode="auto">
          <a:xfrm rot="10800000" flipV="1">
            <a:off x="3090864" y="1799510"/>
            <a:ext cx="261937" cy="1518365"/>
          </a:xfrm>
          <a:prstGeom prst="bentConnector3">
            <a:avLst>
              <a:gd name="adj1" fmla="val 50000"/>
            </a:avLst>
          </a:prstGeom>
          <a:noFill/>
          <a:ln w="9525">
            <a:solidFill>
              <a:schemeClr val="tx1"/>
            </a:solidFill>
            <a:prstDash val="dash"/>
            <a:miter lim="800000"/>
            <a:headEnd/>
            <a:tailEnd/>
          </a:ln>
        </p:spPr>
      </p:cxnSp>
      <p:cxnSp>
        <p:nvCxnSpPr>
          <p:cNvPr id="5128" name="AutoShape 8"/>
          <p:cNvCxnSpPr>
            <a:cxnSpLocks noChangeShapeType="1"/>
            <a:stCxn id="5124" idx="4"/>
            <a:endCxn id="5126" idx="0"/>
          </p:cNvCxnSpPr>
          <p:nvPr/>
        </p:nvCxnSpPr>
        <p:spPr bwMode="auto">
          <a:xfrm>
            <a:off x="4116388" y="1371601"/>
            <a:ext cx="265112" cy="304799"/>
          </a:xfrm>
          <a:prstGeom prst="straightConnector1">
            <a:avLst/>
          </a:prstGeom>
          <a:noFill/>
          <a:ln w="9525">
            <a:solidFill>
              <a:schemeClr val="tx1"/>
            </a:solidFill>
            <a:round/>
            <a:headEnd/>
            <a:tailEnd type="triangle" w="med" len="med"/>
          </a:ln>
        </p:spPr>
      </p:cxnSp>
      <p:cxnSp>
        <p:nvCxnSpPr>
          <p:cNvPr id="5130" name="AutoShape 10"/>
          <p:cNvCxnSpPr>
            <a:cxnSpLocks noChangeShapeType="1"/>
            <a:stCxn id="5126" idx="2"/>
            <a:endCxn id="5133" idx="0"/>
          </p:cNvCxnSpPr>
          <p:nvPr/>
        </p:nvCxnSpPr>
        <p:spPr bwMode="auto">
          <a:xfrm>
            <a:off x="4381500" y="1922621"/>
            <a:ext cx="0" cy="363379"/>
          </a:xfrm>
          <a:prstGeom prst="straightConnector1">
            <a:avLst/>
          </a:prstGeom>
          <a:noFill/>
          <a:ln w="9525">
            <a:solidFill>
              <a:schemeClr val="tx1"/>
            </a:solidFill>
            <a:round/>
            <a:headEnd/>
            <a:tailEnd type="triangle" w="med" len="med"/>
          </a:ln>
        </p:spPr>
      </p:cxnSp>
      <p:sp>
        <p:nvSpPr>
          <p:cNvPr id="5131" name="Text Box 11"/>
          <p:cNvSpPr txBox="1">
            <a:spLocks noChangeArrowheads="1"/>
          </p:cNvSpPr>
          <p:nvPr/>
        </p:nvSpPr>
        <p:spPr bwMode="auto">
          <a:xfrm>
            <a:off x="1828800" y="228600"/>
            <a:ext cx="57150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02:</a:t>
            </a:r>
            <a:r>
              <a:rPr lang="en-US" sz="1400" b="1"/>
              <a:t> Friendly death (non-hostile action)</a:t>
            </a:r>
          </a:p>
        </p:txBody>
      </p:sp>
      <p:grpSp>
        <p:nvGrpSpPr>
          <p:cNvPr id="5132" name="Group 12"/>
          <p:cNvGrpSpPr>
            <a:grpSpLocks/>
          </p:cNvGrpSpPr>
          <p:nvPr/>
        </p:nvGrpSpPr>
        <p:grpSpPr bwMode="auto">
          <a:xfrm>
            <a:off x="6019800" y="1028700"/>
            <a:ext cx="3048000" cy="396875"/>
            <a:chOff x="1098" y="3744"/>
            <a:chExt cx="3605" cy="442"/>
          </a:xfrm>
        </p:grpSpPr>
        <p:sp>
          <p:nvSpPr>
            <p:cNvPr id="5144" name="Rectangle 13"/>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5145" name="Picture 14"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5146" name="Picture 15"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5147" name="Rectangle 16"/>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5133" name="Text Box 17"/>
          <p:cNvSpPr txBox="1">
            <a:spLocks noChangeArrowheads="1"/>
          </p:cNvSpPr>
          <p:nvPr/>
        </p:nvSpPr>
        <p:spPr bwMode="auto">
          <a:xfrm>
            <a:off x="3352800" y="2286000"/>
            <a:ext cx="2057400" cy="1169551"/>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3.  Battle Captain begins notification procedures.  Submits SALUTE report within 30 minutes.  If victim is a soldier, issues verbal order to all commanders to control all communications to the rear</a:t>
            </a:r>
          </a:p>
        </p:txBody>
      </p:sp>
      <p:sp>
        <p:nvSpPr>
          <p:cNvPr id="5134" name="Text Box 18"/>
          <p:cNvSpPr txBox="1">
            <a:spLocks noChangeArrowheads="1"/>
          </p:cNvSpPr>
          <p:nvPr/>
        </p:nvSpPr>
        <p:spPr bwMode="auto">
          <a:xfrm>
            <a:off x="3352800" y="4572000"/>
            <a:ext cx="2036762" cy="409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5. MEDEVAC by ground or air to FOB.  If by air see </a:t>
            </a:r>
            <a:r>
              <a:rPr lang="en-US" sz="1000" b="1" dirty="0">
                <a:hlinkClick r:id="rId3" action="ppaction://hlinksldjump"/>
              </a:rPr>
              <a:t>BD 48</a:t>
            </a:r>
            <a:endParaRPr lang="en-US" sz="1000" b="1" dirty="0"/>
          </a:p>
        </p:txBody>
      </p:sp>
      <p:cxnSp>
        <p:nvCxnSpPr>
          <p:cNvPr id="5135" name="AutoShape 19"/>
          <p:cNvCxnSpPr>
            <a:cxnSpLocks noChangeShapeType="1"/>
            <a:stCxn id="5133" idx="3"/>
            <a:endCxn id="5141" idx="1"/>
          </p:cNvCxnSpPr>
          <p:nvPr/>
        </p:nvCxnSpPr>
        <p:spPr bwMode="auto">
          <a:xfrm>
            <a:off x="5410200" y="2870776"/>
            <a:ext cx="304800" cy="854571"/>
          </a:xfrm>
          <a:prstGeom prst="bentConnector3">
            <a:avLst>
              <a:gd name="adj1" fmla="val 50000"/>
            </a:avLst>
          </a:prstGeom>
          <a:noFill/>
          <a:ln w="9525">
            <a:solidFill>
              <a:schemeClr val="tx1"/>
            </a:solidFill>
            <a:miter lim="800000"/>
            <a:headEnd/>
            <a:tailEnd type="triangle" w="med" len="med"/>
          </a:ln>
        </p:spPr>
      </p:cxnSp>
      <p:sp>
        <p:nvSpPr>
          <p:cNvPr id="5136" name="Text Box 20"/>
          <p:cNvSpPr txBox="1">
            <a:spLocks noChangeArrowheads="1"/>
          </p:cNvSpPr>
          <p:nvPr/>
        </p:nvSpPr>
        <p:spPr bwMode="auto">
          <a:xfrm>
            <a:off x="304800" y="5791200"/>
            <a:ext cx="3451225" cy="707886"/>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7.  Unit submits all casualty feeder and witness cards to S1.  Unit Submits follow-up report Story Board. Command group notified when NOK notification is complete.</a:t>
            </a:r>
          </a:p>
        </p:txBody>
      </p:sp>
      <p:cxnSp>
        <p:nvCxnSpPr>
          <p:cNvPr id="5137" name="AutoShape 21"/>
          <p:cNvCxnSpPr>
            <a:cxnSpLocks noChangeShapeType="1"/>
            <a:stCxn id="5133" idx="2"/>
            <a:endCxn id="38" idx="0"/>
          </p:cNvCxnSpPr>
          <p:nvPr/>
        </p:nvCxnSpPr>
        <p:spPr bwMode="auto">
          <a:xfrm rot="5400000">
            <a:off x="4313417" y="3513316"/>
            <a:ext cx="125849" cy="10318"/>
          </a:xfrm>
          <a:prstGeom prst="straightConnector1">
            <a:avLst/>
          </a:prstGeom>
          <a:noFill/>
          <a:ln w="9525">
            <a:solidFill>
              <a:schemeClr val="tx1"/>
            </a:solidFill>
            <a:round/>
            <a:headEnd/>
            <a:tailEnd type="triangle" w="med" len="med"/>
          </a:ln>
        </p:spPr>
      </p:cxnSp>
      <p:cxnSp>
        <p:nvCxnSpPr>
          <p:cNvPr id="5138" name="AutoShape 22"/>
          <p:cNvCxnSpPr>
            <a:cxnSpLocks noChangeShapeType="1"/>
            <a:stCxn id="5139" idx="2"/>
            <a:endCxn id="5136" idx="0"/>
          </p:cNvCxnSpPr>
          <p:nvPr/>
        </p:nvCxnSpPr>
        <p:spPr bwMode="auto">
          <a:xfrm flipH="1">
            <a:off x="2030413" y="5659398"/>
            <a:ext cx="2340768" cy="131802"/>
          </a:xfrm>
          <a:prstGeom prst="straightConnector1">
            <a:avLst/>
          </a:prstGeom>
          <a:noFill/>
          <a:ln w="9525">
            <a:solidFill>
              <a:schemeClr val="tx1"/>
            </a:solidFill>
            <a:round/>
            <a:headEnd/>
            <a:tailEnd type="triangle" w="med" len="med"/>
          </a:ln>
        </p:spPr>
      </p:cxnSp>
      <p:sp>
        <p:nvSpPr>
          <p:cNvPr id="5139" name="Text Box 23"/>
          <p:cNvSpPr txBox="1">
            <a:spLocks noChangeArrowheads="1"/>
          </p:cNvSpPr>
          <p:nvPr/>
        </p:nvSpPr>
        <p:spPr bwMode="auto">
          <a:xfrm>
            <a:off x="3352800" y="5105400"/>
            <a:ext cx="2036762" cy="553998"/>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6. CDR appoints someone to perform quick commander inquiry</a:t>
            </a:r>
          </a:p>
        </p:txBody>
      </p:sp>
      <p:sp>
        <p:nvSpPr>
          <p:cNvPr id="5141" name="Text Box 25"/>
          <p:cNvSpPr txBox="1">
            <a:spLocks noChangeArrowheads="1"/>
          </p:cNvSpPr>
          <p:nvPr/>
        </p:nvSpPr>
        <p:spPr bwMode="auto">
          <a:xfrm>
            <a:off x="5715000" y="1447800"/>
            <a:ext cx="3249613" cy="4555093"/>
          </a:xfrm>
          <a:prstGeom prst="rect">
            <a:avLst/>
          </a:prstGeom>
          <a:solidFill>
            <a:schemeClr val="bg1"/>
          </a:solidFill>
          <a:ln w="9525">
            <a:solidFill>
              <a:schemeClr val="tx1"/>
            </a:solidFill>
            <a:miter lim="800000"/>
            <a:headEnd/>
            <a:tailEnd/>
          </a:ln>
        </p:spPr>
        <p:txBody>
          <a:bodyPr>
            <a:spAutoFit/>
          </a:bodyPr>
          <a:lstStyle/>
          <a:p>
            <a:pPr algn="l"/>
            <a:r>
              <a:rPr lang="en-US" sz="1000" b="1" dirty="0"/>
              <a:t>3a. Staff Action Checklist</a:t>
            </a:r>
          </a:p>
          <a:p>
            <a:pPr algn="l">
              <a:buFont typeface="Wingdings" pitchFamily="2" charset="2"/>
              <a:buChar char="q"/>
            </a:pPr>
            <a:r>
              <a:rPr lang="en-US" sz="1000" b="1" dirty="0"/>
              <a:t> BTL CPT immediately notifies command group and staff</a:t>
            </a:r>
          </a:p>
          <a:p>
            <a:pPr algn="l">
              <a:buFont typeface="Wingdings" pitchFamily="2" charset="2"/>
              <a:buChar char="q"/>
            </a:pPr>
            <a:r>
              <a:rPr lang="en-US" sz="1000" b="1" dirty="0"/>
              <a:t> CPOF/ BFT operator zooms in on incident, displays only the applicable overlays, and checks Blue Force Tracker Text messages</a:t>
            </a:r>
          </a:p>
          <a:p>
            <a:pPr algn="l">
              <a:buFont typeface="Wingdings" pitchFamily="2" charset="2"/>
              <a:buChar char="q"/>
            </a:pPr>
            <a:r>
              <a:rPr lang="en-US" sz="1000" b="1" dirty="0"/>
              <a:t> BAE gives G3 mission WARNO</a:t>
            </a:r>
          </a:p>
          <a:p>
            <a:pPr algn="l">
              <a:buFont typeface="Wingdings" pitchFamily="2" charset="2"/>
              <a:buChar char="q"/>
            </a:pPr>
            <a:r>
              <a:rPr lang="en-US" sz="1000" b="1" dirty="0"/>
              <a:t> PA Cell - Stands by to assist subordinate units and BfSB / BN Staff as needed.</a:t>
            </a:r>
          </a:p>
          <a:p>
            <a:pPr algn="l">
              <a:buFont typeface="Wingdings" pitchFamily="2" charset="2"/>
              <a:buChar char="q"/>
            </a:pPr>
            <a:r>
              <a:rPr lang="en-US" sz="1000" b="1" dirty="0"/>
              <a:t> Chaplain (Contact/augment BN UMC as needed)</a:t>
            </a:r>
          </a:p>
          <a:p>
            <a:pPr algn="l">
              <a:buFont typeface="Wingdings" pitchFamily="2" charset="2"/>
              <a:buChar char="q"/>
            </a:pPr>
            <a:r>
              <a:rPr lang="en-US" sz="1000" b="1" dirty="0"/>
              <a:t> S1 executes </a:t>
            </a:r>
            <a:r>
              <a:rPr lang="en-US" sz="1000" b="1" dirty="0">
                <a:hlinkClick r:id="rId4" action="ppaction://hlinksldjump"/>
              </a:rPr>
              <a:t>CARD 54 </a:t>
            </a:r>
            <a:r>
              <a:rPr lang="en-US" sz="1000" b="1" dirty="0"/>
              <a:t>and personnel actions SOP; Submits Spot Report. </a:t>
            </a:r>
          </a:p>
          <a:p>
            <a:pPr algn="l">
              <a:buFont typeface="Wingdings" pitchFamily="2" charset="2"/>
              <a:buChar char="q"/>
            </a:pPr>
            <a:r>
              <a:rPr lang="en-US" sz="1000" b="1" dirty="0"/>
              <a:t> S4 conducts mortuary affairs SOP, alerts  mortuary affairs team</a:t>
            </a:r>
          </a:p>
          <a:p>
            <a:pPr algn="l">
              <a:buFont typeface="Wingdings" pitchFamily="2" charset="2"/>
              <a:buChar char="q"/>
            </a:pPr>
            <a:r>
              <a:rPr lang="en-US" sz="1000" b="1" dirty="0"/>
              <a:t> S6 cuts NIPR locally, instructs units to do same</a:t>
            </a:r>
          </a:p>
          <a:p>
            <a:pPr algn="l">
              <a:buFont typeface="Wingdings" pitchFamily="2" charset="2"/>
              <a:buChar char="q"/>
            </a:pPr>
            <a:r>
              <a:rPr lang="en-US" sz="1000" b="1" dirty="0"/>
              <a:t> SJA prepared to settle claims assist in appointing investigating officer, as necessary</a:t>
            </a:r>
          </a:p>
          <a:p>
            <a:pPr algn="l">
              <a:buFont typeface="Wingdings" pitchFamily="2" charset="2"/>
              <a:buChar char="q"/>
            </a:pPr>
            <a:r>
              <a:rPr lang="en-US" sz="1000" b="1" dirty="0"/>
              <a:t> Safety Officer conducts interviews, initiates accident investigation</a:t>
            </a:r>
          </a:p>
          <a:p>
            <a:pPr algn="l">
              <a:buFont typeface="Wingdings" pitchFamily="2" charset="2"/>
              <a:buChar char="q"/>
            </a:pPr>
            <a:r>
              <a:rPr lang="en-US" sz="1000" b="1" dirty="0"/>
              <a:t> S2 provides support to staff as needed</a:t>
            </a:r>
          </a:p>
          <a:p>
            <a:pPr algn="l">
              <a:buFont typeface="Wingdings" pitchFamily="2" charset="2"/>
              <a:buChar char="q"/>
            </a:pPr>
            <a:r>
              <a:rPr lang="en-US" sz="1000" b="1" dirty="0"/>
              <a:t> Alert all BN TOCs if upgrade FPCON is necessary</a:t>
            </a:r>
          </a:p>
          <a:p>
            <a:pPr algn="l">
              <a:buFont typeface="Wingdings" pitchFamily="2" charset="2"/>
              <a:buChar char="q"/>
            </a:pPr>
            <a:r>
              <a:rPr lang="en-US" sz="1000" b="1" dirty="0"/>
              <a:t> PAO prepares press release if necessary</a:t>
            </a:r>
          </a:p>
          <a:p>
            <a:pPr algn="l">
              <a:buFont typeface="Wingdings" pitchFamily="2" charset="2"/>
              <a:buChar char="q"/>
            </a:pPr>
            <a:r>
              <a:rPr lang="en-US" sz="1000" b="1" dirty="0"/>
              <a:t> Rear detachment notified</a:t>
            </a:r>
          </a:p>
          <a:p>
            <a:pPr algn="l">
              <a:buFont typeface="Wingdings" pitchFamily="2" charset="2"/>
              <a:buChar char="q"/>
            </a:pPr>
            <a:r>
              <a:rPr lang="en-US" sz="1000" b="1" dirty="0"/>
              <a:t> Commander approval for remains to leave FOB</a:t>
            </a:r>
          </a:p>
          <a:p>
            <a:pPr algn="l">
              <a:buFont typeface="Wingdings" pitchFamily="2" charset="2"/>
              <a:buChar char="q"/>
            </a:pPr>
            <a:r>
              <a:rPr lang="en-US" sz="1000" b="1" dirty="0"/>
              <a:t> FSE requests RW/CAS for ISR/ </a:t>
            </a:r>
            <a:r>
              <a:rPr lang="en-US" sz="1000" b="1" dirty="0" err="1"/>
              <a:t>Recce</a:t>
            </a:r>
            <a:r>
              <a:rPr lang="en-US" sz="1000" b="1" dirty="0"/>
              <a:t> through  S-2</a:t>
            </a:r>
          </a:p>
          <a:p>
            <a:pPr algn="l">
              <a:buFont typeface="Wingdings" pitchFamily="2" charset="2"/>
              <a:buChar char="q"/>
            </a:pPr>
            <a:r>
              <a:rPr lang="en-US" sz="1000" b="1" dirty="0"/>
              <a:t> BAE contacts G3 for execution of mission</a:t>
            </a:r>
          </a:p>
        </p:txBody>
      </p:sp>
      <p:sp>
        <p:nvSpPr>
          <p:cNvPr id="5143" name="Rectangle 27"/>
          <p:cNvSpPr>
            <a:spLocks noChangeArrowheads="1"/>
          </p:cNvSpPr>
          <p:nvPr/>
        </p:nvSpPr>
        <p:spPr bwMode="auto">
          <a:xfrm>
            <a:off x="7848600" y="76200"/>
            <a:ext cx="1219200" cy="762000"/>
          </a:xfrm>
          <a:prstGeom prst="rect">
            <a:avLst/>
          </a:prstGeom>
          <a:solidFill>
            <a:srgbClr val="00FF00"/>
          </a:solidFill>
          <a:ln w="28575">
            <a:solidFill>
              <a:schemeClr val="tx1"/>
            </a:solidFill>
            <a:miter lim="800000"/>
            <a:headEnd/>
            <a:tailEnd/>
          </a:ln>
        </p:spPr>
        <p:txBody>
          <a:bodyPr wrap="none" anchor="ctr"/>
          <a:lstStyle/>
          <a:p>
            <a:pPr algn="l"/>
            <a:r>
              <a:rPr lang="en-US" sz="1000" b="1"/>
              <a:t>Hyperlink</a:t>
            </a:r>
          </a:p>
          <a:p>
            <a:pPr algn="l"/>
            <a:r>
              <a:rPr lang="en-US" sz="1000" b="1" u="sng"/>
              <a:t>48</a:t>
            </a:r>
            <a:r>
              <a:rPr lang="en-US" sz="1000" b="1" u="sng">
                <a:hlinkClick r:id="rId3" action="ppaction://hlinksldjump"/>
              </a:rPr>
              <a:t>-</a:t>
            </a:r>
            <a:r>
              <a:rPr lang="en-US" sz="1000" b="1">
                <a:hlinkClick r:id="rId3" action="ppaction://hlinksldjump"/>
              </a:rPr>
              <a:t>MEDEVAC</a:t>
            </a:r>
            <a:endParaRPr lang="en-US" sz="1000" b="1"/>
          </a:p>
          <a:p>
            <a:pPr algn="l"/>
            <a:r>
              <a:rPr lang="en-US" sz="1000" b="1">
                <a:hlinkClick r:id="rId4" action="ppaction://hlinksldjump"/>
              </a:rPr>
              <a:t>54-KIA Process</a:t>
            </a:r>
            <a:endParaRPr lang="en-US" sz="1000" b="1"/>
          </a:p>
        </p:txBody>
      </p:sp>
      <p:sp>
        <p:nvSpPr>
          <p:cNvPr id="38" name="Text Box 30"/>
          <p:cNvSpPr txBox="1">
            <a:spLocks noChangeArrowheads="1"/>
          </p:cNvSpPr>
          <p:nvPr/>
        </p:nvSpPr>
        <p:spPr bwMode="auto">
          <a:xfrm>
            <a:off x="3352800" y="3581400"/>
            <a:ext cx="2036763" cy="861774"/>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 </a:t>
            </a:r>
            <a:r>
              <a:rPr lang="en-US" sz="1000" b="1" u="sng" dirty="0"/>
              <a:t>If victim is SM, BDE CMD notifies Rear D CMD who notifies CAO. Once contacted, informs BTL CPT command group can be informed</a:t>
            </a:r>
          </a:p>
        </p:txBody>
      </p:sp>
      <p:cxnSp>
        <p:nvCxnSpPr>
          <p:cNvPr id="43" name="AutoShape 21"/>
          <p:cNvCxnSpPr>
            <a:cxnSpLocks noChangeShapeType="1"/>
            <a:stCxn id="38" idx="2"/>
            <a:endCxn id="5134" idx="0"/>
          </p:cNvCxnSpPr>
          <p:nvPr/>
        </p:nvCxnSpPr>
        <p:spPr bwMode="auto">
          <a:xfrm rot="5400000">
            <a:off x="4306769" y="4507587"/>
            <a:ext cx="128826" cy="1"/>
          </a:xfrm>
          <a:prstGeom prst="straightConnector1">
            <a:avLst/>
          </a:prstGeom>
          <a:noFill/>
          <a:ln w="9525">
            <a:solidFill>
              <a:schemeClr val="tx1"/>
            </a:solidFill>
            <a:round/>
            <a:headEnd/>
            <a:tailEnd type="triangle" w="med" len="med"/>
          </a:ln>
        </p:spPr>
      </p:cxnSp>
      <p:cxnSp>
        <p:nvCxnSpPr>
          <p:cNvPr id="31" name="AutoShape 19"/>
          <p:cNvCxnSpPr>
            <a:cxnSpLocks noChangeShapeType="1"/>
            <a:stCxn id="5134" idx="2"/>
            <a:endCxn id="5139" idx="0"/>
          </p:cNvCxnSpPr>
          <p:nvPr/>
        </p:nvCxnSpPr>
        <p:spPr bwMode="auto">
          <a:xfrm rot="5400000">
            <a:off x="4309269" y="5043487"/>
            <a:ext cx="123825" cy="1588"/>
          </a:xfrm>
          <a:prstGeom prst="straightConnector1">
            <a:avLst/>
          </a:prstGeom>
          <a:noFill/>
          <a:ln w="9525">
            <a:solidFill>
              <a:schemeClr val="tx1"/>
            </a:solidFill>
            <a:round/>
            <a:headEnd/>
            <a:tailEnd type="triangle" w="med" len="med"/>
          </a:ln>
        </p:spPr>
      </p:cxn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p:cNvGrpSpPr/>
          <p:nvPr/>
        </p:nvGrpSpPr>
        <p:grpSpPr>
          <a:xfrm>
            <a:off x="3733800" y="838200"/>
            <a:ext cx="1219200" cy="396875"/>
            <a:chOff x="3810000" y="838200"/>
            <a:chExt cx="1219200" cy="396875"/>
          </a:xfrm>
        </p:grpSpPr>
        <p:sp>
          <p:nvSpPr>
            <p:cNvPr id="34818" name="Text Box 2"/>
            <p:cNvSpPr txBox="1">
              <a:spLocks noChangeArrowheads="1"/>
            </p:cNvSpPr>
            <p:nvPr/>
          </p:nvSpPr>
          <p:spPr bwMode="auto">
            <a:xfrm>
              <a:off x="3886200" y="838200"/>
              <a:ext cx="1003300" cy="396875"/>
            </a:xfrm>
            <a:prstGeom prst="rect">
              <a:avLst/>
            </a:prstGeom>
            <a:noFill/>
            <a:ln w="12700">
              <a:noFill/>
              <a:miter lim="800000"/>
              <a:headEnd type="none" w="sm" len="sm"/>
              <a:tailEnd type="none" w="lg" len="lg"/>
            </a:ln>
          </p:spPr>
          <p:txBody>
            <a:bodyPr>
              <a:spAutoFit/>
            </a:bodyPr>
            <a:lstStyle/>
            <a:p>
              <a:pPr eaLnBrk="0" hangingPunct="0"/>
              <a:r>
                <a:rPr lang="en-US" sz="1000" b="1" dirty="0"/>
                <a:t>Receive Indirect Fire</a:t>
              </a:r>
            </a:p>
          </p:txBody>
        </p:sp>
        <p:sp>
          <p:nvSpPr>
            <p:cNvPr id="34819" name="AutoShape 3"/>
            <p:cNvSpPr>
              <a:spLocks noChangeArrowheads="1"/>
            </p:cNvSpPr>
            <p:nvPr/>
          </p:nvSpPr>
          <p:spPr bwMode="auto">
            <a:xfrm>
              <a:off x="3810000" y="838200"/>
              <a:ext cx="1219200" cy="381000"/>
            </a:xfrm>
            <a:prstGeom prst="flowChartInputOutput">
              <a:avLst/>
            </a:prstGeom>
            <a:noFill/>
            <a:ln w="38100">
              <a:solidFill>
                <a:srgbClr val="FF0000"/>
              </a:solidFill>
              <a:miter lim="800000"/>
              <a:headEnd/>
              <a:tailEnd/>
            </a:ln>
          </p:spPr>
          <p:txBody>
            <a:bodyPr wrap="none" anchor="ctr"/>
            <a:lstStyle/>
            <a:p>
              <a:endParaRPr lang="en-US"/>
            </a:p>
          </p:txBody>
        </p:sp>
      </p:grpSp>
      <p:sp>
        <p:nvSpPr>
          <p:cNvPr id="34821" name="Text Box 5"/>
          <p:cNvSpPr txBox="1">
            <a:spLocks noChangeArrowheads="1"/>
          </p:cNvSpPr>
          <p:nvPr/>
        </p:nvSpPr>
        <p:spPr bwMode="auto">
          <a:xfrm>
            <a:off x="3505200" y="2667000"/>
            <a:ext cx="1752600" cy="8667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2.  Battle Captain begins notification procedures.  Submits SALUTE report within 30 minutes to CJTF</a:t>
            </a:r>
            <a:r>
              <a:rPr lang="en-US" sz="1000" b="1" dirty="0">
                <a:solidFill>
                  <a:srgbClr val="FF0000"/>
                </a:solidFill>
              </a:rPr>
              <a:t> </a:t>
            </a:r>
          </a:p>
        </p:txBody>
      </p:sp>
      <p:cxnSp>
        <p:nvCxnSpPr>
          <p:cNvPr id="34822" name="AutoShape 6"/>
          <p:cNvCxnSpPr>
            <a:cxnSpLocks noChangeShapeType="1"/>
            <a:stCxn id="34821" idx="3"/>
            <a:endCxn id="34825" idx="1"/>
          </p:cNvCxnSpPr>
          <p:nvPr/>
        </p:nvCxnSpPr>
        <p:spPr bwMode="auto">
          <a:xfrm flipV="1">
            <a:off x="5257800" y="2438400"/>
            <a:ext cx="838200" cy="661988"/>
          </a:xfrm>
          <a:prstGeom prst="bentConnector3">
            <a:avLst>
              <a:gd name="adj1" fmla="val 50000"/>
            </a:avLst>
          </a:prstGeom>
          <a:noFill/>
          <a:ln w="28575">
            <a:solidFill>
              <a:schemeClr val="tx1"/>
            </a:solidFill>
            <a:prstDash val="sysDot"/>
            <a:miter lim="800000"/>
            <a:headEnd/>
            <a:tailEnd/>
          </a:ln>
        </p:spPr>
      </p:cxnSp>
      <p:sp>
        <p:nvSpPr>
          <p:cNvPr id="34824" name="Text Box 8"/>
          <p:cNvSpPr txBox="1">
            <a:spLocks noChangeArrowheads="1"/>
          </p:cNvSpPr>
          <p:nvPr/>
        </p:nvSpPr>
        <p:spPr bwMode="auto">
          <a:xfrm>
            <a:off x="2209800" y="320675"/>
            <a:ext cx="4876800" cy="307975"/>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31:</a:t>
            </a:r>
            <a:r>
              <a:rPr lang="en-US" sz="1400" b="1"/>
              <a:t>  Indirect Fire Attack Against FOB </a:t>
            </a:r>
          </a:p>
        </p:txBody>
      </p:sp>
      <p:sp>
        <p:nvSpPr>
          <p:cNvPr id="34825" name="Text Box 9"/>
          <p:cNvSpPr txBox="1">
            <a:spLocks noChangeArrowheads="1"/>
          </p:cNvSpPr>
          <p:nvPr/>
        </p:nvSpPr>
        <p:spPr bwMode="auto">
          <a:xfrm>
            <a:off x="6096000" y="1981200"/>
            <a:ext cx="1981200" cy="914400"/>
          </a:xfrm>
          <a:prstGeom prst="rect">
            <a:avLst/>
          </a:prstGeom>
          <a:noFill/>
          <a:ln w="12700">
            <a:solidFill>
              <a:schemeClr val="tx1"/>
            </a:solidFill>
            <a:miter lim="800000"/>
            <a:headEnd type="none" w="sm" len="sm"/>
            <a:tailEnd type="none" w="lg" len="lg"/>
          </a:ln>
        </p:spPr>
        <p:txBody>
          <a:bodyPr anchorCtr="1"/>
          <a:lstStyle/>
          <a:p>
            <a:pPr algn="l" eaLnBrk="0" hangingPunct="0"/>
            <a:r>
              <a:rPr lang="en-US" sz="1000" b="1" dirty="0"/>
              <a:t>2a. Notification Tree:</a:t>
            </a:r>
          </a:p>
          <a:p>
            <a:pPr algn="l" eaLnBrk="0" hangingPunct="0"/>
            <a:r>
              <a:rPr lang="en-US" sz="1000" b="1" dirty="0"/>
              <a:t>(1)  S3</a:t>
            </a:r>
          </a:p>
          <a:p>
            <a:pPr algn="l" eaLnBrk="0" hangingPunct="0"/>
            <a:r>
              <a:rPr lang="en-US" sz="1000" b="1" dirty="0"/>
              <a:t>(2)  S2 </a:t>
            </a:r>
          </a:p>
          <a:p>
            <a:pPr algn="l" eaLnBrk="0" hangingPunct="0">
              <a:buFontTx/>
              <a:buAutoNum type="arabicParenBoth" startAt="3"/>
            </a:pPr>
            <a:r>
              <a:rPr lang="en-US" sz="1000" b="1" dirty="0"/>
              <a:t>  Alert all TOCs if FPCON change is necessary </a:t>
            </a:r>
          </a:p>
        </p:txBody>
      </p:sp>
      <p:sp>
        <p:nvSpPr>
          <p:cNvPr id="34826" name="Text Box 10"/>
          <p:cNvSpPr txBox="1">
            <a:spLocks noChangeArrowheads="1"/>
          </p:cNvSpPr>
          <p:nvPr/>
        </p:nvSpPr>
        <p:spPr bwMode="auto">
          <a:xfrm>
            <a:off x="3505200" y="5610225"/>
            <a:ext cx="1752600" cy="1015663"/>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5.  All units on FOB conduct 100% accountability check of equipment and personnel upon all clear given.  Reports passed to EOC </a:t>
            </a:r>
          </a:p>
        </p:txBody>
      </p:sp>
      <p:sp>
        <p:nvSpPr>
          <p:cNvPr id="34827" name="Text Box 11"/>
          <p:cNvSpPr txBox="1">
            <a:spLocks noChangeArrowheads="1"/>
          </p:cNvSpPr>
          <p:nvPr/>
        </p:nvSpPr>
        <p:spPr bwMode="auto">
          <a:xfrm>
            <a:off x="6096000" y="4724400"/>
            <a:ext cx="1981200" cy="400110"/>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2b. If unit receives casualties, see </a:t>
            </a:r>
            <a:r>
              <a:rPr lang="en-US" sz="1000" b="1" dirty="0">
                <a:hlinkClick r:id="rId3" action="ppaction://hlinksldjump"/>
              </a:rPr>
              <a:t>CARD 1 </a:t>
            </a:r>
            <a:r>
              <a:rPr lang="en-US" sz="1000" b="1" dirty="0"/>
              <a:t>and/or </a:t>
            </a:r>
            <a:r>
              <a:rPr lang="en-US" sz="1000" b="1" dirty="0">
                <a:hlinkClick r:id="rId4" action="ppaction://hlinksldjump"/>
              </a:rPr>
              <a:t>46</a:t>
            </a:r>
            <a:endParaRPr lang="en-US" sz="1000" b="1" dirty="0"/>
          </a:p>
        </p:txBody>
      </p:sp>
      <p:cxnSp>
        <p:nvCxnSpPr>
          <p:cNvPr id="34828" name="AutoShape 12"/>
          <p:cNvCxnSpPr>
            <a:cxnSpLocks noChangeShapeType="1"/>
            <a:stCxn id="34821" idx="3"/>
            <a:endCxn id="34827" idx="1"/>
          </p:cNvCxnSpPr>
          <p:nvPr/>
        </p:nvCxnSpPr>
        <p:spPr bwMode="auto">
          <a:xfrm>
            <a:off x="5257800" y="3100388"/>
            <a:ext cx="838200" cy="1824067"/>
          </a:xfrm>
          <a:prstGeom prst="bentConnector3">
            <a:avLst>
              <a:gd name="adj1" fmla="val 50000"/>
            </a:avLst>
          </a:prstGeom>
          <a:noFill/>
          <a:ln w="9525">
            <a:solidFill>
              <a:schemeClr val="tx1"/>
            </a:solidFill>
            <a:miter lim="800000"/>
            <a:headEnd/>
            <a:tailEnd type="triangle" w="med" len="med"/>
          </a:ln>
        </p:spPr>
      </p:cxnSp>
      <p:sp>
        <p:nvSpPr>
          <p:cNvPr id="34829" name="Text Box 13"/>
          <p:cNvSpPr txBox="1">
            <a:spLocks noChangeArrowheads="1"/>
          </p:cNvSpPr>
          <p:nvPr/>
        </p:nvSpPr>
        <p:spPr bwMode="auto">
          <a:xfrm>
            <a:off x="6477000" y="5638800"/>
            <a:ext cx="1600200" cy="400110"/>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6.  Unit submits follow-up report Story Board</a:t>
            </a:r>
          </a:p>
        </p:txBody>
      </p:sp>
      <p:sp>
        <p:nvSpPr>
          <p:cNvPr id="34831" name="Rectangle 15"/>
          <p:cNvSpPr>
            <a:spLocks noChangeArrowheads="1"/>
          </p:cNvSpPr>
          <p:nvPr/>
        </p:nvSpPr>
        <p:spPr bwMode="auto">
          <a:xfrm>
            <a:off x="7924800" y="76200"/>
            <a:ext cx="1143000" cy="838200"/>
          </a:xfrm>
          <a:prstGeom prst="rect">
            <a:avLst/>
          </a:prstGeom>
          <a:solidFill>
            <a:srgbClr val="00FF00"/>
          </a:solidFill>
          <a:ln w="28575">
            <a:solidFill>
              <a:schemeClr val="tx1"/>
            </a:solidFill>
            <a:miter lim="800000"/>
            <a:headEnd/>
            <a:tailEnd/>
          </a:ln>
        </p:spPr>
        <p:txBody>
          <a:bodyPr wrap="none" anchor="ctr"/>
          <a:lstStyle/>
          <a:p>
            <a:pPr algn="l"/>
            <a:r>
              <a:rPr lang="en-US" sz="1000" b="1" dirty="0"/>
              <a:t>Hyperlink</a:t>
            </a:r>
          </a:p>
          <a:p>
            <a:pPr algn="l"/>
            <a:r>
              <a:rPr lang="en-US" sz="1000" b="1" dirty="0">
                <a:hlinkClick r:id="rId3" action="ppaction://hlinksldjump"/>
              </a:rPr>
              <a:t>1-KIA</a:t>
            </a:r>
            <a:endParaRPr lang="en-US" sz="1000" b="1" dirty="0"/>
          </a:p>
          <a:p>
            <a:pPr algn="l"/>
            <a:r>
              <a:rPr lang="en-US" sz="1000" b="1" dirty="0">
                <a:hlinkClick r:id="rId4" action="ppaction://hlinksldjump"/>
              </a:rPr>
              <a:t>46-WIA</a:t>
            </a:r>
            <a:endParaRPr lang="en-US" sz="1000" b="1" dirty="0"/>
          </a:p>
          <a:p>
            <a:pPr algn="l"/>
            <a:r>
              <a:rPr lang="en-US" sz="1000" b="1" dirty="0">
                <a:hlinkClick r:id="rId5" action="ppaction://hlinksldjump"/>
              </a:rPr>
              <a:t>48-MEDEVAC</a:t>
            </a:r>
            <a:endParaRPr lang="en-US" sz="1000" b="1" dirty="0"/>
          </a:p>
          <a:p>
            <a:pPr algn="l"/>
            <a:r>
              <a:rPr lang="en-US" sz="1000" b="1" dirty="0">
                <a:hlinkClick r:id="rId6" action="ppaction://hlinksldjump"/>
              </a:rPr>
              <a:t>50-QRF</a:t>
            </a:r>
            <a:endParaRPr lang="en-US" sz="1000" b="1" dirty="0"/>
          </a:p>
        </p:txBody>
      </p:sp>
      <p:sp>
        <p:nvSpPr>
          <p:cNvPr id="34832" name="Text Box 16"/>
          <p:cNvSpPr txBox="1">
            <a:spLocks noChangeArrowheads="1"/>
          </p:cNvSpPr>
          <p:nvPr/>
        </p:nvSpPr>
        <p:spPr bwMode="auto">
          <a:xfrm>
            <a:off x="3505200" y="1905000"/>
            <a:ext cx="1752600" cy="246221"/>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1.  BDOC sounds alarm</a:t>
            </a:r>
          </a:p>
        </p:txBody>
      </p:sp>
      <p:sp>
        <p:nvSpPr>
          <p:cNvPr id="34833" name="Text Box 17"/>
          <p:cNvSpPr txBox="1">
            <a:spLocks noChangeArrowheads="1"/>
          </p:cNvSpPr>
          <p:nvPr/>
        </p:nvSpPr>
        <p:spPr bwMode="auto">
          <a:xfrm>
            <a:off x="3505200" y="3657600"/>
            <a:ext cx="1752600" cy="861774"/>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3.  10 minutes after last round impacts call for crater analysis and damage assessment  on FOB</a:t>
            </a:r>
          </a:p>
        </p:txBody>
      </p:sp>
      <p:sp>
        <p:nvSpPr>
          <p:cNvPr id="34834" name="Text Box 18"/>
          <p:cNvSpPr txBox="1">
            <a:spLocks noChangeArrowheads="1"/>
          </p:cNvSpPr>
          <p:nvPr/>
        </p:nvSpPr>
        <p:spPr bwMode="auto">
          <a:xfrm>
            <a:off x="3505200" y="4648200"/>
            <a:ext cx="1752600" cy="55399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4.  BDOC gives all clear 20 minutes after last round impacts</a:t>
            </a:r>
          </a:p>
        </p:txBody>
      </p:sp>
      <p:sp>
        <p:nvSpPr>
          <p:cNvPr id="34835" name="Text Box 19"/>
          <p:cNvSpPr txBox="1">
            <a:spLocks noChangeArrowheads="1"/>
          </p:cNvSpPr>
          <p:nvPr/>
        </p:nvSpPr>
        <p:spPr bwMode="auto">
          <a:xfrm>
            <a:off x="762000" y="2819400"/>
            <a:ext cx="1828800" cy="246221"/>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2b.  Is UAS/CCA available? </a:t>
            </a:r>
          </a:p>
        </p:txBody>
      </p:sp>
      <p:sp>
        <p:nvSpPr>
          <p:cNvPr id="34836" name="Text Box 20"/>
          <p:cNvSpPr txBox="1">
            <a:spLocks noChangeArrowheads="1"/>
          </p:cNvSpPr>
          <p:nvPr/>
        </p:nvSpPr>
        <p:spPr bwMode="auto">
          <a:xfrm>
            <a:off x="2286000" y="3200400"/>
            <a:ext cx="457200" cy="2571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YES</a:t>
            </a:r>
          </a:p>
        </p:txBody>
      </p:sp>
      <p:sp>
        <p:nvSpPr>
          <p:cNvPr id="34837" name="Text Box 21"/>
          <p:cNvSpPr txBox="1">
            <a:spLocks noChangeArrowheads="1"/>
          </p:cNvSpPr>
          <p:nvPr/>
        </p:nvSpPr>
        <p:spPr bwMode="auto">
          <a:xfrm>
            <a:off x="685800" y="3200401"/>
            <a:ext cx="381000" cy="246221"/>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NO</a:t>
            </a:r>
          </a:p>
        </p:txBody>
      </p:sp>
      <p:sp>
        <p:nvSpPr>
          <p:cNvPr id="34838" name="Text Box 22"/>
          <p:cNvSpPr txBox="1">
            <a:spLocks noChangeArrowheads="1"/>
          </p:cNvSpPr>
          <p:nvPr/>
        </p:nvSpPr>
        <p:spPr bwMode="auto">
          <a:xfrm>
            <a:off x="6096000" y="3048000"/>
            <a:ext cx="1676400" cy="147732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Are there any Other assets available?</a:t>
            </a:r>
          </a:p>
          <a:p>
            <a:pPr algn="l" eaLnBrk="0" hangingPunct="0">
              <a:buFontTx/>
              <a:buChar char="•"/>
            </a:pPr>
            <a:r>
              <a:rPr lang="en-US" sz="1000" b="1" dirty="0"/>
              <a:t> P3</a:t>
            </a:r>
          </a:p>
          <a:p>
            <a:pPr algn="l" eaLnBrk="0" hangingPunct="0">
              <a:buFontTx/>
              <a:buChar char="•"/>
            </a:pPr>
            <a:r>
              <a:rPr lang="en-US" sz="1000" b="1" dirty="0"/>
              <a:t> Predator</a:t>
            </a:r>
          </a:p>
          <a:p>
            <a:pPr algn="l" eaLnBrk="0" hangingPunct="0">
              <a:buFontTx/>
              <a:buChar char="•"/>
            </a:pPr>
            <a:r>
              <a:rPr lang="en-US" sz="1000" b="1" dirty="0"/>
              <a:t> AWT</a:t>
            </a:r>
          </a:p>
          <a:p>
            <a:pPr algn="l" eaLnBrk="0" hangingPunct="0">
              <a:buFontTx/>
              <a:buChar char="•"/>
            </a:pPr>
            <a:r>
              <a:rPr lang="en-US" sz="1000" b="1" dirty="0"/>
              <a:t> BfSB QRF</a:t>
            </a:r>
          </a:p>
          <a:p>
            <a:pPr algn="l" eaLnBrk="0" hangingPunct="0">
              <a:buFontTx/>
              <a:buChar char="•"/>
            </a:pPr>
            <a:r>
              <a:rPr lang="en-US" sz="1000" b="1" dirty="0"/>
              <a:t> other unit QRF</a:t>
            </a:r>
          </a:p>
          <a:p>
            <a:pPr algn="l" eaLnBrk="0" hangingPunct="0">
              <a:buFontTx/>
              <a:buChar char="•"/>
            </a:pPr>
            <a:r>
              <a:rPr lang="en-US" sz="1000" b="1" dirty="0"/>
              <a:t> CAS</a:t>
            </a:r>
          </a:p>
          <a:p>
            <a:pPr algn="l" eaLnBrk="0" hangingPunct="0"/>
            <a:endParaRPr lang="en-US" sz="1000" b="1" dirty="0"/>
          </a:p>
        </p:txBody>
      </p:sp>
      <p:sp>
        <p:nvSpPr>
          <p:cNvPr id="34839" name="Text Box 23"/>
          <p:cNvSpPr txBox="1">
            <a:spLocks noChangeArrowheads="1"/>
          </p:cNvSpPr>
          <p:nvPr/>
        </p:nvSpPr>
        <p:spPr bwMode="auto">
          <a:xfrm>
            <a:off x="1828800" y="3657600"/>
            <a:ext cx="1371600" cy="7143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Redirect assets to POO or ISO QRF depending on priority of tasking</a:t>
            </a:r>
          </a:p>
        </p:txBody>
      </p:sp>
      <p:sp>
        <p:nvSpPr>
          <p:cNvPr id="34840" name="Text Box 24"/>
          <p:cNvSpPr txBox="1">
            <a:spLocks noChangeArrowheads="1"/>
          </p:cNvSpPr>
          <p:nvPr/>
        </p:nvSpPr>
        <p:spPr bwMode="auto">
          <a:xfrm>
            <a:off x="152400" y="3657600"/>
            <a:ext cx="1447800" cy="400110"/>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Request for higher support</a:t>
            </a:r>
          </a:p>
        </p:txBody>
      </p:sp>
      <p:sp>
        <p:nvSpPr>
          <p:cNvPr id="34849" name="Line 33"/>
          <p:cNvSpPr>
            <a:spLocks noChangeShapeType="1"/>
          </p:cNvSpPr>
          <p:nvPr/>
        </p:nvSpPr>
        <p:spPr bwMode="auto">
          <a:xfrm flipH="1">
            <a:off x="2590800" y="2895600"/>
            <a:ext cx="914400" cy="76200"/>
          </a:xfrm>
          <a:prstGeom prst="line">
            <a:avLst/>
          </a:prstGeom>
          <a:noFill/>
          <a:ln w="9525">
            <a:solidFill>
              <a:schemeClr val="tx1"/>
            </a:solidFill>
            <a:round/>
            <a:headEnd/>
            <a:tailEnd type="triangle" w="med" len="med"/>
          </a:ln>
        </p:spPr>
        <p:txBody>
          <a:bodyPr/>
          <a:lstStyle/>
          <a:p>
            <a:endParaRPr lang="en-US"/>
          </a:p>
        </p:txBody>
      </p:sp>
      <p:sp>
        <p:nvSpPr>
          <p:cNvPr id="34850" name="Rectangle 34"/>
          <p:cNvSpPr>
            <a:spLocks noChangeArrowheads="1"/>
          </p:cNvSpPr>
          <p:nvPr/>
        </p:nvSpPr>
        <p:spPr bwMode="auto">
          <a:xfrm>
            <a:off x="228600" y="5105400"/>
            <a:ext cx="1385888" cy="1374775"/>
          </a:xfrm>
          <a:prstGeom prst="rect">
            <a:avLst/>
          </a:prstGeom>
          <a:noFill/>
          <a:ln w="28575">
            <a:solidFill>
              <a:schemeClr val="folHlink"/>
            </a:solidFill>
            <a:miter lim="800000"/>
            <a:headEnd/>
            <a:tailEnd/>
          </a:ln>
        </p:spPr>
        <p:txBody>
          <a:bodyPr/>
          <a:lstStyle/>
          <a:p>
            <a:pPr algn="l"/>
            <a:r>
              <a:rPr lang="en-US" sz="1000" b="1"/>
              <a:t>If other UAS/AVN assets are included in the fight, then appropriate airspace de-confliction must be coordinated through the BAE.</a:t>
            </a:r>
            <a:endParaRPr lang="en-US" sz="1800"/>
          </a:p>
        </p:txBody>
      </p:sp>
      <p:sp>
        <p:nvSpPr>
          <p:cNvPr id="34851" name="Text Box 37"/>
          <p:cNvSpPr txBox="1">
            <a:spLocks noChangeArrowheads="1"/>
          </p:cNvSpPr>
          <p:nvPr/>
        </p:nvSpPr>
        <p:spPr bwMode="auto">
          <a:xfrm>
            <a:off x="3505200" y="1371600"/>
            <a:ext cx="1752600" cy="400110"/>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FSE announces IDF on FOB   </a:t>
            </a:r>
          </a:p>
        </p:txBody>
      </p:sp>
      <p:sp>
        <p:nvSpPr>
          <p:cNvPr id="44" name="Text Box 23"/>
          <p:cNvSpPr txBox="1">
            <a:spLocks noChangeArrowheads="1"/>
          </p:cNvSpPr>
          <p:nvPr/>
        </p:nvSpPr>
        <p:spPr bwMode="auto">
          <a:xfrm>
            <a:off x="1828800" y="4724400"/>
            <a:ext cx="1447800" cy="1169551"/>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4a. Unit escorts EOD to POO sites for exploitation.  Maintain security at POO site until assessment/survey</a:t>
            </a:r>
          </a:p>
          <a:p>
            <a:pPr algn="l" eaLnBrk="0" hangingPunct="0"/>
            <a:r>
              <a:rPr lang="en-US" sz="1000" b="1" dirty="0"/>
              <a:t>complete</a:t>
            </a:r>
          </a:p>
        </p:txBody>
      </p:sp>
      <p:cxnSp>
        <p:nvCxnSpPr>
          <p:cNvPr id="47" name="AutoShape 30"/>
          <p:cNvCxnSpPr>
            <a:cxnSpLocks noChangeShapeType="1"/>
            <a:stCxn id="34851" idx="1"/>
            <a:endCxn id="34820" idx="3"/>
          </p:cNvCxnSpPr>
          <p:nvPr/>
        </p:nvCxnSpPr>
        <p:spPr bwMode="auto">
          <a:xfrm rot="10800000">
            <a:off x="2514600" y="1266855"/>
            <a:ext cx="990600" cy="304800"/>
          </a:xfrm>
          <a:prstGeom prst="straightConnector1">
            <a:avLst/>
          </a:prstGeom>
          <a:noFill/>
          <a:ln w="9525">
            <a:solidFill>
              <a:schemeClr val="tx1"/>
            </a:solidFill>
            <a:round/>
            <a:headEnd/>
            <a:tailEnd type="triangle" w="med" len="med"/>
          </a:ln>
        </p:spPr>
      </p:cxnSp>
      <p:grpSp>
        <p:nvGrpSpPr>
          <p:cNvPr id="220" name="Group 219"/>
          <p:cNvGrpSpPr/>
          <p:nvPr/>
        </p:nvGrpSpPr>
        <p:grpSpPr>
          <a:xfrm>
            <a:off x="533400" y="1066800"/>
            <a:ext cx="2514600" cy="1544598"/>
            <a:chOff x="152400" y="1066800"/>
            <a:chExt cx="2514600" cy="1544598"/>
          </a:xfrm>
        </p:grpSpPr>
        <p:sp>
          <p:nvSpPr>
            <p:cNvPr id="34820" name="Text Box 4"/>
            <p:cNvSpPr txBox="1">
              <a:spLocks noChangeArrowheads="1"/>
            </p:cNvSpPr>
            <p:nvPr/>
          </p:nvSpPr>
          <p:spPr bwMode="auto">
            <a:xfrm>
              <a:off x="762000" y="1066800"/>
              <a:ext cx="1371600" cy="400110"/>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Was there a radar acquisition?</a:t>
              </a:r>
            </a:p>
          </p:txBody>
        </p:sp>
        <p:sp>
          <p:nvSpPr>
            <p:cNvPr id="36" name="Text Box 20"/>
            <p:cNvSpPr txBox="1">
              <a:spLocks noChangeArrowheads="1"/>
            </p:cNvSpPr>
            <p:nvPr/>
          </p:nvSpPr>
          <p:spPr bwMode="auto">
            <a:xfrm>
              <a:off x="1828800" y="1600200"/>
              <a:ext cx="457200" cy="2571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YES</a:t>
              </a:r>
            </a:p>
          </p:txBody>
        </p:sp>
        <p:sp>
          <p:nvSpPr>
            <p:cNvPr id="37" name="Text Box 21"/>
            <p:cNvSpPr txBox="1">
              <a:spLocks noChangeArrowheads="1"/>
            </p:cNvSpPr>
            <p:nvPr/>
          </p:nvSpPr>
          <p:spPr bwMode="auto">
            <a:xfrm>
              <a:off x="609600" y="1600201"/>
              <a:ext cx="381000" cy="246221"/>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NO</a:t>
              </a:r>
            </a:p>
          </p:txBody>
        </p:sp>
        <p:sp>
          <p:nvSpPr>
            <p:cNvPr id="40" name="Text Box 23"/>
            <p:cNvSpPr txBox="1">
              <a:spLocks noChangeArrowheads="1"/>
            </p:cNvSpPr>
            <p:nvPr/>
          </p:nvSpPr>
          <p:spPr bwMode="auto">
            <a:xfrm>
              <a:off x="1752600" y="2057400"/>
              <a:ext cx="914400" cy="55399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Conduct counter-fire battle drill</a:t>
              </a:r>
            </a:p>
          </p:txBody>
        </p:sp>
        <p:sp>
          <p:nvSpPr>
            <p:cNvPr id="41" name="Text Box 24"/>
            <p:cNvSpPr txBox="1">
              <a:spLocks noChangeArrowheads="1"/>
            </p:cNvSpPr>
            <p:nvPr/>
          </p:nvSpPr>
          <p:spPr bwMode="auto">
            <a:xfrm>
              <a:off x="152400" y="2057400"/>
              <a:ext cx="1295400" cy="55399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Utilize alternate means to locate POO</a:t>
              </a:r>
            </a:p>
          </p:txBody>
        </p:sp>
        <p:cxnSp>
          <p:nvCxnSpPr>
            <p:cNvPr id="50" name="AutoShape 30"/>
            <p:cNvCxnSpPr>
              <a:cxnSpLocks noChangeShapeType="1"/>
              <a:stCxn id="34820" idx="2"/>
              <a:endCxn id="37" idx="0"/>
            </p:cNvCxnSpPr>
            <p:nvPr/>
          </p:nvCxnSpPr>
          <p:spPr bwMode="auto">
            <a:xfrm rot="5400000">
              <a:off x="1057305" y="1209705"/>
              <a:ext cx="133291" cy="647700"/>
            </a:xfrm>
            <a:prstGeom prst="straightConnector1">
              <a:avLst/>
            </a:prstGeom>
            <a:noFill/>
            <a:ln w="9525">
              <a:solidFill>
                <a:schemeClr val="tx1"/>
              </a:solidFill>
              <a:round/>
              <a:headEnd/>
              <a:tailEnd type="triangle" w="med" len="med"/>
            </a:ln>
          </p:spPr>
        </p:cxnSp>
        <p:cxnSp>
          <p:nvCxnSpPr>
            <p:cNvPr id="53" name="AutoShape 30"/>
            <p:cNvCxnSpPr>
              <a:cxnSpLocks noChangeShapeType="1"/>
              <a:stCxn id="34820" idx="2"/>
              <a:endCxn id="36" idx="0"/>
            </p:cNvCxnSpPr>
            <p:nvPr/>
          </p:nvCxnSpPr>
          <p:spPr bwMode="auto">
            <a:xfrm rot="16200000" flipH="1">
              <a:off x="1685955" y="1228755"/>
              <a:ext cx="133290" cy="609600"/>
            </a:xfrm>
            <a:prstGeom prst="straightConnector1">
              <a:avLst/>
            </a:prstGeom>
            <a:noFill/>
            <a:ln w="9525">
              <a:solidFill>
                <a:schemeClr val="tx1"/>
              </a:solidFill>
              <a:round/>
              <a:headEnd/>
              <a:tailEnd type="triangle" w="med" len="med"/>
            </a:ln>
          </p:spPr>
        </p:cxnSp>
        <p:cxnSp>
          <p:nvCxnSpPr>
            <p:cNvPr id="58" name="AutoShape 30"/>
            <p:cNvCxnSpPr>
              <a:cxnSpLocks noChangeShapeType="1"/>
              <a:stCxn id="36" idx="2"/>
            </p:cNvCxnSpPr>
            <p:nvPr/>
          </p:nvCxnSpPr>
          <p:spPr bwMode="auto">
            <a:xfrm rot="16200000" flipH="1">
              <a:off x="1957389" y="1957386"/>
              <a:ext cx="200024" cy="2"/>
            </a:xfrm>
            <a:prstGeom prst="straightConnector1">
              <a:avLst/>
            </a:prstGeom>
            <a:noFill/>
            <a:ln w="9525">
              <a:solidFill>
                <a:schemeClr val="tx1"/>
              </a:solidFill>
              <a:round/>
              <a:headEnd/>
              <a:tailEnd type="triangle" w="med" len="med"/>
            </a:ln>
          </p:spPr>
        </p:cxnSp>
        <p:cxnSp>
          <p:nvCxnSpPr>
            <p:cNvPr id="62" name="AutoShape 30"/>
            <p:cNvCxnSpPr>
              <a:cxnSpLocks noChangeShapeType="1"/>
              <a:stCxn id="37" idx="2"/>
              <a:endCxn id="41" idx="0"/>
            </p:cNvCxnSpPr>
            <p:nvPr/>
          </p:nvCxnSpPr>
          <p:spPr bwMode="auto">
            <a:xfrm rot="5400000">
              <a:off x="694611" y="1951911"/>
              <a:ext cx="210978" cy="1588"/>
            </a:xfrm>
            <a:prstGeom prst="straightConnector1">
              <a:avLst/>
            </a:prstGeom>
            <a:noFill/>
            <a:ln w="9525">
              <a:solidFill>
                <a:schemeClr val="tx1"/>
              </a:solidFill>
              <a:round/>
              <a:headEnd/>
              <a:tailEnd type="triangle" w="med" len="med"/>
            </a:ln>
          </p:spPr>
        </p:cxnSp>
      </p:grpSp>
      <p:cxnSp>
        <p:nvCxnSpPr>
          <p:cNvPr id="71" name="AutoShape 30"/>
          <p:cNvCxnSpPr>
            <a:cxnSpLocks noChangeShapeType="1"/>
            <a:stCxn id="34835" idx="2"/>
            <a:endCxn id="34837" idx="0"/>
          </p:cNvCxnSpPr>
          <p:nvPr/>
        </p:nvCxnSpPr>
        <p:spPr bwMode="auto">
          <a:xfrm rot="5400000">
            <a:off x="1208960" y="2732961"/>
            <a:ext cx="134780" cy="800100"/>
          </a:xfrm>
          <a:prstGeom prst="straightConnector1">
            <a:avLst/>
          </a:prstGeom>
          <a:noFill/>
          <a:ln w="9525">
            <a:solidFill>
              <a:schemeClr val="tx1"/>
            </a:solidFill>
            <a:round/>
            <a:headEnd/>
            <a:tailEnd type="triangle" w="med" len="med"/>
          </a:ln>
        </p:spPr>
      </p:cxnSp>
      <p:cxnSp>
        <p:nvCxnSpPr>
          <p:cNvPr id="74" name="AutoShape 30"/>
          <p:cNvCxnSpPr>
            <a:cxnSpLocks noChangeShapeType="1"/>
            <a:stCxn id="34835" idx="2"/>
            <a:endCxn id="34836" idx="0"/>
          </p:cNvCxnSpPr>
          <p:nvPr/>
        </p:nvCxnSpPr>
        <p:spPr bwMode="auto">
          <a:xfrm rot="16200000" flipH="1">
            <a:off x="2028111" y="2713910"/>
            <a:ext cx="134779" cy="838200"/>
          </a:xfrm>
          <a:prstGeom prst="straightConnector1">
            <a:avLst/>
          </a:prstGeom>
          <a:noFill/>
          <a:ln w="9525">
            <a:solidFill>
              <a:schemeClr val="tx1"/>
            </a:solidFill>
            <a:round/>
            <a:headEnd/>
            <a:tailEnd type="triangle" w="med" len="med"/>
          </a:ln>
        </p:spPr>
      </p:cxnSp>
      <p:cxnSp>
        <p:nvCxnSpPr>
          <p:cNvPr id="77" name="AutoShape 30"/>
          <p:cNvCxnSpPr>
            <a:cxnSpLocks noChangeShapeType="1"/>
            <a:stCxn id="34837" idx="2"/>
            <a:endCxn id="34840" idx="0"/>
          </p:cNvCxnSpPr>
          <p:nvPr/>
        </p:nvCxnSpPr>
        <p:spPr bwMode="auto">
          <a:xfrm rot="5400000">
            <a:off x="770811" y="3552111"/>
            <a:ext cx="210978" cy="1588"/>
          </a:xfrm>
          <a:prstGeom prst="straightConnector1">
            <a:avLst/>
          </a:prstGeom>
          <a:noFill/>
          <a:ln w="9525">
            <a:solidFill>
              <a:schemeClr val="tx1"/>
            </a:solidFill>
            <a:round/>
            <a:headEnd/>
            <a:tailEnd type="triangle" w="med" len="med"/>
          </a:ln>
        </p:spPr>
      </p:cxnSp>
      <p:cxnSp>
        <p:nvCxnSpPr>
          <p:cNvPr id="87" name="AutoShape 30"/>
          <p:cNvCxnSpPr>
            <a:cxnSpLocks noChangeShapeType="1"/>
            <a:stCxn id="34836" idx="2"/>
            <a:endCxn id="34839" idx="0"/>
          </p:cNvCxnSpPr>
          <p:nvPr/>
        </p:nvCxnSpPr>
        <p:spPr bwMode="auto">
          <a:xfrm rot="5400000">
            <a:off x="2414588" y="3557587"/>
            <a:ext cx="200025" cy="1588"/>
          </a:xfrm>
          <a:prstGeom prst="straightConnector1">
            <a:avLst/>
          </a:prstGeom>
          <a:noFill/>
          <a:ln w="9525">
            <a:solidFill>
              <a:schemeClr val="tx1"/>
            </a:solidFill>
            <a:round/>
            <a:headEnd/>
            <a:tailEnd type="triangle" w="med" len="med"/>
          </a:ln>
        </p:spPr>
      </p:cxnSp>
      <p:cxnSp>
        <p:nvCxnSpPr>
          <p:cNvPr id="105" name="AutoShape 30"/>
          <p:cNvCxnSpPr>
            <a:cxnSpLocks noChangeShapeType="1"/>
            <a:stCxn id="34826" idx="3"/>
            <a:endCxn id="34829" idx="1"/>
          </p:cNvCxnSpPr>
          <p:nvPr/>
        </p:nvCxnSpPr>
        <p:spPr bwMode="auto">
          <a:xfrm flipV="1">
            <a:off x="5257800" y="5838855"/>
            <a:ext cx="1219200" cy="279202"/>
          </a:xfrm>
          <a:prstGeom prst="straightConnector1">
            <a:avLst/>
          </a:prstGeom>
          <a:noFill/>
          <a:ln w="9525">
            <a:solidFill>
              <a:schemeClr val="tx1"/>
            </a:solidFill>
            <a:round/>
            <a:headEnd/>
            <a:tailEnd type="triangle" w="med" len="med"/>
          </a:ln>
        </p:spPr>
      </p:cxnSp>
      <p:cxnSp>
        <p:nvCxnSpPr>
          <p:cNvPr id="132" name="AutoShape 30"/>
          <p:cNvCxnSpPr>
            <a:cxnSpLocks noChangeShapeType="1"/>
            <a:stCxn id="34851" idx="2"/>
            <a:endCxn id="34832" idx="0"/>
          </p:cNvCxnSpPr>
          <p:nvPr/>
        </p:nvCxnSpPr>
        <p:spPr bwMode="auto">
          <a:xfrm>
            <a:off x="4381500" y="1771710"/>
            <a:ext cx="0" cy="133290"/>
          </a:xfrm>
          <a:prstGeom prst="straightConnector1">
            <a:avLst/>
          </a:prstGeom>
          <a:noFill/>
          <a:ln w="9525">
            <a:solidFill>
              <a:schemeClr val="tx1"/>
            </a:solidFill>
            <a:round/>
            <a:headEnd/>
            <a:tailEnd type="triangle" w="med" len="med"/>
          </a:ln>
        </p:spPr>
      </p:cxnSp>
      <p:cxnSp>
        <p:nvCxnSpPr>
          <p:cNvPr id="135" name="AutoShape 30"/>
          <p:cNvCxnSpPr>
            <a:cxnSpLocks noChangeShapeType="1"/>
            <a:stCxn id="34832" idx="2"/>
            <a:endCxn id="34821" idx="0"/>
          </p:cNvCxnSpPr>
          <p:nvPr/>
        </p:nvCxnSpPr>
        <p:spPr bwMode="auto">
          <a:xfrm>
            <a:off x="4381500" y="2151221"/>
            <a:ext cx="0" cy="515779"/>
          </a:xfrm>
          <a:prstGeom prst="straightConnector1">
            <a:avLst/>
          </a:prstGeom>
          <a:noFill/>
          <a:ln w="9525">
            <a:solidFill>
              <a:schemeClr val="tx1"/>
            </a:solidFill>
            <a:round/>
            <a:headEnd/>
            <a:tailEnd type="triangle" w="med" len="med"/>
          </a:ln>
        </p:spPr>
      </p:cxnSp>
      <p:cxnSp>
        <p:nvCxnSpPr>
          <p:cNvPr id="138" name="AutoShape 30"/>
          <p:cNvCxnSpPr>
            <a:cxnSpLocks noChangeShapeType="1"/>
            <a:stCxn id="34821" idx="2"/>
            <a:endCxn id="34833" idx="0"/>
          </p:cNvCxnSpPr>
          <p:nvPr/>
        </p:nvCxnSpPr>
        <p:spPr bwMode="auto">
          <a:xfrm rot="5400000">
            <a:off x="4319588" y="3595687"/>
            <a:ext cx="123825" cy="1588"/>
          </a:xfrm>
          <a:prstGeom prst="straightConnector1">
            <a:avLst/>
          </a:prstGeom>
          <a:noFill/>
          <a:ln w="9525">
            <a:solidFill>
              <a:schemeClr val="tx1"/>
            </a:solidFill>
            <a:round/>
            <a:headEnd/>
            <a:tailEnd type="triangle" w="med" len="med"/>
          </a:ln>
        </p:spPr>
      </p:cxnSp>
      <p:cxnSp>
        <p:nvCxnSpPr>
          <p:cNvPr id="142" name="AutoShape 30"/>
          <p:cNvCxnSpPr>
            <a:cxnSpLocks noChangeShapeType="1"/>
            <a:stCxn id="34833" idx="2"/>
            <a:endCxn id="34834" idx="0"/>
          </p:cNvCxnSpPr>
          <p:nvPr/>
        </p:nvCxnSpPr>
        <p:spPr bwMode="auto">
          <a:xfrm>
            <a:off x="4381500" y="4519374"/>
            <a:ext cx="0" cy="128826"/>
          </a:xfrm>
          <a:prstGeom prst="straightConnector1">
            <a:avLst/>
          </a:prstGeom>
          <a:noFill/>
          <a:ln w="9525">
            <a:solidFill>
              <a:schemeClr val="tx1"/>
            </a:solidFill>
            <a:round/>
            <a:headEnd/>
            <a:tailEnd type="triangle" w="med" len="med"/>
          </a:ln>
        </p:spPr>
      </p:cxnSp>
      <p:cxnSp>
        <p:nvCxnSpPr>
          <p:cNvPr id="145" name="AutoShape 30"/>
          <p:cNvCxnSpPr>
            <a:cxnSpLocks noChangeShapeType="1"/>
            <a:stCxn id="34834" idx="2"/>
            <a:endCxn id="34826" idx="0"/>
          </p:cNvCxnSpPr>
          <p:nvPr/>
        </p:nvCxnSpPr>
        <p:spPr bwMode="auto">
          <a:xfrm>
            <a:off x="4381500" y="5202198"/>
            <a:ext cx="0" cy="408027"/>
          </a:xfrm>
          <a:prstGeom prst="straightConnector1">
            <a:avLst/>
          </a:prstGeom>
          <a:noFill/>
          <a:ln w="9525">
            <a:solidFill>
              <a:schemeClr val="tx1"/>
            </a:solidFill>
            <a:round/>
            <a:headEnd/>
            <a:tailEnd type="triangle" w="med" len="med"/>
          </a:ln>
        </p:spPr>
      </p:cxnSp>
      <p:cxnSp>
        <p:nvCxnSpPr>
          <p:cNvPr id="168" name="AutoShape 30"/>
          <p:cNvCxnSpPr>
            <a:cxnSpLocks noChangeShapeType="1"/>
            <a:stCxn id="34819" idx="4"/>
            <a:endCxn id="34851" idx="0"/>
          </p:cNvCxnSpPr>
          <p:nvPr/>
        </p:nvCxnSpPr>
        <p:spPr bwMode="auto">
          <a:xfrm rot="16200000" flipH="1">
            <a:off x="4286250" y="1276350"/>
            <a:ext cx="152400" cy="38100"/>
          </a:xfrm>
          <a:prstGeom prst="straightConnector1">
            <a:avLst/>
          </a:prstGeom>
          <a:noFill/>
          <a:ln w="9525">
            <a:solidFill>
              <a:schemeClr val="tx1"/>
            </a:solidFill>
            <a:round/>
            <a:headEnd/>
            <a:tailEnd type="triangle" w="med" len="med"/>
          </a:ln>
        </p:spPr>
      </p:cxnSp>
      <p:cxnSp>
        <p:nvCxnSpPr>
          <p:cNvPr id="191" name="AutoShape 30"/>
          <p:cNvCxnSpPr>
            <a:cxnSpLocks noChangeShapeType="1"/>
            <a:stCxn id="34834" idx="1"/>
            <a:endCxn id="44" idx="3"/>
          </p:cNvCxnSpPr>
          <p:nvPr/>
        </p:nvCxnSpPr>
        <p:spPr bwMode="auto">
          <a:xfrm flipH="1">
            <a:off x="3276600" y="4925199"/>
            <a:ext cx="228600" cy="383977"/>
          </a:xfrm>
          <a:prstGeom prst="straightConnector1">
            <a:avLst/>
          </a:prstGeom>
          <a:noFill/>
          <a:ln w="9525">
            <a:solidFill>
              <a:schemeClr val="tx1"/>
            </a:solidFill>
            <a:round/>
            <a:headEnd/>
            <a:tailEnd type="triangle" w="med" len="med"/>
          </a:ln>
        </p:spPr>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ChangeArrowheads="1"/>
          </p:cNvSpPr>
          <p:nvPr/>
        </p:nvSpPr>
        <p:spPr bwMode="auto">
          <a:xfrm>
            <a:off x="3505200" y="1219200"/>
            <a:ext cx="2286000" cy="304800"/>
          </a:xfrm>
          <a:prstGeom prst="flowChartInputOutput">
            <a:avLst/>
          </a:prstGeom>
          <a:noFill/>
          <a:ln w="12700">
            <a:solidFill>
              <a:schemeClr val="tx1"/>
            </a:solidFill>
            <a:miter lim="800000"/>
            <a:headEnd/>
            <a:tailEnd/>
          </a:ln>
        </p:spPr>
        <p:txBody>
          <a:bodyPr wrap="none" anchor="ctr"/>
          <a:lstStyle/>
          <a:p>
            <a:endParaRPr lang="en-US"/>
          </a:p>
        </p:txBody>
      </p:sp>
      <p:sp>
        <p:nvSpPr>
          <p:cNvPr id="35843" name="Text Box 3"/>
          <p:cNvSpPr txBox="1">
            <a:spLocks noChangeArrowheads="1"/>
          </p:cNvSpPr>
          <p:nvPr/>
        </p:nvSpPr>
        <p:spPr bwMode="auto">
          <a:xfrm>
            <a:off x="2489200" y="660400"/>
            <a:ext cx="4368800" cy="406400"/>
          </a:xfrm>
          <a:prstGeom prst="rect">
            <a:avLst/>
          </a:prstGeom>
          <a:noFill/>
          <a:ln w="9525">
            <a:solidFill>
              <a:schemeClr val="tx1"/>
            </a:solidFill>
            <a:miter lim="800000"/>
            <a:headEnd/>
            <a:tailEnd/>
          </a:ln>
        </p:spPr>
        <p:txBody>
          <a:bodyPr>
            <a:spAutoFit/>
          </a:bodyPr>
          <a:lstStyle/>
          <a:p>
            <a:r>
              <a:rPr lang="en-US" sz="1000" b="1"/>
              <a:t>Occurs when the number of casualties exceeds the available medical capability to rapidly treat and evacuate them.</a:t>
            </a:r>
          </a:p>
        </p:txBody>
      </p:sp>
      <p:sp>
        <p:nvSpPr>
          <p:cNvPr id="35844" name="Text Box 4"/>
          <p:cNvSpPr txBox="1">
            <a:spLocks noChangeArrowheads="1"/>
          </p:cNvSpPr>
          <p:nvPr/>
        </p:nvSpPr>
        <p:spPr bwMode="auto">
          <a:xfrm>
            <a:off x="3581400" y="1676400"/>
            <a:ext cx="1981200" cy="400050"/>
          </a:xfrm>
          <a:prstGeom prst="rect">
            <a:avLst/>
          </a:prstGeom>
          <a:noFill/>
          <a:ln w="3175">
            <a:solidFill>
              <a:schemeClr val="tx1"/>
            </a:solidFill>
            <a:miter lim="800000"/>
            <a:headEnd/>
            <a:tailEnd/>
          </a:ln>
        </p:spPr>
        <p:txBody>
          <a:bodyPr wrap="square">
            <a:spAutoFit/>
          </a:bodyPr>
          <a:lstStyle/>
          <a:p>
            <a:pPr marL="457200" indent="-457200" algn="l"/>
            <a:r>
              <a:rPr lang="en-US" sz="1000" b="1"/>
              <a:t>1. Unit  conducts actions IAW unit SOP</a:t>
            </a:r>
          </a:p>
        </p:txBody>
      </p:sp>
      <p:sp>
        <p:nvSpPr>
          <p:cNvPr id="35845" name="Text Box 5"/>
          <p:cNvSpPr txBox="1">
            <a:spLocks noChangeArrowheads="1"/>
          </p:cNvSpPr>
          <p:nvPr/>
        </p:nvSpPr>
        <p:spPr bwMode="auto">
          <a:xfrm>
            <a:off x="381000" y="1752600"/>
            <a:ext cx="2962275" cy="4953000"/>
          </a:xfrm>
          <a:prstGeom prst="rect">
            <a:avLst/>
          </a:prstGeom>
          <a:solidFill>
            <a:schemeClr val="bg1"/>
          </a:solidFill>
          <a:ln w="9525">
            <a:solidFill>
              <a:schemeClr val="tx1"/>
            </a:solidFill>
            <a:miter lim="800000"/>
            <a:headEnd/>
            <a:tailEnd/>
          </a:ln>
        </p:spPr>
        <p:txBody>
          <a:bodyPr/>
          <a:lstStyle/>
          <a:p>
            <a:pPr algn="l"/>
            <a:r>
              <a:rPr lang="en-US" sz="1000" b="1" dirty="0"/>
              <a:t>2a.  SALT-A report to TOC</a:t>
            </a:r>
          </a:p>
          <a:p>
            <a:pPr algn="l"/>
            <a:r>
              <a:rPr lang="en-US" sz="1000" b="1" dirty="0"/>
              <a:t>Size:  </a:t>
            </a:r>
          </a:p>
          <a:p>
            <a:pPr algn="l"/>
            <a:r>
              <a:rPr lang="en-US" sz="1000" b="1" dirty="0"/>
              <a:t>(1) Victims names, ranks, SSN, </a:t>
            </a:r>
          </a:p>
          <a:p>
            <a:pPr algn="l"/>
            <a:r>
              <a:rPr lang="en-US" sz="1000" b="1" dirty="0"/>
              <a:t>(2) How many local nationals are injured?</a:t>
            </a:r>
          </a:p>
          <a:p>
            <a:pPr algn="l"/>
            <a:r>
              <a:rPr lang="en-US" sz="1000" b="1" dirty="0"/>
              <a:t>Activity:</a:t>
            </a:r>
          </a:p>
          <a:p>
            <a:pPr algn="l"/>
            <a:r>
              <a:rPr lang="en-US" sz="1000" b="1" dirty="0"/>
              <a:t>(1) What was the time of the incident.</a:t>
            </a:r>
          </a:p>
          <a:p>
            <a:pPr algn="l"/>
            <a:r>
              <a:rPr lang="en-US" sz="1000" b="1" dirty="0"/>
              <a:t>(2) What caused the injuries.</a:t>
            </a:r>
          </a:p>
          <a:p>
            <a:pPr algn="l"/>
            <a:r>
              <a:rPr lang="en-US" sz="1000" b="1" dirty="0"/>
              <a:t>(3) Do local national hospitals have enough resources to treat all civilian wounded?</a:t>
            </a:r>
          </a:p>
          <a:p>
            <a:pPr algn="l"/>
            <a:r>
              <a:rPr lang="en-US" sz="1000" b="1" dirty="0"/>
              <a:t>(4) What equipment was involved.</a:t>
            </a:r>
          </a:p>
          <a:p>
            <a:pPr algn="l"/>
            <a:r>
              <a:rPr lang="en-US" sz="1000" b="1" dirty="0"/>
              <a:t>(5) What are the results of the unit’s initial triage</a:t>
            </a:r>
          </a:p>
          <a:p>
            <a:pPr algn="l"/>
            <a:r>
              <a:rPr lang="en-US" sz="1000" b="1" dirty="0"/>
              <a:t>Location:</a:t>
            </a:r>
          </a:p>
          <a:p>
            <a:pPr algn="l"/>
            <a:r>
              <a:rPr lang="en-US" sz="1000" b="1" dirty="0"/>
              <a:t>(1) 8 digit grid of the incident</a:t>
            </a:r>
          </a:p>
          <a:p>
            <a:pPr algn="l"/>
            <a:r>
              <a:rPr lang="en-US" sz="1000" b="1" dirty="0"/>
              <a:t>(2) of the injured personnel</a:t>
            </a:r>
          </a:p>
          <a:p>
            <a:pPr algn="l"/>
            <a:r>
              <a:rPr lang="en-US" sz="1000" b="1" dirty="0"/>
              <a:t>Time incident occurred</a:t>
            </a:r>
          </a:p>
          <a:p>
            <a:pPr algn="l"/>
            <a:r>
              <a:rPr lang="en-US" sz="1000" b="1" dirty="0"/>
              <a:t>Actions: 	</a:t>
            </a:r>
          </a:p>
          <a:p>
            <a:pPr algn="l"/>
            <a:r>
              <a:rPr lang="en-US" sz="1000" b="1" dirty="0"/>
              <a:t>(1) Is triage complete</a:t>
            </a:r>
          </a:p>
          <a:p>
            <a:pPr algn="l"/>
            <a:r>
              <a:rPr lang="en-US" sz="1000" b="1" dirty="0"/>
              <a:t>(2) Is area secure? (search for additional IEDs).</a:t>
            </a:r>
          </a:p>
          <a:p>
            <a:pPr algn="l"/>
            <a:r>
              <a:rPr lang="en-US" sz="1000" b="1" dirty="0"/>
              <a:t>(3) Does unit need support from higher to assist with military casualties?  If so, what personnel/equipment specifically?</a:t>
            </a:r>
          </a:p>
          <a:p>
            <a:pPr algn="l"/>
            <a:r>
              <a:rPr lang="en-US" sz="1000" b="1" dirty="0"/>
              <a:t>(4) Does unit need support from higher to assist with civilian casualties?</a:t>
            </a:r>
          </a:p>
          <a:p>
            <a:pPr algn="l"/>
            <a:r>
              <a:rPr lang="en-US" sz="1000" b="1" dirty="0"/>
              <a:t>(4) If necessary, is the link-up point established?  </a:t>
            </a:r>
          </a:p>
          <a:p>
            <a:pPr algn="l"/>
            <a:r>
              <a:rPr lang="en-US" sz="1000" b="1" dirty="0"/>
              <a:t>(5) If necessary, is LZ established for MEDEVAC? (search LZ for IED)</a:t>
            </a:r>
          </a:p>
        </p:txBody>
      </p:sp>
      <p:sp>
        <p:nvSpPr>
          <p:cNvPr id="35846" name="Text Box 6"/>
          <p:cNvSpPr txBox="1">
            <a:spLocks noChangeArrowheads="1"/>
          </p:cNvSpPr>
          <p:nvPr/>
        </p:nvSpPr>
        <p:spPr bwMode="auto">
          <a:xfrm>
            <a:off x="3429000" y="1279525"/>
            <a:ext cx="2336800" cy="244475"/>
          </a:xfrm>
          <a:prstGeom prst="rect">
            <a:avLst/>
          </a:prstGeom>
          <a:noFill/>
          <a:ln w="28575">
            <a:noFill/>
            <a:miter lim="800000"/>
            <a:headEnd/>
            <a:tailEnd/>
          </a:ln>
        </p:spPr>
        <p:txBody>
          <a:bodyPr>
            <a:spAutoFit/>
          </a:bodyPr>
          <a:lstStyle/>
          <a:p>
            <a:r>
              <a:rPr lang="en-US" sz="1000" b="1"/>
              <a:t>Casualties Sustained</a:t>
            </a:r>
          </a:p>
        </p:txBody>
      </p:sp>
      <p:sp>
        <p:nvSpPr>
          <p:cNvPr id="35847" name="Text Box 7"/>
          <p:cNvSpPr txBox="1">
            <a:spLocks noChangeArrowheads="1"/>
          </p:cNvSpPr>
          <p:nvPr/>
        </p:nvSpPr>
        <p:spPr bwMode="auto">
          <a:xfrm>
            <a:off x="3581400" y="2133600"/>
            <a:ext cx="1981200" cy="246221"/>
          </a:xfrm>
          <a:prstGeom prst="rect">
            <a:avLst/>
          </a:prstGeom>
          <a:noFill/>
          <a:ln w="9525">
            <a:solidFill>
              <a:schemeClr val="tx1"/>
            </a:solidFill>
            <a:miter lim="800000"/>
            <a:headEnd/>
            <a:tailEnd/>
          </a:ln>
        </p:spPr>
        <p:txBody>
          <a:bodyPr wrap="square">
            <a:spAutoFit/>
          </a:bodyPr>
          <a:lstStyle/>
          <a:p>
            <a:pPr algn="l"/>
            <a:r>
              <a:rPr lang="en-US" sz="1000" b="1" dirty="0"/>
              <a:t>2. TOC reports to higher </a:t>
            </a:r>
          </a:p>
        </p:txBody>
      </p:sp>
      <p:grpSp>
        <p:nvGrpSpPr>
          <p:cNvPr id="35849" name="Group 9"/>
          <p:cNvGrpSpPr>
            <a:grpSpLocks/>
          </p:cNvGrpSpPr>
          <p:nvPr/>
        </p:nvGrpSpPr>
        <p:grpSpPr bwMode="auto">
          <a:xfrm>
            <a:off x="5495925" y="1025525"/>
            <a:ext cx="3505200" cy="396875"/>
            <a:chOff x="1098" y="3744"/>
            <a:chExt cx="3605" cy="442"/>
          </a:xfrm>
        </p:grpSpPr>
        <p:sp>
          <p:nvSpPr>
            <p:cNvPr id="35866" name="Rectangle 10"/>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35867" name="Picture 11"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35868" name="Picture 12"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35869" name="Rectangle 13"/>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35850" name="Text Box 14"/>
          <p:cNvSpPr txBox="1">
            <a:spLocks noChangeArrowheads="1"/>
          </p:cNvSpPr>
          <p:nvPr/>
        </p:nvSpPr>
        <p:spPr bwMode="auto">
          <a:xfrm>
            <a:off x="2438400" y="228600"/>
            <a:ext cx="44958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32:</a:t>
            </a:r>
            <a:r>
              <a:rPr lang="en-US" sz="1400" b="1"/>
              <a:t>  Mass casualty (MASCAL)</a:t>
            </a:r>
          </a:p>
        </p:txBody>
      </p:sp>
      <p:cxnSp>
        <p:nvCxnSpPr>
          <p:cNvPr id="35851" name="AutoShape 15"/>
          <p:cNvCxnSpPr>
            <a:cxnSpLocks noChangeShapeType="1"/>
            <a:stCxn id="35847" idx="1"/>
            <a:endCxn id="35845" idx="3"/>
          </p:cNvCxnSpPr>
          <p:nvPr/>
        </p:nvCxnSpPr>
        <p:spPr bwMode="auto">
          <a:xfrm rot="10800000" flipV="1">
            <a:off x="3343276" y="2256710"/>
            <a:ext cx="238125" cy="1972389"/>
          </a:xfrm>
          <a:prstGeom prst="bentConnector3">
            <a:avLst>
              <a:gd name="adj1" fmla="val 50000"/>
            </a:avLst>
          </a:prstGeom>
          <a:noFill/>
          <a:ln w="28575">
            <a:solidFill>
              <a:schemeClr val="tx1"/>
            </a:solidFill>
            <a:prstDash val="sysDot"/>
            <a:miter lim="800000"/>
            <a:headEnd/>
            <a:tailEnd/>
          </a:ln>
        </p:spPr>
      </p:cxnSp>
      <p:sp>
        <p:nvSpPr>
          <p:cNvPr id="35853" name="Text Box 17"/>
          <p:cNvSpPr txBox="1">
            <a:spLocks noChangeArrowheads="1"/>
          </p:cNvSpPr>
          <p:nvPr/>
        </p:nvSpPr>
        <p:spPr bwMode="auto">
          <a:xfrm>
            <a:off x="3581400" y="2667000"/>
            <a:ext cx="1981200" cy="14763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3.  Battle Captain begins notification procedures.  Submits SALUTE report within 30 minutes.  Issues verbal order to all commanders to control all communications to the rear (rear detachment officially notifies family)</a:t>
            </a:r>
          </a:p>
        </p:txBody>
      </p:sp>
      <p:cxnSp>
        <p:nvCxnSpPr>
          <p:cNvPr id="35855" name="AutoShape 19"/>
          <p:cNvCxnSpPr>
            <a:cxnSpLocks noChangeShapeType="1"/>
            <a:endCxn id="35853" idx="3"/>
          </p:cNvCxnSpPr>
          <p:nvPr/>
        </p:nvCxnSpPr>
        <p:spPr bwMode="auto">
          <a:xfrm rot="10800000">
            <a:off x="5562600" y="3405188"/>
            <a:ext cx="457200" cy="303212"/>
          </a:xfrm>
          <a:prstGeom prst="bentConnector3">
            <a:avLst>
              <a:gd name="adj1" fmla="val 50000"/>
            </a:avLst>
          </a:prstGeom>
          <a:noFill/>
          <a:ln w="28575">
            <a:solidFill>
              <a:schemeClr val="tx1"/>
            </a:solidFill>
            <a:prstDash val="sysDot"/>
            <a:miter lim="800000"/>
            <a:headEnd/>
            <a:tailEnd/>
          </a:ln>
        </p:spPr>
      </p:cxnSp>
      <p:cxnSp>
        <p:nvCxnSpPr>
          <p:cNvPr id="35856" name="AutoShape 20"/>
          <p:cNvCxnSpPr>
            <a:cxnSpLocks noChangeShapeType="1"/>
            <a:stCxn id="35853" idx="2"/>
            <a:endCxn id="35857" idx="0"/>
          </p:cNvCxnSpPr>
          <p:nvPr/>
        </p:nvCxnSpPr>
        <p:spPr bwMode="auto">
          <a:xfrm rot="5400000">
            <a:off x="4510088" y="4205287"/>
            <a:ext cx="123825" cy="1588"/>
          </a:xfrm>
          <a:prstGeom prst="straightConnector1">
            <a:avLst/>
          </a:prstGeom>
          <a:noFill/>
          <a:ln w="9525">
            <a:solidFill>
              <a:schemeClr val="tx1"/>
            </a:solidFill>
            <a:round/>
            <a:headEnd/>
            <a:tailEnd type="triangle" w="med" len="med"/>
          </a:ln>
        </p:spPr>
      </p:cxnSp>
      <p:sp>
        <p:nvSpPr>
          <p:cNvPr id="35857" name="Text Box 21"/>
          <p:cNvSpPr txBox="1">
            <a:spLocks noChangeArrowheads="1"/>
          </p:cNvSpPr>
          <p:nvPr/>
        </p:nvSpPr>
        <p:spPr bwMode="auto">
          <a:xfrm>
            <a:off x="3581400" y="4267200"/>
            <a:ext cx="1981200" cy="1169551"/>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  All units on FOB conduct 100% accountability check of equipment and personnel, request BfSB QRF if necessary.  Unit evacuates casualties and/or remains IAW unit SOP.</a:t>
            </a:r>
          </a:p>
        </p:txBody>
      </p:sp>
      <p:sp>
        <p:nvSpPr>
          <p:cNvPr id="35858" name="Text Box 22"/>
          <p:cNvSpPr txBox="1">
            <a:spLocks noChangeArrowheads="1"/>
          </p:cNvSpPr>
          <p:nvPr/>
        </p:nvSpPr>
        <p:spPr bwMode="auto">
          <a:xfrm>
            <a:off x="5943600" y="6324600"/>
            <a:ext cx="2971800" cy="409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4a.  If QRF requested, see </a:t>
            </a:r>
            <a:r>
              <a:rPr lang="en-US" sz="1000" b="1" u="sng" dirty="0">
                <a:hlinkClick r:id="rId3" action="ppaction://hlinksldjump"/>
              </a:rPr>
              <a:t>CARD 5</a:t>
            </a:r>
            <a:r>
              <a:rPr lang="en-US" sz="1000" b="1" u="sng" dirty="0"/>
              <a:t>0</a:t>
            </a:r>
            <a:r>
              <a:rPr lang="en-US" sz="1000" b="1" dirty="0"/>
              <a:t>.   QRF CDR will coordinate/report to TOC</a:t>
            </a:r>
          </a:p>
        </p:txBody>
      </p:sp>
      <p:sp>
        <p:nvSpPr>
          <p:cNvPr id="35860" name="Text Box 24"/>
          <p:cNvSpPr txBox="1">
            <a:spLocks noChangeArrowheads="1"/>
          </p:cNvSpPr>
          <p:nvPr/>
        </p:nvSpPr>
        <p:spPr bwMode="auto">
          <a:xfrm>
            <a:off x="3581400" y="5562600"/>
            <a:ext cx="1981200" cy="55399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5.  Unit submits all DA 1156 Casualty Feeder Cards and follow-up report Story Board.</a:t>
            </a:r>
          </a:p>
        </p:txBody>
      </p:sp>
      <p:cxnSp>
        <p:nvCxnSpPr>
          <p:cNvPr id="35862" name="AutoShape 26"/>
          <p:cNvCxnSpPr>
            <a:cxnSpLocks noChangeShapeType="1"/>
            <a:stCxn id="35857" idx="3"/>
            <a:endCxn id="35858" idx="1"/>
          </p:cNvCxnSpPr>
          <p:nvPr/>
        </p:nvCxnSpPr>
        <p:spPr bwMode="auto">
          <a:xfrm>
            <a:off x="5562600" y="4851976"/>
            <a:ext cx="381000" cy="1677412"/>
          </a:xfrm>
          <a:prstGeom prst="bentConnector3">
            <a:avLst>
              <a:gd name="adj1" fmla="val 22958"/>
            </a:avLst>
          </a:prstGeom>
          <a:noFill/>
          <a:ln w="9525">
            <a:solidFill>
              <a:schemeClr val="tx1"/>
            </a:solidFill>
            <a:miter lim="800000"/>
            <a:headEnd/>
            <a:tailEnd type="triangle" w="med" len="med"/>
          </a:ln>
        </p:spPr>
      </p:cxnSp>
      <p:sp>
        <p:nvSpPr>
          <p:cNvPr id="35863" name="Text Box 27"/>
          <p:cNvSpPr txBox="1">
            <a:spLocks noChangeArrowheads="1"/>
          </p:cNvSpPr>
          <p:nvPr/>
        </p:nvSpPr>
        <p:spPr bwMode="auto">
          <a:xfrm>
            <a:off x="5715000" y="1447800"/>
            <a:ext cx="3249613" cy="3631763"/>
          </a:xfrm>
          <a:prstGeom prst="rect">
            <a:avLst/>
          </a:prstGeom>
          <a:solidFill>
            <a:schemeClr val="bg1"/>
          </a:solidFill>
          <a:ln w="9525">
            <a:solidFill>
              <a:schemeClr val="tx1"/>
            </a:solidFill>
            <a:miter lim="800000"/>
            <a:headEnd/>
            <a:tailEnd/>
          </a:ln>
        </p:spPr>
        <p:txBody>
          <a:bodyPr>
            <a:spAutoFit/>
          </a:bodyPr>
          <a:lstStyle/>
          <a:p>
            <a:pPr algn="l"/>
            <a:r>
              <a:rPr lang="en-US" sz="1000" b="1" dirty="0"/>
              <a:t>3a. Staff Action Checklist</a:t>
            </a:r>
          </a:p>
          <a:p>
            <a:pPr algn="l">
              <a:buFont typeface="Wingdings" pitchFamily="2" charset="2"/>
              <a:buChar char="q"/>
            </a:pPr>
            <a:r>
              <a:rPr lang="en-US" sz="1000" b="1" dirty="0"/>
              <a:t> BTL CPT immediately notifies command group and staff</a:t>
            </a:r>
          </a:p>
          <a:p>
            <a:pPr algn="l">
              <a:buFont typeface="Wingdings" pitchFamily="2" charset="2"/>
              <a:buChar char="q"/>
            </a:pPr>
            <a:r>
              <a:rPr lang="en-US" sz="1000" b="1" dirty="0"/>
              <a:t> FSC requests RW/CAS, orient Arty or mortars</a:t>
            </a:r>
          </a:p>
          <a:p>
            <a:pPr algn="l">
              <a:buFont typeface="Wingdings" pitchFamily="2" charset="2"/>
              <a:buChar char="q"/>
            </a:pPr>
            <a:r>
              <a:rPr lang="en-US" sz="1000" b="1" dirty="0"/>
              <a:t> CPOF operator zooms in on incident, displays only the applicable overlays, and checks Blue Force Tracker Text messages </a:t>
            </a:r>
          </a:p>
          <a:p>
            <a:pPr algn="l">
              <a:buFont typeface="Wingdings" pitchFamily="2" charset="2"/>
              <a:buChar char="q"/>
            </a:pPr>
            <a:r>
              <a:rPr lang="en-US" sz="1000" b="1" dirty="0"/>
              <a:t> PA - Alerts Level III office of MASCAL using med spot report within 2 </a:t>
            </a:r>
            <a:r>
              <a:rPr lang="en-US" sz="1000" b="1" dirty="0" err="1"/>
              <a:t>hrs</a:t>
            </a:r>
            <a:r>
              <a:rPr lang="en-US" sz="1000" b="1" dirty="0"/>
              <a:t>; redirects medical assets as needed; tracks casualties thru evac chain; provides status updates to BTL CPT, commander and units</a:t>
            </a:r>
          </a:p>
          <a:p>
            <a:pPr algn="l">
              <a:buFont typeface="Wingdings" pitchFamily="2" charset="2"/>
              <a:buChar char="q"/>
            </a:pPr>
            <a:r>
              <a:rPr lang="en-US" sz="1000" b="1" dirty="0"/>
              <a:t> Chaplain (Contact/augment UMC as needed)</a:t>
            </a:r>
          </a:p>
          <a:p>
            <a:pPr algn="l">
              <a:buFont typeface="Wingdings" pitchFamily="2" charset="2"/>
              <a:buChar char="q"/>
            </a:pPr>
            <a:r>
              <a:rPr lang="en-US" sz="1000" b="1" dirty="0"/>
              <a:t> S1 executes </a:t>
            </a:r>
            <a:r>
              <a:rPr lang="en-US" sz="1000" b="1" dirty="0">
                <a:hlinkClick r:id="rId4" action="ppaction://hlinksldjump"/>
              </a:rPr>
              <a:t>CARD 54 </a:t>
            </a:r>
            <a:r>
              <a:rPr lang="en-US" sz="1000" b="1" dirty="0"/>
              <a:t>and personnel actions SOP; Submits Spot Report.</a:t>
            </a:r>
          </a:p>
          <a:p>
            <a:pPr algn="l">
              <a:buFont typeface="Wingdings" pitchFamily="2" charset="2"/>
              <a:buChar char="q"/>
            </a:pPr>
            <a:r>
              <a:rPr lang="en-US" sz="1000" b="1" dirty="0"/>
              <a:t> S4 coordinates  w/ mortuary affairs</a:t>
            </a:r>
          </a:p>
          <a:p>
            <a:pPr algn="l">
              <a:buFont typeface="Wingdings" pitchFamily="2" charset="2"/>
              <a:buChar char="q"/>
            </a:pPr>
            <a:r>
              <a:rPr lang="en-US" sz="1000" b="1" dirty="0"/>
              <a:t> SJA prepared to settle claims</a:t>
            </a:r>
          </a:p>
          <a:p>
            <a:pPr algn="l">
              <a:buFont typeface="Wingdings" pitchFamily="2" charset="2"/>
              <a:buChar char="q"/>
            </a:pPr>
            <a:r>
              <a:rPr lang="en-US" sz="1000" b="1" dirty="0"/>
              <a:t> Safety Officer conducts interviews</a:t>
            </a:r>
          </a:p>
          <a:p>
            <a:pPr algn="l">
              <a:buFont typeface="Wingdings" pitchFamily="2" charset="2"/>
              <a:buChar char="q"/>
            </a:pPr>
            <a:r>
              <a:rPr lang="en-US" sz="1000" b="1" dirty="0"/>
              <a:t> S2 collects facts and conducts pattern analysis</a:t>
            </a:r>
          </a:p>
          <a:p>
            <a:pPr algn="l">
              <a:buFont typeface="Wingdings" pitchFamily="2" charset="2"/>
              <a:buChar char="q"/>
            </a:pPr>
            <a:r>
              <a:rPr lang="en-US" sz="1000" b="1" dirty="0"/>
              <a:t> Alert all TOCs if upgrade FPCON is necessary</a:t>
            </a:r>
          </a:p>
          <a:p>
            <a:pPr algn="l">
              <a:buFont typeface="Wingdings" pitchFamily="2" charset="2"/>
              <a:buChar char="q"/>
            </a:pPr>
            <a:r>
              <a:rPr lang="en-US" sz="1000" b="1" dirty="0"/>
              <a:t> PAO prepares statements</a:t>
            </a:r>
          </a:p>
          <a:p>
            <a:pPr algn="l">
              <a:buFont typeface="Wingdings" pitchFamily="2" charset="2"/>
              <a:buChar char="q"/>
            </a:pPr>
            <a:r>
              <a:rPr lang="en-US" sz="1000" b="1" dirty="0"/>
              <a:t> LNO collects information/details of incident</a:t>
            </a:r>
          </a:p>
          <a:p>
            <a:pPr algn="l">
              <a:buFont typeface="Wingdings" pitchFamily="2" charset="2"/>
              <a:buChar char="q"/>
            </a:pPr>
            <a:r>
              <a:rPr lang="en-US" sz="1000" b="1" dirty="0"/>
              <a:t> Initiate investigation of attack motive</a:t>
            </a:r>
          </a:p>
        </p:txBody>
      </p:sp>
      <p:sp>
        <p:nvSpPr>
          <p:cNvPr id="35864" name="Text Box 28"/>
          <p:cNvSpPr txBox="1">
            <a:spLocks noChangeArrowheads="1"/>
          </p:cNvSpPr>
          <p:nvPr/>
        </p:nvSpPr>
        <p:spPr bwMode="auto">
          <a:xfrm>
            <a:off x="5715000" y="5943600"/>
            <a:ext cx="3200400" cy="246221"/>
          </a:xfrm>
          <a:prstGeom prst="rect">
            <a:avLst/>
          </a:prstGeom>
          <a:noFill/>
          <a:ln w="9525">
            <a:solidFill>
              <a:schemeClr val="tx1"/>
            </a:solidFill>
            <a:miter lim="800000"/>
            <a:headEnd type="none" w="sm" len="sm"/>
            <a:tailEnd type="none" w="lg" len="lg"/>
          </a:ln>
        </p:spPr>
        <p:txBody>
          <a:bodyPr wrap="square">
            <a:spAutoFit/>
          </a:bodyPr>
          <a:lstStyle/>
          <a:p>
            <a:pPr algn="l" eaLnBrk="0" hangingPunct="0"/>
            <a:r>
              <a:rPr lang="en-US" sz="1000" b="1"/>
              <a:t>3b.  If unit requests MEDEVAC, see </a:t>
            </a:r>
            <a:r>
              <a:rPr lang="en-US" sz="1000" b="1">
                <a:hlinkClick r:id="rId5" action="ppaction://hlinksldjump"/>
              </a:rPr>
              <a:t>CARD 48</a:t>
            </a:r>
            <a:endParaRPr lang="en-US" sz="1000" b="1"/>
          </a:p>
        </p:txBody>
      </p:sp>
      <p:sp>
        <p:nvSpPr>
          <p:cNvPr id="35865" name="Rectangle 29"/>
          <p:cNvSpPr>
            <a:spLocks noChangeArrowheads="1"/>
          </p:cNvSpPr>
          <p:nvPr/>
        </p:nvSpPr>
        <p:spPr bwMode="auto">
          <a:xfrm>
            <a:off x="7924800" y="76200"/>
            <a:ext cx="1143000" cy="838200"/>
          </a:xfrm>
          <a:prstGeom prst="rect">
            <a:avLst/>
          </a:prstGeom>
          <a:solidFill>
            <a:srgbClr val="00FF00"/>
          </a:solidFill>
          <a:ln w="28575">
            <a:solidFill>
              <a:schemeClr val="tx1"/>
            </a:solidFill>
            <a:miter lim="800000"/>
            <a:headEnd/>
            <a:tailEnd/>
          </a:ln>
        </p:spPr>
        <p:txBody>
          <a:bodyPr wrap="none" anchor="ctr"/>
          <a:lstStyle/>
          <a:p>
            <a:pPr algn="l"/>
            <a:r>
              <a:rPr lang="en-US" sz="1000" b="1" dirty="0"/>
              <a:t>Hyperlink</a:t>
            </a:r>
          </a:p>
          <a:p>
            <a:pPr algn="l"/>
            <a:r>
              <a:rPr lang="en-US" sz="1000" b="1" dirty="0">
                <a:hlinkClick r:id="rId5" action="ppaction://hlinksldjump"/>
              </a:rPr>
              <a:t>48-MEDEVAC</a:t>
            </a:r>
            <a:endParaRPr lang="en-US" sz="1000" b="1" dirty="0"/>
          </a:p>
          <a:p>
            <a:pPr algn="l"/>
            <a:r>
              <a:rPr lang="en-US" sz="1000" b="1" dirty="0">
                <a:hlinkClick r:id="rId3" action="ppaction://hlinksldjump"/>
              </a:rPr>
              <a:t>50-QRF</a:t>
            </a:r>
            <a:endParaRPr lang="en-US" sz="1000" b="1" dirty="0"/>
          </a:p>
          <a:p>
            <a:pPr algn="l"/>
            <a:r>
              <a:rPr lang="en-US" sz="1000" b="1" dirty="0">
                <a:hlinkClick r:id="rId4" action="ppaction://hlinksldjump"/>
              </a:rPr>
              <a:t>54-KIA Process</a:t>
            </a:r>
            <a:endParaRPr lang="en-US" sz="1000" b="1" dirty="0"/>
          </a:p>
        </p:txBody>
      </p:sp>
      <p:cxnSp>
        <p:nvCxnSpPr>
          <p:cNvPr id="32" name="Straight Connector 31"/>
          <p:cNvCxnSpPr>
            <a:stCxn id="35863" idx="2"/>
            <a:endCxn id="35864" idx="0"/>
          </p:cNvCxnSpPr>
          <p:nvPr/>
        </p:nvCxnSpPr>
        <p:spPr bwMode="auto">
          <a:xfrm flipH="1">
            <a:off x="7315200" y="5079563"/>
            <a:ext cx="24607" cy="864037"/>
          </a:xfrm>
          <a:prstGeom prst="line">
            <a:avLst/>
          </a:prstGeom>
          <a:noFill/>
          <a:ln w="28575" cap="flat" cmpd="sng" algn="ctr">
            <a:solidFill>
              <a:schemeClr val="tx1"/>
            </a:solidFill>
            <a:prstDash val="sysDash"/>
            <a:round/>
            <a:headEnd type="none" w="med" len="med"/>
            <a:tailEnd type="none" w="med" len="med"/>
          </a:ln>
          <a:effectLst/>
        </p:spPr>
      </p:cxnSp>
      <p:cxnSp>
        <p:nvCxnSpPr>
          <p:cNvPr id="39" name="AutoShape 20"/>
          <p:cNvCxnSpPr>
            <a:cxnSpLocks noChangeShapeType="1"/>
            <a:stCxn id="35857" idx="2"/>
            <a:endCxn id="35860" idx="0"/>
          </p:cNvCxnSpPr>
          <p:nvPr/>
        </p:nvCxnSpPr>
        <p:spPr bwMode="auto">
          <a:xfrm>
            <a:off x="4572000" y="5436751"/>
            <a:ext cx="0" cy="125849"/>
          </a:xfrm>
          <a:prstGeom prst="straightConnector1">
            <a:avLst/>
          </a:prstGeom>
          <a:noFill/>
          <a:ln w="9525">
            <a:solidFill>
              <a:schemeClr val="tx1"/>
            </a:solidFill>
            <a:round/>
            <a:headEnd/>
            <a:tailEnd type="triangle" w="med" len="med"/>
          </a:ln>
        </p:spPr>
      </p:cxnSp>
      <p:cxnSp>
        <p:nvCxnSpPr>
          <p:cNvPr id="42" name="AutoShape 20"/>
          <p:cNvCxnSpPr>
            <a:cxnSpLocks noChangeShapeType="1"/>
            <a:stCxn id="35847" idx="2"/>
            <a:endCxn id="35853" idx="0"/>
          </p:cNvCxnSpPr>
          <p:nvPr/>
        </p:nvCxnSpPr>
        <p:spPr bwMode="auto">
          <a:xfrm>
            <a:off x="4572000" y="2379821"/>
            <a:ext cx="0" cy="287179"/>
          </a:xfrm>
          <a:prstGeom prst="straightConnector1">
            <a:avLst/>
          </a:prstGeom>
          <a:noFill/>
          <a:ln w="9525">
            <a:solidFill>
              <a:schemeClr val="tx1"/>
            </a:solidFill>
            <a:round/>
            <a:headEnd/>
            <a:tailEnd type="triangle" w="med" len="med"/>
          </a:ln>
        </p:spPr>
      </p:cxnSp>
      <p:cxnSp>
        <p:nvCxnSpPr>
          <p:cNvPr id="45" name="AutoShape 20"/>
          <p:cNvCxnSpPr>
            <a:cxnSpLocks noChangeShapeType="1"/>
            <a:stCxn id="35844" idx="2"/>
            <a:endCxn id="35847" idx="0"/>
          </p:cNvCxnSpPr>
          <p:nvPr/>
        </p:nvCxnSpPr>
        <p:spPr bwMode="auto">
          <a:xfrm>
            <a:off x="4572000" y="2076450"/>
            <a:ext cx="0" cy="57150"/>
          </a:xfrm>
          <a:prstGeom prst="straightConnector1">
            <a:avLst/>
          </a:prstGeom>
          <a:noFill/>
          <a:ln w="9525">
            <a:solidFill>
              <a:schemeClr val="tx1"/>
            </a:solidFill>
            <a:round/>
            <a:headEnd/>
            <a:tailEnd type="triangle" w="med" len="med"/>
          </a:ln>
        </p:spPr>
      </p:cxnSp>
      <p:cxnSp>
        <p:nvCxnSpPr>
          <p:cNvPr id="48" name="AutoShape 20"/>
          <p:cNvCxnSpPr>
            <a:cxnSpLocks noChangeShapeType="1"/>
            <a:stCxn id="35846" idx="2"/>
            <a:endCxn id="35844" idx="0"/>
          </p:cNvCxnSpPr>
          <p:nvPr/>
        </p:nvCxnSpPr>
        <p:spPr bwMode="auto">
          <a:xfrm rot="5400000">
            <a:off x="4508500" y="1587500"/>
            <a:ext cx="152400" cy="25400"/>
          </a:xfrm>
          <a:prstGeom prst="straightConnector1">
            <a:avLst/>
          </a:prstGeom>
          <a:noFill/>
          <a:ln w="9525">
            <a:solidFill>
              <a:schemeClr val="tx1"/>
            </a:solidFill>
            <a:round/>
            <a:headEnd/>
            <a:tailEnd type="triangle" w="med" len="med"/>
          </a:ln>
        </p:spPr>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2133600" y="304800"/>
            <a:ext cx="52578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33:</a:t>
            </a:r>
            <a:r>
              <a:rPr lang="en-US" sz="1400" b="1"/>
              <a:t>  Critical Friendly Commo Goes Down</a:t>
            </a:r>
          </a:p>
        </p:txBody>
      </p:sp>
      <p:sp>
        <p:nvSpPr>
          <p:cNvPr id="36867" name="Text Box 3"/>
          <p:cNvSpPr txBox="1">
            <a:spLocks noChangeArrowheads="1"/>
          </p:cNvSpPr>
          <p:nvPr/>
        </p:nvSpPr>
        <p:spPr bwMode="auto">
          <a:xfrm>
            <a:off x="4800600" y="1622425"/>
            <a:ext cx="2514600" cy="1174824"/>
          </a:xfrm>
          <a:prstGeom prst="rect">
            <a:avLst/>
          </a:prstGeom>
          <a:noFill/>
          <a:ln w="19050">
            <a:solidFill>
              <a:schemeClr val="tx1"/>
            </a:solidFill>
            <a:miter lim="800000"/>
            <a:headEnd type="none" w="sm" len="sm"/>
            <a:tailEnd type="none" w="lg" len="lg"/>
          </a:ln>
        </p:spPr>
        <p:txBody>
          <a:bodyPr lIns="96661" tIns="48331" rIns="96661" bIns="48331">
            <a:spAutoFit/>
          </a:bodyPr>
          <a:lstStyle/>
          <a:p>
            <a:pPr algn="l" defTabSz="966788" eaLnBrk="0" hangingPunct="0"/>
            <a:r>
              <a:rPr lang="en-US" sz="1000" b="1" u="sng" dirty="0"/>
              <a:t>IMMEDIATE ACTIONS</a:t>
            </a:r>
            <a:r>
              <a:rPr lang="en-US" sz="1000" b="1" dirty="0"/>
              <a:t> : </a:t>
            </a:r>
          </a:p>
          <a:p>
            <a:pPr algn="l" defTabSz="966788" eaLnBrk="0" hangingPunct="0"/>
            <a:r>
              <a:rPr lang="en-US" sz="1000" b="1" dirty="0"/>
              <a:t>1) Immediately notifies unit</a:t>
            </a:r>
          </a:p>
          <a:p>
            <a:pPr algn="l" defTabSz="966788" eaLnBrk="0" hangingPunct="0"/>
            <a:r>
              <a:rPr lang="en-US" sz="1000" b="1" dirty="0"/>
              <a:t>2) Begin troubleshooting procedures</a:t>
            </a:r>
          </a:p>
          <a:p>
            <a:pPr algn="l" defTabSz="966788" eaLnBrk="0" hangingPunct="0"/>
            <a:r>
              <a:rPr lang="en-US" sz="1000" b="1" dirty="0"/>
              <a:t>3) UNIT IMMEDIATELY GAINS A SECOND FORM OF COMMUNICATION WITH HIGHER</a:t>
            </a:r>
          </a:p>
          <a:p>
            <a:pPr algn="l" defTabSz="966788" eaLnBrk="0" hangingPunct="0"/>
            <a:r>
              <a:rPr lang="en-US" sz="1000" b="1" dirty="0"/>
              <a:t>4) Notify command group and staff</a:t>
            </a:r>
          </a:p>
        </p:txBody>
      </p:sp>
      <p:sp>
        <p:nvSpPr>
          <p:cNvPr id="36868" name="Text Box 4"/>
          <p:cNvSpPr txBox="1">
            <a:spLocks noChangeArrowheads="1"/>
          </p:cNvSpPr>
          <p:nvPr/>
        </p:nvSpPr>
        <p:spPr bwMode="auto">
          <a:xfrm>
            <a:off x="2033588" y="952500"/>
            <a:ext cx="1382712" cy="400050"/>
          </a:xfrm>
          <a:prstGeom prst="rect">
            <a:avLst/>
          </a:prstGeom>
          <a:noFill/>
          <a:ln w="12700">
            <a:noFill/>
            <a:miter lim="800000"/>
            <a:headEnd type="none" w="sm" len="sm"/>
            <a:tailEnd type="none" w="lg" len="lg"/>
          </a:ln>
        </p:spPr>
        <p:txBody>
          <a:bodyPr lIns="96661" tIns="48331" rIns="96661" bIns="48331">
            <a:spAutoFit/>
          </a:bodyPr>
          <a:lstStyle/>
          <a:p>
            <a:pPr defTabSz="966788" eaLnBrk="0" hangingPunct="0"/>
            <a:r>
              <a:rPr lang="en-US" sz="1000" b="1"/>
              <a:t>Commo system goes down</a:t>
            </a:r>
          </a:p>
        </p:txBody>
      </p:sp>
      <p:sp>
        <p:nvSpPr>
          <p:cNvPr id="36869" name="AutoShape 5"/>
          <p:cNvSpPr>
            <a:spLocks noChangeArrowheads="1"/>
          </p:cNvSpPr>
          <p:nvPr/>
        </p:nvSpPr>
        <p:spPr bwMode="auto">
          <a:xfrm>
            <a:off x="4332288" y="812800"/>
            <a:ext cx="1360487" cy="568325"/>
          </a:xfrm>
          <a:prstGeom prst="flowChartInputOutput">
            <a:avLst/>
          </a:prstGeom>
          <a:noFill/>
          <a:ln w="28575">
            <a:noFill/>
            <a:miter lim="800000"/>
            <a:headEnd/>
            <a:tailEnd/>
          </a:ln>
        </p:spPr>
        <p:txBody>
          <a:bodyPr wrap="none" anchor="ctr"/>
          <a:lstStyle/>
          <a:p>
            <a:endParaRPr lang="en-US"/>
          </a:p>
        </p:txBody>
      </p:sp>
      <p:sp>
        <p:nvSpPr>
          <p:cNvPr id="36870" name="Text Box 6"/>
          <p:cNvSpPr txBox="1">
            <a:spLocks noChangeArrowheads="1"/>
          </p:cNvSpPr>
          <p:nvPr/>
        </p:nvSpPr>
        <p:spPr bwMode="auto">
          <a:xfrm>
            <a:off x="1676400" y="1920875"/>
            <a:ext cx="2000250" cy="581025"/>
          </a:xfrm>
          <a:prstGeom prst="rect">
            <a:avLst/>
          </a:prstGeom>
          <a:noFill/>
          <a:ln w="28575">
            <a:solidFill>
              <a:schemeClr val="tx1"/>
            </a:solidFill>
            <a:miter lim="800000"/>
            <a:headEnd type="none" w="sm" len="sm"/>
            <a:tailEnd type="none" w="lg" len="lg"/>
          </a:ln>
        </p:spPr>
        <p:txBody>
          <a:bodyPr lIns="96661" tIns="48331" rIns="96661" bIns="48331">
            <a:spAutoFit/>
          </a:bodyPr>
          <a:lstStyle/>
          <a:p>
            <a:pPr defTabSz="966788" eaLnBrk="0" hangingPunct="0"/>
            <a:r>
              <a:rPr lang="en-US" sz="1000" b="1"/>
              <a:t>S6 identifies equipment status and takes immediate action</a:t>
            </a:r>
          </a:p>
        </p:txBody>
      </p:sp>
      <p:cxnSp>
        <p:nvCxnSpPr>
          <p:cNvPr id="36871" name="AutoShape 7"/>
          <p:cNvCxnSpPr>
            <a:cxnSpLocks noChangeShapeType="1"/>
            <a:stCxn id="36915" idx="4"/>
            <a:endCxn id="36870" idx="0"/>
          </p:cNvCxnSpPr>
          <p:nvPr/>
        </p:nvCxnSpPr>
        <p:spPr bwMode="auto">
          <a:xfrm>
            <a:off x="2674938" y="1385888"/>
            <a:ext cx="1587" cy="520700"/>
          </a:xfrm>
          <a:prstGeom prst="straightConnector1">
            <a:avLst/>
          </a:prstGeom>
          <a:noFill/>
          <a:ln w="19050">
            <a:solidFill>
              <a:schemeClr val="tx1"/>
            </a:solidFill>
            <a:round/>
            <a:headEnd/>
            <a:tailEnd type="triangle" w="med" len="med"/>
          </a:ln>
        </p:spPr>
      </p:cxnSp>
      <p:sp>
        <p:nvSpPr>
          <p:cNvPr id="36872" name="Text Box 8"/>
          <p:cNvSpPr txBox="1">
            <a:spLocks noChangeArrowheads="1"/>
          </p:cNvSpPr>
          <p:nvPr/>
        </p:nvSpPr>
        <p:spPr bwMode="auto">
          <a:xfrm>
            <a:off x="2895600" y="2971800"/>
            <a:ext cx="2000250" cy="428625"/>
          </a:xfrm>
          <a:prstGeom prst="rect">
            <a:avLst/>
          </a:prstGeom>
          <a:noFill/>
          <a:ln w="28575">
            <a:solidFill>
              <a:schemeClr val="tx1"/>
            </a:solidFill>
            <a:miter lim="800000"/>
            <a:headEnd type="none" w="sm" len="sm"/>
            <a:tailEnd type="none" w="lg" len="lg"/>
          </a:ln>
        </p:spPr>
        <p:txBody>
          <a:bodyPr lIns="96661" tIns="48331" rIns="96661" bIns="48331">
            <a:spAutoFit/>
          </a:bodyPr>
          <a:lstStyle/>
          <a:p>
            <a:pPr defTabSz="966788" eaLnBrk="0" hangingPunct="0"/>
            <a:r>
              <a:rPr lang="en-US" sz="1000" b="1"/>
              <a:t>S6 provides an assessment of commo status by H+1.5</a:t>
            </a:r>
          </a:p>
        </p:txBody>
      </p:sp>
      <p:sp>
        <p:nvSpPr>
          <p:cNvPr id="36873" name="Text Box 9"/>
          <p:cNvSpPr txBox="1">
            <a:spLocks noChangeArrowheads="1"/>
          </p:cNvSpPr>
          <p:nvPr/>
        </p:nvSpPr>
        <p:spPr bwMode="auto">
          <a:xfrm>
            <a:off x="6261100" y="2982913"/>
            <a:ext cx="2438400" cy="571500"/>
          </a:xfrm>
          <a:prstGeom prst="rect">
            <a:avLst/>
          </a:prstGeom>
          <a:noFill/>
          <a:ln w="19050">
            <a:solidFill>
              <a:schemeClr val="tx1"/>
            </a:solidFill>
            <a:miter lim="800000"/>
            <a:headEnd type="none" w="sm" len="sm"/>
            <a:tailEnd type="none" w="lg" len="lg"/>
          </a:ln>
        </p:spPr>
        <p:txBody>
          <a:bodyPr lIns="96661" tIns="48331" rIns="96661" bIns="48331">
            <a:spAutoFit/>
          </a:bodyPr>
          <a:lstStyle/>
          <a:p>
            <a:pPr algn="l" defTabSz="966788" eaLnBrk="0" hangingPunct="0"/>
            <a:r>
              <a:rPr lang="en-US" sz="1000" b="1"/>
              <a:t>Assessment will include major component fault (antenna, RT, hand-mike, etc) and  if parts are on-hand</a:t>
            </a:r>
          </a:p>
        </p:txBody>
      </p:sp>
      <p:cxnSp>
        <p:nvCxnSpPr>
          <p:cNvPr id="36874" name="AutoShape 10"/>
          <p:cNvCxnSpPr>
            <a:cxnSpLocks noChangeShapeType="1"/>
            <a:stCxn id="36873" idx="1"/>
            <a:endCxn id="36872" idx="3"/>
          </p:cNvCxnSpPr>
          <p:nvPr/>
        </p:nvCxnSpPr>
        <p:spPr bwMode="auto">
          <a:xfrm rot="10800000">
            <a:off x="4910138" y="3186113"/>
            <a:ext cx="1341437" cy="82550"/>
          </a:xfrm>
          <a:prstGeom prst="bentConnector3">
            <a:avLst>
              <a:gd name="adj1" fmla="val 50176"/>
            </a:avLst>
          </a:prstGeom>
          <a:noFill/>
          <a:ln w="28575" cap="rnd">
            <a:solidFill>
              <a:schemeClr val="tx1"/>
            </a:solidFill>
            <a:prstDash val="sysDot"/>
            <a:miter lim="800000"/>
            <a:headEnd/>
            <a:tailEnd/>
          </a:ln>
        </p:spPr>
      </p:cxnSp>
      <p:grpSp>
        <p:nvGrpSpPr>
          <p:cNvPr id="36875" name="Group 11"/>
          <p:cNvGrpSpPr>
            <a:grpSpLocks/>
          </p:cNvGrpSpPr>
          <p:nvPr/>
        </p:nvGrpSpPr>
        <p:grpSpPr bwMode="auto">
          <a:xfrm>
            <a:off x="4275138" y="3941763"/>
            <a:ext cx="1360487" cy="800100"/>
            <a:chOff x="2872" y="2232"/>
            <a:chExt cx="857" cy="504"/>
          </a:xfrm>
        </p:grpSpPr>
        <p:sp>
          <p:nvSpPr>
            <p:cNvPr id="36918" name="AutoShape 12"/>
            <p:cNvSpPr>
              <a:spLocks noChangeArrowheads="1"/>
            </p:cNvSpPr>
            <p:nvPr/>
          </p:nvSpPr>
          <p:spPr bwMode="auto">
            <a:xfrm>
              <a:off x="2872" y="2232"/>
              <a:ext cx="857" cy="504"/>
            </a:xfrm>
            <a:prstGeom prst="flowChartDecision">
              <a:avLst/>
            </a:prstGeom>
            <a:noFill/>
            <a:ln w="28575">
              <a:noFill/>
              <a:miter lim="800000"/>
              <a:headEnd/>
              <a:tailEnd/>
            </a:ln>
          </p:spPr>
          <p:txBody>
            <a:bodyPr wrap="none" anchor="ctr"/>
            <a:lstStyle/>
            <a:p>
              <a:endParaRPr lang="en-US"/>
            </a:p>
          </p:txBody>
        </p:sp>
        <p:sp>
          <p:nvSpPr>
            <p:cNvPr id="36919" name="Text Box 13"/>
            <p:cNvSpPr txBox="1">
              <a:spLocks noChangeArrowheads="1"/>
            </p:cNvSpPr>
            <p:nvPr/>
          </p:nvSpPr>
          <p:spPr bwMode="auto">
            <a:xfrm>
              <a:off x="2949" y="2304"/>
              <a:ext cx="705" cy="252"/>
            </a:xfrm>
            <a:prstGeom prst="rect">
              <a:avLst/>
            </a:prstGeom>
            <a:noFill/>
            <a:ln w="28575">
              <a:noFill/>
              <a:miter lim="800000"/>
              <a:headEnd/>
              <a:tailEnd/>
            </a:ln>
          </p:spPr>
          <p:txBody>
            <a:bodyPr lIns="96661" tIns="48331" rIns="96661" bIns="48331">
              <a:spAutoFit/>
            </a:bodyPr>
            <a:lstStyle/>
            <a:p>
              <a:pPr defTabSz="966788" eaLnBrk="0" hangingPunct="0"/>
              <a:r>
                <a:rPr lang="en-US" sz="1000" b="1"/>
                <a:t>Is fault identified?</a:t>
              </a:r>
            </a:p>
          </p:txBody>
        </p:sp>
      </p:grpSp>
      <p:sp>
        <p:nvSpPr>
          <p:cNvPr id="36876" name="Text Box 14"/>
          <p:cNvSpPr txBox="1">
            <a:spLocks noChangeArrowheads="1"/>
          </p:cNvSpPr>
          <p:nvPr/>
        </p:nvSpPr>
        <p:spPr bwMode="auto">
          <a:xfrm>
            <a:off x="757238" y="5543550"/>
            <a:ext cx="446087" cy="247650"/>
          </a:xfrm>
          <a:prstGeom prst="rect">
            <a:avLst/>
          </a:prstGeom>
          <a:noFill/>
          <a:ln w="9525">
            <a:noFill/>
            <a:miter lim="800000"/>
            <a:headEnd/>
            <a:tailEnd/>
          </a:ln>
        </p:spPr>
        <p:txBody>
          <a:bodyPr wrap="none" lIns="96661" tIns="48331" rIns="96661" bIns="48331">
            <a:spAutoFit/>
          </a:bodyPr>
          <a:lstStyle/>
          <a:p>
            <a:pPr algn="l" defTabSz="966788" eaLnBrk="0" hangingPunct="0"/>
            <a:r>
              <a:rPr lang="en-US" sz="1000" b="1"/>
              <a:t>YES</a:t>
            </a:r>
          </a:p>
        </p:txBody>
      </p:sp>
      <p:sp>
        <p:nvSpPr>
          <p:cNvPr id="36877" name="Text Box 15"/>
          <p:cNvSpPr txBox="1">
            <a:spLocks noChangeArrowheads="1"/>
          </p:cNvSpPr>
          <p:nvPr/>
        </p:nvSpPr>
        <p:spPr bwMode="auto">
          <a:xfrm>
            <a:off x="685800" y="4343400"/>
            <a:ext cx="384175" cy="247650"/>
          </a:xfrm>
          <a:prstGeom prst="rect">
            <a:avLst/>
          </a:prstGeom>
          <a:noFill/>
          <a:ln w="9525">
            <a:noFill/>
            <a:miter lim="800000"/>
            <a:headEnd/>
            <a:tailEnd/>
          </a:ln>
        </p:spPr>
        <p:txBody>
          <a:bodyPr wrap="none" lIns="96661" tIns="48331" rIns="96661" bIns="48331">
            <a:spAutoFit/>
          </a:bodyPr>
          <a:lstStyle/>
          <a:p>
            <a:pPr algn="l" defTabSz="966788" eaLnBrk="0" hangingPunct="0"/>
            <a:r>
              <a:rPr lang="en-US" sz="1000" b="1"/>
              <a:t>NO</a:t>
            </a:r>
          </a:p>
        </p:txBody>
      </p:sp>
      <p:sp>
        <p:nvSpPr>
          <p:cNvPr id="36878" name="AutoShape 16"/>
          <p:cNvSpPr>
            <a:spLocks noChangeArrowheads="1"/>
          </p:cNvSpPr>
          <p:nvPr/>
        </p:nvSpPr>
        <p:spPr bwMode="auto">
          <a:xfrm>
            <a:off x="4346575" y="5105400"/>
            <a:ext cx="1200150" cy="649288"/>
          </a:xfrm>
          <a:prstGeom prst="flowChartDecision">
            <a:avLst/>
          </a:prstGeom>
          <a:noFill/>
          <a:ln w="28575">
            <a:solidFill>
              <a:schemeClr val="tx1"/>
            </a:solidFill>
            <a:miter lim="800000"/>
            <a:headEnd/>
            <a:tailEnd/>
          </a:ln>
        </p:spPr>
        <p:txBody>
          <a:bodyPr wrap="none" anchor="ctr"/>
          <a:lstStyle/>
          <a:p>
            <a:endParaRPr lang="en-US"/>
          </a:p>
        </p:txBody>
      </p:sp>
      <p:sp>
        <p:nvSpPr>
          <p:cNvPr id="36879" name="Text Box 17"/>
          <p:cNvSpPr txBox="1">
            <a:spLocks noChangeArrowheads="1"/>
          </p:cNvSpPr>
          <p:nvPr/>
        </p:nvSpPr>
        <p:spPr bwMode="auto">
          <a:xfrm>
            <a:off x="4495800" y="5264150"/>
            <a:ext cx="960437" cy="400050"/>
          </a:xfrm>
          <a:prstGeom prst="rect">
            <a:avLst/>
          </a:prstGeom>
          <a:noFill/>
          <a:ln w="9525">
            <a:noFill/>
            <a:miter lim="800000"/>
            <a:headEnd/>
            <a:tailEnd/>
          </a:ln>
        </p:spPr>
        <p:txBody>
          <a:bodyPr lIns="96661" tIns="48331" rIns="96661" bIns="48331">
            <a:spAutoFit/>
          </a:bodyPr>
          <a:lstStyle/>
          <a:p>
            <a:pPr defTabSz="966788" eaLnBrk="0" hangingPunct="0"/>
            <a:r>
              <a:rPr lang="en-US" sz="1000" b="1" dirty="0"/>
              <a:t>Is PART on hand?</a:t>
            </a:r>
          </a:p>
        </p:txBody>
      </p:sp>
      <p:cxnSp>
        <p:nvCxnSpPr>
          <p:cNvPr id="36880" name="AutoShape 18"/>
          <p:cNvCxnSpPr>
            <a:cxnSpLocks noChangeShapeType="1"/>
            <a:stCxn id="36878" idx="3"/>
            <a:endCxn id="36886" idx="1"/>
          </p:cNvCxnSpPr>
          <p:nvPr/>
        </p:nvCxnSpPr>
        <p:spPr bwMode="auto">
          <a:xfrm flipV="1">
            <a:off x="5561013" y="5418138"/>
            <a:ext cx="749300" cy="12700"/>
          </a:xfrm>
          <a:prstGeom prst="straightConnector1">
            <a:avLst/>
          </a:prstGeom>
          <a:noFill/>
          <a:ln w="19050">
            <a:solidFill>
              <a:schemeClr val="tx1"/>
            </a:solidFill>
            <a:round/>
            <a:headEnd/>
            <a:tailEnd type="triangle" w="med" len="med"/>
          </a:ln>
        </p:spPr>
      </p:cxnSp>
      <p:sp>
        <p:nvSpPr>
          <p:cNvPr id="36881" name="Text Box 19"/>
          <p:cNvSpPr txBox="1">
            <a:spLocks noChangeArrowheads="1"/>
          </p:cNvSpPr>
          <p:nvPr/>
        </p:nvSpPr>
        <p:spPr bwMode="auto">
          <a:xfrm>
            <a:off x="3902075" y="4105275"/>
            <a:ext cx="654050" cy="247650"/>
          </a:xfrm>
          <a:prstGeom prst="rect">
            <a:avLst/>
          </a:prstGeom>
          <a:noFill/>
          <a:ln w="9525">
            <a:noFill/>
            <a:miter lim="800000"/>
            <a:headEnd/>
            <a:tailEnd/>
          </a:ln>
        </p:spPr>
        <p:txBody>
          <a:bodyPr lIns="96661" tIns="48331" rIns="96661" bIns="48331">
            <a:spAutoFit/>
          </a:bodyPr>
          <a:lstStyle/>
          <a:p>
            <a:pPr algn="l" defTabSz="966788" eaLnBrk="0" hangingPunct="0"/>
            <a:r>
              <a:rPr lang="en-US" sz="1000" b="1"/>
              <a:t>NO</a:t>
            </a:r>
          </a:p>
        </p:txBody>
      </p:sp>
      <p:grpSp>
        <p:nvGrpSpPr>
          <p:cNvPr id="36882" name="Group 20"/>
          <p:cNvGrpSpPr>
            <a:grpSpLocks/>
          </p:cNvGrpSpPr>
          <p:nvPr/>
        </p:nvGrpSpPr>
        <p:grpSpPr bwMode="auto">
          <a:xfrm>
            <a:off x="479425" y="4581525"/>
            <a:ext cx="1273175" cy="828675"/>
            <a:chOff x="480" y="2646"/>
            <a:chExt cx="706" cy="522"/>
          </a:xfrm>
        </p:grpSpPr>
        <p:sp>
          <p:nvSpPr>
            <p:cNvPr id="36916" name="AutoShape 21"/>
            <p:cNvSpPr>
              <a:spLocks noChangeArrowheads="1"/>
            </p:cNvSpPr>
            <p:nvPr/>
          </p:nvSpPr>
          <p:spPr bwMode="auto">
            <a:xfrm>
              <a:off x="480" y="2646"/>
              <a:ext cx="706" cy="522"/>
            </a:xfrm>
            <a:prstGeom prst="flowChartDecision">
              <a:avLst/>
            </a:prstGeom>
            <a:noFill/>
            <a:ln w="28575">
              <a:noFill/>
              <a:miter lim="800000"/>
              <a:headEnd/>
              <a:tailEnd/>
            </a:ln>
          </p:spPr>
          <p:txBody>
            <a:bodyPr lIns="96661" tIns="48331" rIns="96661" bIns="48331">
              <a:spAutoFit/>
            </a:bodyPr>
            <a:lstStyle/>
            <a:p>
              <a:endParaRPr lang="en-US"/>
            </a:p>
          </p:txBody>
        </p:sp>
        <p:sp>
          <p:nvSpPr>
            <p:cNvPr id="36917" name="Rectangle 22"/>
            <p:cNvSpPr>
              <a:spLocks noChangeArrowheads="1"/>
            </p:cNvSpPr>
            <p:nvPr/>
          </p:nvSpPr>
          <p:spPr bwMode="auto">
            <a:xfrm>
              <a:off x="560" y="2781"/>
              <a:ext cx="555" cy="348"/>
            </a:xfrm>
            <a:prstGeom prst="rect">
              <a:avLst/>
            </a:prstGeom>
            <a:noFill/>
            <a:ln w="28575">
              <a:noFill/>
              <a:miter lim="800000"/>
              <a:headEnd/>
              <a:tailEnd/>
            </a:ln>
          </p:spPr>
          <p:txBody>
            <a:bodyPr lIns="96661" tIns="48331" rIns="96661" bIns="48331">
              <a:spAutoFit/>
            </a:bodyPr>
            <a:lstStyle/>
            <a:p>
              <a:pPr defTabSz="966788" eaLnBrk="0" hangingPunct="0"/>
              <a:r>
                <a:rPr lang="en-US" sz="1000" b="1"/>
                <a:t>NMC Status exceeds 24 hours ?</a:t>
              </a:r>
            </a:p>
          </p:txBody>
        </p:sp>
      </p:grpSp>
      <p:cxnSp>
        <p:nvCxnSpPr>
          <p:cNvPr id="36883" name="AutoShape 23"/>
          <p:cNvCxnSpPr>
            <a:cxnSpLocks noChangeShapeType="1"/>
            <a:stCxn id="36914" idx="2"/>
            <a:endCxn id="36894" idx="0"/>
          </p:cNvCxnSpPr>
          <p:nvPr/>
        </p:nvCxnSpPr>
        <p:spPr bwMode="auto">
          <a:xfrm rot="16200000" flipH="1">
            <a:off x="953294" y="5725319"/>
            <a:ext cx="655637" cy="295275"/>
          </a:xfrm>
          <a:prstGeom prst="bentConnector3">
            <a:avLst>
              <a:gd name="adj1" fmla="val 50000"/>
            </a:avLst>
          </a:prstGeom>
          <a:noFill/>
          <a:ln w="19050">
            <a:solidFill>
              <a:schemeClr val="tx1"/>
            </a:solidFill>
            <a:miter lim="800000"/>
            <a:headEnd/>
            <a:tailEnd type="triangle" w="med" len="med"/>
          </a:ln>
        </p:spPr>
      </p:cxnSp>
      <p:sp>
        <p:nvSpPr>
          <p:cNvPr id="36884" name="Text Box 24"/>
          <p:cNvSpPr txBox="1">
            <a:spLocks noChangeArrowheads="1"/>
          </p:cNvSpPr>
          <p:nvPr/>
        </p:nvSpPr>
        <p:spPr bwMode="auto">
          <a:xfrm>
            <a:off x="4537075" y="4800600"/>
            <a:ext cx="446088" cy="247650"/>
          </a:xfrm>
          <a:prstGeom prst="rect">
            <a:avLst/>
          </a:prstGeom>
          <a:noFill/>
          <a:ln w="9525">
            <a:noFill/>
            <a:miter lim="800000"/>
            <a:headEnd/>
            <a:tailEnd/>
          </a:ln>
        </p:spPr>
        <p:txBody>
          <a:bodyPr wrap="none" lIns="96661" tIns="48331" rIns="96661" bIns="48331">
            <a:spAutoFit/>
          </a:bodyPr>
          <a:lstStyle/>
          <a:p>
            <a:pPr algn="l" defTabSz="966788" eaLnBrk="0" hangingPunct="0"/>
            <a:r>
              <a:rPr lang="en-US" sz="1000" b="1"/>
              <a:t>YES</a:t>
            </a:r>
          </a:p>
        </p:txBody>
      </p:sp>
      <p:sp>
        <p:nvSpPr>
          <p:cNvPr id="36885" name="Text Box 25"/>
          <p:cNvSpPr txBox="1">
            <a:spLocks noChangeArrowheads="1"/>
          </p:cNvSpPr>
          <p:nvPr/>
        </p:nvSpPr>
        <p:spPr bwMode="auto">
          <a:xfrm>
            <a:off x="5591175" y="5175250"/>
            <a:ext cx="446088" cy="247650"/>
          </a:xfrm>
          <a:prstGeom prst="rect">
            <a:avLst/>
          </a:prstGeom>
          <a:noFill/>
          <a:ln w="9525">
            <a:noFill/>
            <a:miter lim="800000"/>
            <a:headEnd/>
            <a:tailEnd/>
          </a:ln>
        </p:spPr>
        <p:txBody>
          <a:bodyPr wrap="none" lIns="96661" tIns="48331" rIns="96661" bIns="48331">
            <a:spAutoFit/>
          </a:bodyPr>
          <a:lstStyle/>
          <a:p>
            <a:pPr algn="l" defTabSz="966788" eaLnBrk="0" hangingPunct="0"/>
            <a:r>
              <a:rPr lang="en-US" sz="1000" b="1"/>
              <a:t>YES</a:t>
            </a:r>
          </a:p>
        </p:txBody>
      </p:sp>
      <p:sp>
        <p:nvSpPr>
          <p:cNvPr id="36886" name="Text Box 26"/>
          <p:cNvSpPr txBox="1">
            <a:spLocks noChangeArrowheads="1"/>
          </p:cNvSpPr>
          <p:nvPr/>
        </p:nvSpPr>
        <p:spPr bwMode="auto">
          <a:xfrm>
            <a:off x="6324600" y="5203825"/>
            <a:ext cx="1119188" cy="428625"/>
          </a:xfrm>
          <a:prstGeom prst="rect">
            <a:avLst/>
          </a:prstGeom>
          <a:noFill/>
          <a:ln w="28575">
            <a:solidFill>
              <a:schemeClr val="tx1"/>
            </a:solidFill>
            <a:miter lim="800000"/>
            <a:headEnd type="none" w="sm" len="sm"/>
            <a:tailEnd type="none" w="lg" len="lg"/>
          </a:ln>
        </p:spPr>
        <p:txBody>
          <a:bodyPr lIns="96661" tIns="48331" rIns="96661" bIns="48331">
            <a:spAutoFit/>
          </a:bodyPr>
          <a:lstStyle/>
          <a:p>
            <a:pPr defTabSz="966788" eaLnBrk="0" hangingPunct="0"/>
            <a:r>
              <a:rPr lang="en-US" sz="1000" b="1"/>
              <a:t>Complete repair</a:t>
            </a:r>
          </a:p>
        </p:txBody>
      </p:sp>
      <p:sp>
        <p:nvSpPr>
          <p:cNvPr id="36887" name="Text Box 27"/>
          <p:cNvSpPr txBox="1">
            <a:spLocks noChangeArrowheads="1"/>
          </p:cNvSpPr>
          <p:nvPr/>
        </p:nvSpPr>
        <p:spPr bwMode="auto">
          <a:xfrm>
            <a:off x="4057650" y="5186363"/>
            <a:ext cx="384175" cy="247650"/>
          </a:xfrm>
          <a:prstGeom prst="rect">
            <a:avLst/>
          </a:prstGeom>
          <a:noFill/>
          <a:ln w="9525">
            <a:noFill/>
            <a:miter lim="800000"/>
            <a:headEnd/>
            <a:tailEnd/>
          </a:ln>
        </p:spPr>
        <p:txBody>
          <a:bodyPr wrap="none" lIns="96661" tIns="48331" rIns="96661" bIns="48331">
            <a:spAutoFit/>
          </a:bodyPr>
          <a:lstStyle/>
          <a:p>
            <a:pPr algn="l" defTabSz="966788" eaLnBrk="0" hangingPunct="0"/>
            <a:r>
              <a:rPr lang="en-US" sz="1000" b="1"/>
              <a:t>NO</a:t>
            </a:r>
          </a:p>
        </p:txBody>
      </p:sp>
      <p:sp>
        <p:nvSpPr>
          <p:cNvPr id="36888" name="AutoShape 28"/>
          <p:cNvSpPr>
            <a:spLocks noChangeArrowheads="1"/>
          </p:cNvSpPr>
          <p:nvPr/>
        </p:nvSpPr>
        <p:spPr bwMode="auto">
          <a:xfrm>
            <a:off x="7265988" y="3962400"/>
            <a:ext cx="1039812" cy="731838"/>
          </a:xfrm>
          <a:prstGeom prst="flowChartDecision">
            <a:avLst/>
          </a:prstGeom>
          <a:noFill/>
          <a:ln w="28575">
            <a:solidFill>
              <a:schemeClr val="tx1"/>
            </a:solidFill>
            <a:miter lim="800000"/>
            <a:headEnd/>
            <a:tailEnd/>
          </a:ln>
        </p:spPr>
        <p:txBody>
          <a:bodyPr lIns="96661" tIns="48331" rIns="96661" bIns="48331">
            <a:spAutoFit/>
          </a:bodyPr>
          <a:lstStyle/>
          <a:p>
            <a:endParaRPr lang="en-US"/>
          </a:p>
        </p:txBody>
      </p:sp>
      <p:sp>
        <p:nvSpPr>
          <p:cNvPr id="36889" name="Rectangle 29"/>
          <p:cNvSpPr>
            <a:spLocks noChangeArrowheads="1"/>
          </p:cNvSpPr>
          <p:nvPr/>
        </p:nvSpPr>
        <p:spPr bwMode="auto">
          <a:xfrm>
            <a:off x="7416800" y="4171950"/>
            <a:ext cx="779463" cy="400050"/>
          </a:xfrm>
          <a:prstGeom prst="rect">
            <a:avLst/>
          </a:prstGeom>
          <a:noFill/>
          <a:ln w="28575">
            <a:noFill/>
            <a:miter lim="800000"/>
            <a:headEnd/>
            <a:tailEnd/>
          </a:ln>
        </p:spPr>
        <p:txBody>
          <a:bodyPr lIns="96661" tIns="48331" rIns="96661" bIns="48331">
            <a:spAutoFit/>
          </a:bodyPr>
          <a:lstStyle/>
          <a:p>
            <a:pPr defTabSz="966788" eaLnBrk="0" hangingPunct="0"/>
            <a:r>
              <a:rPr lang="en-US" sz="1000" b="1" dirty="0"/>
              <a:t>Is system FMC?</a:t>
            </a:r>
          </a:p>
        </p:txBody>
      </p:sp>
      <p:sp>
        <p:nvSpPr>
          <p:cNvPr id="36890" name="Text Box 30"/>
          <p:cNvSpPr txBox="1">
            <a:spLocks noChangeArrowheads="1"/>
          </p:cNvSpPr>
          <p:nvPr/>
        </p:nvSpPr>
        <p:spPr bwMode="auto">
          <a:xfrm>
            <a:off x="6934200" y="4114800"/>
            <a:ext cx="384175" cy="247650"/>
          </a:xfrm>
          <a:prstGeom prst="rect">
            <a:avLst/>
          </a:prstGeom>
          <a:noFill/>
          <a:ln w="9525">
            <a:noFill/>
            <a:miter lim="800000"/>
            <a:headEnd/>
            <a:tailEnd/>
          </a:ln>
        </p:spPr>
        <p:txBody>
          <a:bodyPr wrap="none" lIns="96661" tIns="48331" rIns="96661" bIns="48331">
            <a:spAutoFit/>
          </a:bodyPr>
          <a:lstStyle/>
          <a:p>
            <a:pPr algn="l" defTabSz="966788" eaLnBrk="0" hangingPunct="0"/>
            <a:r>
              <a:rPr lang="en-US" sz="1000" b="1"/>
              <a:t>NO</a:t>
            </a:r>
          </a:p>
        </p:txBody>
      </p:sp>
      <p:sp>
        <p:nvSpPr>
          <p:cNvPr id="36891" name="Text Box 31"/>
          <p:cNvSpPr txBox="1">
            <a:spLocks noChangeArrowheads="1"/>
          </p:cNvSpPr>
          <p:nvPr/>
        </p:nvSpPr>
        <p:spPr bwMode="auto">
          <a:xfrm>
            <a:off x="8224838" y="4114800"/>
            <a:ext cx="446087" cy="247650"/>
          </a:xfrm>
          <a:prstGeom prst="rect">
            <a:avLst/>
          </a:prstGeom>
          <a:noFill/>
          <a:ln w="9525">
            <a:noFill/>
            <a:miter lim="800000"/>
            <a:headEnd/>
            <a:tailEnd/>
          </a:ln>
        </p:spPr>
        <p:txBody>
          <a:bodyPr wrap="none" lIns="96661" tIns="48331" rIns="96661" bIns="48331">
            <a:spAutoFit/>
          </a:bodyPr>
          <a:lstStyle/>
          <a:p>
            <a:pPr algn="l" defTabSz="966788" eaLnBrk="0" hangingPunct="0"/>
            <a:r>
              <a:rPr lang="en-US" sz="1000" b="1"/>
              <a:t>YES</a:t>
            </a:r>
          </a:p>
        </p:txBody>
      </p:sp>
      <p:cxnSp>
        <p:nvCxnSpPr>
          <p:cNvPr id="36892" name="AutoShape 32"/>
          <p:cNvCxnSpPr>
            <a:cxnSpLocks noChangeShapeType="1"/>
            <a:stCxn id="36886" idx="3"/>
            <a:endCxn id="36888" idx="2"/>
          </p:cNvCxnSpPr>
          <p:nvPr/>
        </p:nvCxnSpPr>
        <p:spPr bwMode="auto">
          <a:xfrm flipV="1">
            <a:off x="7458075" y="4708525"/>
            <a:ext cx="328613" cy="709613"/>
          </a:xfrm>
          <a:prstGeom prst="bentConnector2">
            <a:avLst/>
          </a:prstGeom>
          <a:noFill/>
          <a:ln w="19050">
            <a:solidFill>
              <a:schemeClr val="tx1"/>
            </a:solidFill>
            <a:miter lim="800000"/>
            <a:headEnd/>
            <a:tailEnd type="triangle" w="med" len="med"/>
          </a:ln>
        </p:spPr>
      </p:cxnSp>
      <p:cxnSp>
        <p:nvCxnSpPr>
          <p:cNvPr id="36893" name="AutoShape 33"/>
          <p:cNvCxnSpPr>
            <a:cxnSpLocks noChangeShapeType="1"/>
            <a:stCxn id="36888" idx="3"/>
            <a:endCxn id="36896" idx="3"/>
          </p:cNvCxnSpPr>
          <p:nvPr/>
        </p:nvCxnSpPr>
        <p:spPr bwMode="auto">
          <a:xfrm>
            <a:off x="8305800" y="4328319"/>
            <a:ext cx="288936" cy="1948991"/>
          </a:xfrm>
          <a:prstGeom prst="bentConnector3">
            <a:avLst>
              <a:gd name="adj1" fmla="val 179118"/>
            </a:avLst>
          </a:prstGeom>
          <a:noFill/>
          <a:ln w="19050">
            <a:solidFill>
              <a:schemeClr val="tx1"/>
            </a:solidFill>
            <a:miter lim="800000"/>
            <a:headEnd/>
            <a:tailEnd type="triangle" w="med" len="med"/>
          </a:ln>
        </p:spPr>
      </p:cxnSp>
      <p:sp>
        <p:nvSpPr>
          <p:cNvPr id="36894" name="Text Box 34"/>
          <p:cNvSpPr txBox="1">
            <a:spLocks noChangeArrowheads="1"/>
          </p:cNvSpPr>
          <p:nvPr/>
        </p:nvSpPr>
        <p:spPr bwMode="auto">
          <a:xfrm>
            <a:off x="361950" y="6200775"/>
            <a:ext cx="2133600" cy="250825"/>
          </a:xfrm>
          <a:prstGeom prst="rect">
            <a:avLst/>
          </a:prstGeom>
          <a:noFill/>
          <a:ln w="28575">
            <a:solidFill>
              <a:schemeClr val="tx1"/>
            </a:solidFill>
            <a:miter lim="800000"/>
            <a:headEnd type="none" w="sm" len="sm"/>
            <a:tailEnd type="none" w="lg" len="lg"/>
          </a:ln>
        </p:spPr>
        <p:txBody>
          <a:bodyPr lIns="96661" tIns="48331" rIns="96661" bIns="48331">
            <a:spAutoFit/>
          </a:bodyPr>
          <a:lstStyle/>
          <a:p>
            <a:pPr algn="l" defTabSz="966788" eaLnBrk="0" hangingPunct="0"/>
            <a:r>
              <a:rPr lang="en-US" sz="1000" b="1" dirty="0"/>
              <a:t>Section notifies TOC of NMC</a:t>
            </a:r>
          </a:p>
        </p:txBody>
      </p:sp>
      <p:sp>
        <p:nvSpPr>
          <p:cNvPr id="36895" name="Text Box 35"/>
          <p:cNvSpPr txBox="1">
            <a:spLocks noChangeArrowheads="1"/>
          </p:cNvSpPr>
          <p:nvPr/>
        </p:nvSpPr>
        <p:spPr bwMode="auto">
          <a:xfrm>
            <a:off x="3981450" y="6096000"/>
            <a:ext cx="2057400" cy="581025"/>
          </a:xfrm>
          <a:prstGeom prst="rect">
            <a:avLst/>
          </a:prstGeom>
          <a:noFill/>
          <a:ln w="28575">
            <a:solidFill>
              <a:schemeClr val="tx1"/>
            </a:solidFill>
            <a:miter lim="800000"/>
            <a:headEnd type="none" w="sm" len="sm"/>
            <a:tailEnd type="none" w="lg" len="lg"/>
          </a:ln>
        </p:spPr>
        <p:txBody>
          <a:bodyPr lIns="96661" tIns="48331" rIns="96661" bIns="48331">
            <a:spAutoFit/>
          </a:bodyPr>
          <a:lstStyle/>
          <a:p>
            <a:pPr algn="l" defTabSz="966788" eaLnBrk="0" hangingPunct="0"/>
            <a:r>
              <a:rPr lang="en-US" sz="1000" b="1"/>
              <a:t>Unit submits update reports (Every 6 hours) until parts are on hand.                                                      </a:t>
            </a:r>
          </a:p>
        </p:txBody>
      </p:sp>
      <p:sp>
        <p:nvSpPr>
          <p:cNvPr id="36896" name="Text Box 36"/>
          <p:cNvSpPr txBox="1">
            <a:spLocks noChangeArrowheads="1"/>
          </p:cNvSpPr>
          <p:nvPr/>
        </p:nvSpPr>
        <p:spPr bwMode="auto">
          <a:xfrm>
            <a:off x="6257914" y="6151563"/>
            <a:ext cx="2336822" cy="251494"/>
          </a:xfrm>
          <a:prstGeom prst="rect">
            <a:avLst/>
          </a:prstGeom>
          <a:noFill/>
          <a:ln w="28575">
            <a:solidFill>
              <a:schemeClr val="tx1"/>
            </a:solidFill>
            <a:miter lim="800000"/>
            <a:headEnd type="none" w="sm" len="sm"/>
            <a:tailEnd type="none" w="lg" len="lg"/>
          </a:ln>
        </p:spPr>
        <p:txBody>
          <a:bodyPr wrap="none" lIns="96661" tIns="48331" rIns="96661" bIns="48331">
            <a:spAutoFit/>
          </a:bodyPr>
          <a:lstStyle/>
          <a:p>
            <a:pPr defTabSz="966788" eaLnBrk="0" hangingPunct="0"/>
            <a:r>
              <a:rPr lang="en-US" sz="1000" b="1" dirty="0"/>
              <a:t>Section notifies TOC of FMC status</a:t>
            </a:r>
          </a:p>
        </p:txBody>
      </p:sp>
      <p:cxnSp>
        <p:nvCxnSpPr>
          <p:cNvPr id="36897" name="AutoShape 37"/>
          <p:cNvCxnSpPr>
            <a:cxnSpLocks noChangeShapeType="1"/>
            <a:stCxn id="36894" idx="3"/>
            <a:endCxn id="36895" idx="1"/>
          </p:cNvCxnSpPr>
          <p:nvPr/>
        </p:nvCxnSpPr>
        <p:spPr bwMode="auto">
          <a:xfrm>
            <a:off x="2495550" y="6326188"/>
            <a:ext cx="1485900" cy="60325"/>
          </a:xfrm>
          <a:prstGeom prst="straightConnector1">
            <a:avLst/>
          </a:prstGeom>
          <a:noFill/>
          <a:ln w="19050">
            <a:solidFill>
              <a:schemeClr val="tx1"/>
            </a:solidFill>
            <a:round/>
            <a:headEnd/>
            <a:tailEnd type="triangle" w="med" len="med"/>
          </a:ln>
        </p:spPr>
      </p:cxnSp>
      <p:sp>
        <p:nvSpPr>
          <p:cNvPr id="36898" name="Text Box 38"/>
          <p:cNvSpPr txBox="1">
            <a:spLocks noChangeArrowheads="1"/>
          </p:cNvSpPr>
          <p:nvPr/>
        </p:nvSpPr>
        <p:spPr bwMode="auto">
          <a:xfrm>
            <a:off x="2286000" y="4430713"/>
            <a:ext cx="1162050" cy="559271"/>
          </a:xfrm>
          <a:prstGeom prst="rect">
            <a:avLst/>
          </a:prstGeom>
          <a:noFill/>
          <a:ln w="28575">
            <a:solidFill>
              <a:schemeClr val="tx1"/>
            </a:solidFill>
            <a:miter lim="800000"/>
            <a:headEnd type="none" w="sm" len="sm"/>
            <a:tailEnd type="none" w="lg" len="lg"/>
          </a:ln>
        </p:spPr>
        <p:txBody>
          <a:bodyPr lIns="96661" tIns="48331" rIns="96661" bIns="48331">
            <a:spAutoFit/>
          </a:bodyPr>
          <a:lstStyle/>
          <a:p>
            <a:pPr defTabSz="966788" eaLnBrk="0" hangingPunct="0"/>
            <a:r>
              <a:rPr lang="en-US" sz="1000" b="1" dirty="0"/>
              <a:t>Report status to TOC every hour </a:t>
            </a:r>
          </a:p>
        </p:txBody>
      </p:sp>
      <p:cxnSp>
        <p:nvCxnSpPr>
          <p:cNvPr id="36899" name="AutoShape 39"/>
          <p:cNvCxnSpPr>
            <a:cxnSpLocks noChangeShapeType="1"/>
            <a:stCxn id="36898" idx="1"/>
            <a:endCxn id="36916" idx="3"/>
          </p:cNvCxnSpPr>
          <p:nvPr/>
        </p:nvCxnSpPr>
        <p:spPr bwMode="auto">
          <a:xfrm rot="10800000" flipV="1">
            <a:off x="1752600" y="4710349"/>
            <a:ext cx="533400" cy="285514"/>
          </a:xfrm>
          <a:prstGeom prst="bentConnector3">
            <a:avLst>
              <a:gd name="adj1" fmla="val 50000"/>
            </a:avLst>
          </a:prstGeom>
          <a:noFill/>
          <a:ln w="19050">
            <a:solidFill>
              <a:schemeClr val="tx1"/>
            </a:solidFill>
            <a:miter lim="800000"/>
            <a:headEnd/>
            <a:tailEnd type="triangle" w="med" len="med"/>
          </a:ln>
        </p:spPr>
      </p:cxnSp>
      <p:cxnSp>
        <p:nvCxnSpPr>
          <p:cNvPr id="36900" name="AutoShape 40"/>
          <p:cNvCxnSpPr>
            <a:cxnSpLocks noChangeShapeType="1"/>
            <a:stCxn id="36870" idx="2"/>
            <a:endCxn id="36872" idx="0"/>
          </p:cNvCxnSpPr>
          <p:nvPr/>
        </p:nvCxnSpPr>
        <p:spPr bwMode="auto">
          <a:xfrm>
            <a:off x="2676525" y="2516188"/>
            <a:ext cx="1219200" cy="441325"/>
          </a:xfrm>
          <a:prstGeom prst="straightConnector1">
            <a:avLst/>
          </a:prstGeom>
          <a:noFill/>
          <a:ln w="19050">
            <a:solidFill>
              <a:schemeClr val="tx1"/>
            </a:solidFill>
            <a:round/>
            <a:headEnd/>
            <a:tailEnd type="triangle" w="med" len="med"/>
          </a:ln>
        </p:spPr>
      </p:cxnSp>
      <p:cxnSp>
        <p:nvCxnSpPr>
          <p:cNvPr id="36901" name="AutoShape 41"/>
          <p:cNvCxnSpPr>
            <a:cxnSpLocks noChangeShapeType="1"/>
            <a:stCxn id="36872" idx="2"/>
            <a:endCxn id="36918" idx="0"/>
          </p:cNvCxnSpPr>
          <p:nvPr/>
        </p:nvCxnSpPr>
        <p:spPr bwMode="auto">
          <a:xfrm>
            <a:off x="3895725" y="3414713"/>
            <a:ext cx="1060450" cy="527050"/>
          </a:xfrm>
          <a:prstGeom prst="straightConnector1">
            <a:avLst/>
          </a:prstGeom>
          <a:noFill/>
          <a:ln w="19050">
            <a:solidFill>
              <a:schemeClr val="tx1"/>
            </a:solidFill>
            <a:round/>
            <a:headEnd/>
            <a:tailEnd type="triangle" w="med" len="med"/>
          </a:ln>
        </p:spPr>
      </p:cxnSp>
      <p:cxnSp>
        <p:nvCxnSpPr>
          <p:cNvPr id="36902" name="AutoShape 42"/>
          <p:cNvCxnSpPr>
            <a:cxnSpLocks noChangeShapeType="1"/>
            <a:stCxn id="36888" idx="1"/>
            <a:endCxn id="36913" idx="3"/>
          </p:cNvCxnSpPr>
          <p:nvPr/>
        </p:nvCxnSpPr>
        <p:spPr bwMode="auto">
          <a:xfrm flipH="1">
            <a:off x="5557838" y="4329113"/>
            <a:ext cx="1693862" cy="11112"/>
          </a:xfrm>
          <a:prstGeom prst="straightConnector1">
            <a:avLst/>
          </a:prstGeom>
          <a:noFill/>
          <a:ln w="19050">
            <a:solidFill>
              <a:schemeClr val="tx1"/>
            </a:solidFill>
            <a:round/>
            <a:headEnd/>
            <a:tailEnd type="triangle" w="med" len="med"/>
          </a:ln>
        </p:spPr>
      </p:cxnSp>
      <p:cxnSp>
        <p:nvCxnSpPr>
          <p:cNvPr id="36903" name="AutoShape 43"/>
          <p:cNvCxnSpPr>
            <a:cxnSpLocks noChangeShapeType="1"/>
            <a:stCxn id="36918" idx="2"/>
            <a:endCxn id="36878" idx="0"/>
          </p:cNvCxnSpPr>
          <p:nvPr/>
        </p:nvCxnSpPr>
        <p:spPr bwMode="auto">
          <a:xfrm rot="5400000">
            <a:off x="4776788" y="4911725"/>
            <a:ext cx="349250" cy="9525"/>
          </a:xfrm>
          <a:prstGeom prst="bentConnector3">
            <a:avLst>
              <a:gd name="adj1" fmla="val 51819"/>
            </a:avLst>
          </a:prstGeom>
          <a:noFill/>
          <a:ln w="19050">
            <a:solidFill>
              <a:schemeClr val="tx1"/>
            </a:solidFill>
            <a:miter lim="800000"/>
            <a:headEnd/>
            <a:tailEnd type="triangle" w="med" len="med"/>
          </a:ln>
        </p:spPr>
      </p:cxnSp>
      <p:sp>
        <p:nvSpPr>
          <p:cNvPr id="36904" name="Text Box 44"/>
          <p:cNvSpPr txBox="1">
            <a:spLocks noChangeArrowheads="1"/>
          </p:cNvSpPr>
          <p:nvPr/>
        </p:nvSpPr>
        <p:spPr bwMode="auto">
          <a:xfrm>
            <a:off x="250825" y="3733800"/>
            <a:ext cx="1771650" cy="428625"/>
          </a:xfrm>
          <a:prstGeom prst="rect">
            <a:avLst/>
          </a:prstGeom>
          <a:noFill/>
          <a:ln w="28575">
            <a:solidFill>
              <a:schemeClr val="tx1"/>
            </a:solidFill>
            <a:miter lim="800000"/>
            <a:headEnd type="none" w="sm" len="sm"/>
            <a:tailEnd type="none" w="lg" len="lg"/>
          </a:ln>
        </p:spPr>
        <p:txBody>
          <a:bodyPr lIns="96661" tIns="48331" rIns="96661" bIns="48331">
            <a:spAutoFit/>
          </a:bodyPr>
          <a:lstStyle/>
          <a:p>
            <a:pPr defTabSz="966788" eaLnBrk="0" hangingPunct="0"/>
            <a:r>
              <a:rPr lang="en-US" sz="1000" b="1"/>
              <a:t>Continue Trouble Shooting / Repair</a:t>
            </a:r>
          </a:p>
        </p:txBody>
      </p:sp>
      <p:cxnSp>
        <p:nvCxnSpPr>
          <p:cNvPr id="36905" name="AutoShape 45"/>
          <p:cNvCxnSpPr>
            <a:cxnSpLocks noChangeShapeType="1"/>
            <a:stCxn id="36914" idx="0"/>
            <a:endCxn id="36904" idx="2"/>
          </p:cNvCxnSpPr>
          <p:nvPr/>
        </p:nvCxnSpPr>
        <p:spPr bwMode="auto">
          <a:xfrm flipV="1">
            <a:off x="1133475" y="4176713"/>
            <a:ext cx="3175" cy="304800"/>
          </a:xfrm>
          <a:prstGeom prst="straightConnector1">
            <a:avLst/>
          </a:prstGeom>
          <a:noFill/>
          <a:ln w="19050">
            <a:solidFill>
              <a:schemeClr val="tx1"/>
            </a:solidFill>
            <a:round/>
            <a:headEnd/>
            <a:tailEnd type="triangle" w="med" len="med"/>
          </a:ln>
        </p:spPr>
      </p:cxnSp>
      <p:sp>
        <p:nvSpPr>
          <p:cNvPr id="36906" name="Text Box 46"/>
          <p:cNvSpPr txBox="1">
            <a:spLocks noChangeArrowheads="1"/>
          </p:cNvSpPr>
          <p:nvPr/>
        </p:nvSpPr>
        <p:spPr bwMode="auto">
          <a:xfrm>
            <a:off x="2133600" y="5383213"/>
            <a:ext cx="1066800" cy="428625"/>
          </a:xfrm>
          <a:prstGeom prst="rect">
            <a:avLst/>
          </a:prstGeom>
          <a:noFill/>
          <a:ln w="28575">
            <a:solidFill>
              <a:schemeClr val="tx1"/>
            </a:solidFill>
            <a:miter lim="800000"/>
            <a:headEnd type="none" w="sm" len="sm"/>
            <a:tailEnd type="none" w="lg" len="lg"/>
          </a:ln>
        </p:spPr>
        <p:txBody>
          <a:bodyPr lIns="96661" tIns="48331" rIns="96661" bIns="48331">
            <a:spAutoFit/>
          </a:bodyPr>
          <a:lstStyle/>
          <a:p>
            <a:pPr defTabSz="966788" eaLnBrk="0" hangingPunct="0"/>
            <a:r>
              <a:rPr lang="en-US" sz="1000" b="1"/>
              <a:t>Order and/or find part/s</a:t>
            </a:r>
          </a:p>
        </p:txBody>
      </p:sp>
      <p:cxnSp>
        <p:nvCxnSpPr>
          <p:cNvPr id="36907" name="AutoShape 47"/>
          <p:cNvCxnSpPr>
            <a:cxnSpLocks noChangeShapeType="1"/>
            <a:stCxn id="36878" idx="1"/>
            <a:endCxn id="36906" idx="3"/>
          </p:cNvCxnSpPr>
          <p:nvPr/>
        </p:nvCxnSpPr>
        <p:spPr bwMode="auto">
          <a:xfrm rot="10800000" flipV="1">
            <a:off x="3214688" y="5430838"/>
            <a:ext cx="1117600" cy="166687"/>
          </a:xfrm>
          <a:prstGeom prst="bentConnector3">
            <a:avLst>
              <a:gd name="adj1" fmla="val 50000"/>
            </a:avLst>
          </a:prstGeom>
          <a:noFill/>
          <a:ln w="19050">
            <a:solidFill>
              <a:schemeClr val="tx1"/>
            </a:solidFill>
            <a:miter lim="800000"/>
            <a:headEnd/>
            <a:tailEnd type="triangle" w="med" len="med"/>
          </a:ln>
        </p:spPr>
      </p:cxnSp>
      <p:cxnSp>
        <p:nvCxnSpPr>
          <p:cNvPr id="36908" name="AutoShape 48"/>
          <p:cNvCxnSpPr>
            <a:cxnSpLocks noChangeShapeType="1"/>
            <a:stCxn id="36906" idx="2"/>
            <a:endCxn id="36894" idx="0"/>
          </p:cNvCxnSpPr>
          <p:nvPr/>
        </p:nvCxnSpPr>
        <p:spPr bwMode="auto">
          <a:xfrm rot="5400000">
            <a:off x="1853406" y="5387182"/>
            <a:ext cx="388937" cy="1238250"/>
          </a:xfrm>
          <a:prstGeom prst="bentConnector3">
            <a:avLst>
              <a:gd name="adj1" fmla="val 50000"/>
            </a:avLst>
          </a:prstGeom>
          <a:noFill/>
          <a:ln w="19050">
            <a:solidFill>
              <a:schemeClr val="tx1"/>
            </a:solidFill>
            <a:miter lim="800000"/>
            <a:headEnd/>
            <a:tailEnd type="triangle" w="med" len="med"/>
          </a:ln>
        </p:spPr>
      </p:cxnSp>
      <p:cxnSp>
        <p:nvCxnSpPr>
          <p:cNvPr id="36909" name="AutoShape 49"/>
          <p:cNvCxnSpPr>
            <a:cxnSpLocks noChangeShapeType="1"/>
            <a:stCxn id="36904" idx="3"/>
            <a:endCxn id="36918" idx="0"/>
          </p:cNvCxnSpPr>
          <p:nvPr/>
        </p:nvCxnSpPr>
        <p:spPr bwMode="auto">
          <a:xfrm flipV="1">
            <a:off x="2036763" y="3941763"/>
            <a:ext cx="2919412" cy="6350"/>
          </a:xfrm>
          <a:prstGeom prst="bentConnector4">
            <a:avLst>
              <a:gd name="adj1" fmla="val 38065"/>
              <a:gd name="adj2" fmla="val 150000"/>
            </a:avLst>
          </a:prstGeom>
          <a:noFill/>
          <a:ln w="19050">
            <a:solidFill>
              <a:schemeClr val="tx1"/>
            </a:solidFill>
            <a:miter lim="800000"/>
            <a:headEnd/>
            <a:tailEnd type="triangle" w="med" len="med"/>
          </a:ln>
        </p:spPr>
      </p:cxnSp>
      <p:cxnSp>
        <p:nvCxnSpPr>
          <p:cNvPr id="36910" name="AutoShape 50"/>
          <p:cNvCxnSpPr>
            <a:cxnSpLocks noChangeShapeType="1"/>
            <a:stCxn id="36913" idx="1"/>
            <a:endCxn id="36898" idx="3"/>
          </p:cNvCxnSpPr>
          <p:nvPr/>
        </p:nvCxnSpPr>
        <p:spPr bwMode="auto">
          <a:xfrm rot="10800000" flipV="1">
            <a:off x="3448050" y="4340225"/>
            <a:ext cx="895350" cy="370124"/>
          </a:xfrm>
          <a:prstGeom prst="bentConnector3">
            <a:avLst>
              <a:gd name="adj1" fmla="val 50000"/>
            </a:avLst>
          </a:prstGeom>
          <a:noFill/>
          <a:ln w="19050">
            <a:solidFill>
              <a:schemeClr val="tx1"/>
            </a:solidFill>
            <a:miter lim="800000"/>
            <a:headEnd/>
            <a:tailEnd type="triangle" w="med" len="med"/>
          </a:ln>
        </p:spPr>
      </p:cxnSp>
      <p:cxnSp>
        <p:nvCxnSpPr>
          <p:cNvPr id="36911" name="AutoShape 51"/>
          <p:cNvCxnSpPr>
            <a:cxnSpLocks noChangeShapeType="1"/>
            <a:stCxn id="36870" idx="3"/>
            <a:endCxn id="36867" idx="1"/>
          </p:cNvCxnSpPr>
          <p:nvPr/>
        </p:nvCxnSpPr>
        <p:spPr bwMode="auto">
          <a:xfrm flipV="1">
            <a:off x="3676650" y="2209837"/>
            <a:ext cx="1123950" cy="1551"/>
          </a:xfrm>
          <a:prstGeom prst="bentConnector3">
            <a:avLst>
              <a:gd name="adj1" fmla="val 50000"/>
            </a:avLst>
          </a:prstGeom>
          <a:noFill/>
          <a:ln w="19050">
            <a:solidFill>
              <a:schemeClr val="tx1"/>
            </a:solidFill>
            <a:miter lim="800000"/>
            <a:headEnd/>
            <a:tailEnd type="triangle" w="med" len="med"/>
          </a:ln>
        </p:spPr>
      </p:cxnSp>
      <p:cxnSp>
        <p:nvCxnSpPr>
          <p:cNvPr id="36912" name="AutoShape 52"/>
          <p:cNvCxnSpPr>
            <a:cxnSpLocks noChangeShapeType="1"/>
            <a:stCxn id="36895" idx="0"/>
            <a:endCxn id="36886" idx="2"/>
          </p:cNvCxnSpPr>
          <p:nvPr/>
        </p:nvCxnSpPr>
        <p:spPr bwMode="auto">
          <a:xfrm rot="-5400000">
            <a:off x="5730081" y="4926807"/>
            <a:ext cx="434975" cy="1874838"/>
          </a:xfrm>
          <a:prstGeom prst="bentConnector3">
            <a:avLst>
              <a:gd name="adj1" fmla="val 50000"/>
            </a:avLst>
          </a:prstGeom>
          <a:noFill/>
          <a:ln w="19050">
            <a:solidFill>
              <a:schemeClr val="tx1"/>
            </a:solidFill>
            <a:miter lim="800000"/>
            <a:headEnd/>
            <a:tailEnd type="triangle" w="med" len="med"/>
          </a:ln>
        </p:spPr>
      </p:cxnSp>
      <p:sp>
        <p:nvSpPr>
          <p:cNvPr id="36913" name="AutoShape 53"/>
          <p:cNvSpPr>
            <a:spLocks noChangeArrowheads="1"/>
          </p:cNvSpPr>
          <p:nvPr/>
        </p:nvSpPr>
        <p:spPr bwMode="auto">
          <a:xfrm>
            <a:off x="4343400" y="3921125"/>
            <a:ext cx="1200150" cy="838200"/>
          </a:xfrm>
          <a:prstGeom prst="flowChartDecision">
            <a:avLst/>
          </a:prstGeom>
          <a:noFill/>
          <a:ln w="28575">
            <a:solidFill>
              <a:schemeClr val="tx1"/>
            </a:solidFill>
            <a:miter lim="800000"/>
            <a:headEnd/>
            <a:tailEnd/>
          </a:ln>
        </p:spPr>
        <p:txBody>
          <a:bodyPr wrap="none" anchor="ctr"/>
          <a:lstStyle/>
          <a:p>
            <a:endParaRPr lang="en-US"/>
          </a:p>
        </p:txBody>
      </p:sp>
      <p:sp>
        <p:nvSpPr>
          <p:cNvPr id="36914" name="AutoShape 54"/>
          <p:cNvSpPr>
            <a:spLocks noChangeArrowheads="1"/>
          </p:cNvSpPr>
          <p:nvPr/>
        </p:nvSpPr>
        <p:spPr bwMode="auto">
          <a:xfrm>
            <a:off x="533400" y="4495800"/>
            <a:ext cx="1200150" cy="1049338"/>
          </a:xfrm>
          <a:prstGeom prst="flowChartDecision">
            <a:avLst/>
          </a:prstGeom>
          <a:noFill/>
          <a:ln w="28575">
            <a:solidFill>
              <a:schemeClr val="tx1"/>
            </a:solidFill>
            <a:miter lim="800000"/>
            <a:headEnd/>
            <a:tailEnd/>
          </a:ln>
        </p:spPr>
        <p:txBody>
          <a:bodyPr wrap="none" anchor="ctr"/>
          <a:lstStyle/>
          <a:p>
            <a:endParaRPr lang="en-US"/>
          </a:p>
        </p:txBody>
      </p:sp>
      <p:sp>
        <p:nvSpPr>
          <p:cNvPr id="36915" name="AutoShape 55"/>
          <p:cNvSpPr>
            <a:spLocks noChangeArrowheads="1"/>
          </p:cNvSpPr>
          <p:nvPr/>
        </p:nvSpPr>
        <p:spPr bwMode="auto">
          <a:xfrm>
            <a:off x="1836738" y="914400"/>
            <a:ext cx="1676400" cy="457200"/>
          </a:xfrm>
          <a:prstGeom prst="flowChartInputOutput">
            <a:avLst/>
          </a:prstGeom>
          <a:noFill/>
          <a:ln w="28575">
            <a:solidFill>
              <a:schemeClr val="tx1"/>
            </a:solidFill>
            <a:miter lim="800000"/>
            <a:headEnd/>
            <a:tailEnd/>
          </a:ln>
        </p:spPr>
        <p:txBody>
          <a:bodyPr wrap="none" anchor="ct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2209800" y="304800"/>
            <a:ext cx="5105400" cy="307777"/>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34:</a:t>
            </a:r>
            <a:r>
              <a:rPr lang="en-US" sz="1400" b="1" dirty="0"/>
              <a:t> Fires radar coverage goes down</a:t>
            </a:r>
          </a:p>
        </p:txBody>
      </p:sp>
      <p:sp>
        <p:nvSpPr>
          <p:cNvPr id="37891" name="Text Box 3"/>
          <p:cNvSpPr txBox="1">
            <a:spLocks noChangeArrowheads="1"/>
          </p:cNvSpPr>
          <p:nvPr/>
        </p:nvSpPr>
        <p:spPr bwMode="auto">
          <a:xfrm>
            <a:off x="228600" y="1562100"/>
            <a:ext cx="3276600" cy="1790377"/>
          </a:xfrm>
          <a:prstGeom prst="rect">
            <a:avLst/>
          </a:prstGeom>
          <a:solidFill>
            <a:schemeClr val="bg1"/>
          </a:solidFill>
          <a:ln w="19050">
            <a:solidFill>
              <a:schemeClr val="tx1"/>
            </a:solidFill>
            <a:miter lim="800000"/>
            <a:headEnd type="none" w="sm" len="sm"/>
            <a:tailEnd type="none" w="lg" len="lg"/>
          </a:ln>
        </p:spPr>
        <p:txBody>
          <a:bodyPr lIns="96661" tIns="48331" rIns="96661" bIns="48331">
            <a:spAutoFit/>
          </a:bodyPr>
          <a:lstStyle/>
          <a:p>
            <a:pPr algn="l" defTabSz="966788" eaLnBrk="0" hangingPunct="0"/>
            <a:r>
              <a:rPr lang="en-US" sz="1000" b="1" dirty="0"/>
              <a:t>SALT Radar NMC Report from Radar to higher:</a:t>
            </a:r>
          </a:p>
          <a:p>
            <a:pPr algn="l" defTabSz="966788" eaLnBrk="0" hangingPunct="0"/>
            <a:r>
              <a:rPr lang="en-US" sz="1000" b="1" dirty="0"/>
              <a:t>S-Section</a:t>
            </a:r>
          </a:p>
          <a:p>
            <a:pPr algn="l" defTabSz="966788" eaLnBrk="0" hangingPunct="0"/>
            <a:r>
              <a:rPr lang="en-US" sz="1000" b="1" dirty="0"/>
              <a:t>     - Section ID of radar that is NMC</a:t>
            </a:r>
          </a:p>
          <a:p>
            <a:pPr algn="l" defTabSz="966788" eaLnBrk="0" hangingPunct="0"/>
            <a:r>
              <a:rPr lang="en-US" sz="1000" b="1" dirty="0"/>
              <a:t>A-Assessment</a:t>
            </a:r>
          </a:p>
          <a:p>
            <a:pPr algn="l" defTabSz="966788" eaLnBrk="0" hangingPunct="0"/>
            <a:r>
              <a:rPr lang="en-US" sz="1000" b="1" dirty="0"/>
              <a:t>     - Cause of the equipment NMC Status and current actions being taken</a:t>
            </a:r>
          </a:p>
          <a:p>
            <a:pPr algn="l" defTabSz="966788" eaLnBrk="0" hangingPunct="0"/>
            <a:r>
              <a:rPr lang="en-US" sz="1000" b="1" dirty="0"/>
              <a:t>L-Location</a:t>
            </a:r>
          </a:p>
          <a:p>
            <a:pPr algn="l" defTabSz="966788" eaLnBrk="0" hangingPunct="0"/>
            <a:r>
              <a:rPr lang="en-US" sz="1000" b="1" dirty="0"/>
              <a:t>     (1) Location of radar</a:t>
            </a:r>
          </a:p>
          <a:p>
            <a:pPr algn="l" defTabSz="966788" eaLnBrk="0" hangingPunct="0"/>
            <a:r>
              <a:rPr lang="en-US" sz="1000" b="1" dirty="0"/>
              <a:t>     (2) Search Azimuth</a:t>
            </a:r>
          </a:p>
          <a:p>
            <a:pPr algn="l" defTabSz="966788" eaLnBrk="0" hangingPunct="0"/>
            <a:r>
              <a:rPr lang="en-US" sz="1000" b="1" dirty="0"/>
              <a:t>T-Time</a:t>
            </a:r>
          </a:p>
          <a:p>
            <a:pPr algn="l" defTabSz="966788" eaLnBrk="0" hangingPunct="0"/>
            <a:r>
              <a:rPr lang="en-US" sz="1000" b="1" dirty="0"/>
              <a:t>     (1) Time radar system became NMC (H-hour)</a:t>
            </a:r>
          </a:p>
        </p:txBody>
      </p:sp>
      <p:sp>
        <p:nvSpPr>
          <p:cNvPr id="37892" name="Text Box 4"/>
          <p:cNvSpPr txBox="1">
            <a:spLocks noChangeArrowheads="1"/>
          </p:cNvSpPr>
          <p:nvPr/>
        </p:nvSpPr>
        <p:spPr bwMode="auto">
          <a:xfrm>
            <a:off x="6245225" y="2019300"/>
            <a:ext cx="2514600" cy="1020936"/>
          </a:xfrm>
          <a:prstGeom prst="rect">
            <a:avLst/>
          </a:prstGeom>
          <a:noFill/>
          <a:ln w="19050">
            <a:solidFill>
              <a:schemeClr val="tx1"/>
            </a:solidFill>
            <a:miter lim="800000"/>
            <a:headEnd type="none" w="sm" len="sm"/>
            <a:tailEnd type="none" w="lg" len="lg"/>
          </a:ln>
        </p:spPr>
        <p:txBody>
          <a:bodyPr lIns="96661" tIns="48331" rIns="96661" bIns="48331">
            <a:spAutoFit/>
          </a:bodyPr>
          <a:lstStyle/>
          <a:p>
            <a:pPr algn="l" defTabSz="966788" eaLnBrk="0" hangingPunct="0"/>
            <a:r>
              <a:rPr lang="en-US" sz="1000" b="1" u="sng" dirty="0"/>
              <a:t>IMMEDIATE ACTIONS</a:t>
            </a:r>
            <a:r>
              <a:rPr lang="en-US" sz="1000" b="1" dirty="0"/>
              <a:t> : </a:t>
            </a:r>
          </a:p>
          <a:p>
            <a:pPr algn="l" defTabSz="966788" eaLnBrk="0" hangingPunct="0"/>
            <a:r>
              <a:rPr lang="en-US" sz="1000" b="1" dirty="0"/>
              <a:t>1) Immediately notifies TOC</a:t>
            </a:r>
          </a:p>
          <a:p>
            <a:pPr algn="l" defTabSz="966788" eaLnBrk="0" hangingPunct="0"/>
            <a:r>
              <a:rPr lang="en-US" sz="1000" b="1" dirty="0"/>
              <a:t>2) Begin troubleshooting procedures</a:t>
            </a:r>
          </a:p>
          <a:p>
            <a:pPr algn="l" defTabSz="966788" eaLnBrk="0" hangingPunct="0"/>
            <a:r>
              <a:rPr lang="en-US" sz="1000" b="1" dirty="0"/>
              <a:t>3) TOC notifies</a:t>
            </a:r>
            <a:r>
              <a:rPr lang="en-US" sz="1000" b="1" dirty="0">
                <a:solidFill>
                  <a:srgbClr val="FF0000"/>
                </a:solidFill>
              </a:rPr>
              <a:t> </a:t>
            </a:r>
            <a:r>
              <a:rPr lang="en-US" sz="1000" b="1" dirty="0"/>
              <a:t>higher</a:t>
            </a:r>
          </a:p>
          <a:p>
            <a:pPr algn="l" defTabSz="966788" eaLnBrk="0" hangingPunct="0"/>
            <a:r>
              <a:rPr lang="en-US" sz="1000" b="1" dirty="0"/>
              <a:t>4) TOC notified command group and staff</a:t>
            </a:r>
          </a:p>
        </p:txBody>
      </p:sp>
      <p:sp>
        <p:nvSpPr>
          <p:cNvPr id="37893" name="Text Box 5"/>
          <p:cNvSpPr txBox="1">
            <a:spLocks noChangeArrowheads="1"/>
          </p:cNvSpPr>
          <p:nvPr/>
        </p:nvSpPr>
        <p:spPr bwMode="auto">
          <a:xfrm>
            <a:off x="4191000" y="990600"/>
            <a:ext cx="1382712" cy="247650"/>
          </a:xfrm>
          <a:prstGeom prst="rect">
            <a:avLst/>
          </a:prstGeom>
          <a:noFill/>
          <a:ln w="12700">
            <a:noFill/>
            <a:miter lim="800000"/>
            <a:headEnd type="none" w="sm" len="sm"/>
            <a:tailEnd type="none" w="lg" len="lg"/>
          </a:ln>
        </p:spPr>
        <p:txBody>
          <a:bodyPr lIns="96661" tIns="48331" rIns="96661" bIns="48331">
            <a:spAutoFit/>
          </a:bodyPr>
          <a:lstStyle/>
          <a:p>
            <a:pPr defTabSz="966788" eaLnBrk="0" hangingPunct="0"/>
            <a:r>
              <a:rPr lang="en-US" sz="1000" b="1" dirty="0"/>
              <a:t>Q36 / Q37 is NMC</a:t>
            </a:r>
          </a:p>
        </p:txBody>
      </p:sp>
      <p:sp>
        <p:nvSpPr>
          <p:cNvPr id="37894" name="AutoShape 6"/>
          <p:cNvSpPr>
            <a:spLocks noChangeArrowheads="1"/>
          </p:cNvSpPr>
          <p:nvPr/>
        </p:nvSpPr>
        <p:spPr bwMode="auto">
          <a:xfrm>
            <a:off x="4332288" y="812800"/>
            <a:ext cx="1360487" cy="568325"/>
          </a:xfrm>
          <a:prstGeom prst="flowChartInputOutput">
            <a:avLst/>
          </a:prstGeom>
          <a:noFill/>
          <a:ln w="28575">
            <a:noFill/>
            <a:miter lim="800000"/>
            <a:headEnd/>
            <a:tailEnd/>
          </a:ln>
        </p:spPr>
        <p:txBody>
          <a:bodyPr wrap="none" anchor="ctr"/>
          <a:lstStyle/>
          <a:p>
            <a:endParaRPr lang="en-US"/>
          </a:p>
        </p:txBody>
      </p:sp>
      <p:sp>
        <p:nvSpPr>
          <p:cNvPr id="37895" name="Text Box 7"/>
          <p:cNvSpPr txBox="1">
            <a:spLocks noChangeArrowheads="1"/>
          </p:cNvSpPr>
          <p:nvPr/>
        </p:nvSpPr>
        <p:spPr bwMode="auto">
          <a:xfrm>
            <a:off x="3787775" y="2187575"/>
            <a:ext cx="2000250" cy="581025"/>
          </a:xfrm>
          <a:prstGeom prst="rect">
            <a:avLst/>
          </a:prstGeom>
          <a:noFill/>
          <a:ln w="28575">
            <a:solidFill>
              <a:schemeClr val="tx1"/>
            </a:solidFill>
            <a:miter lim="800000"/>
            <a:headEnd type="none" w="sm" len="sm"/>
            <a:tailEnd type="none" w="lg" len="lg"/>
          </a:ln>
        </p:spPr>
        <p:txBody>
          <a:bodyPr lIns="96661" tIns="48331" rIns="96661" bIns="48331">
            <a:spAutoFit/>
          </a:bodyPr>
          <a:lstStyle/>
          <a:p>
            <a:pPr defTabSz="966788" eaLnBrk="0" hangingPunct="0"/>
            <a:r>
              <a:rPr lang="en-US" sz="1000" b="1"/>
              <a:t>Radar section identifies equipment Status and takes immediate action</a:t>
            </a:r>
          </a:p>
        </p:txBody>
      </p:sp>
      <p:cxnSp>
        <p:nvCxnSpPr>
          <p:cNvPr id="37896" name="AutoShape 8"/>
          <p:cNvCxnSpPr>
            <a:cxnSpLocks noChangeShapeType="1"/>
            <a:stCxn id="37940" idx="4"/>
            <a:endCxn id="37895" idx="0"/>
          </p:cNvCxnSpPr>
          <p:nvPr/>
        </p:nvCxnSpPr>
        <p:spPr bwMode="auto">
          <a:xfrm rot="5400000">
            <a:off x="4386263" y="1773237"/>
            <a:ext cx="815975" cy="12700"/>
          </a:xfrm>
          <a:prstGeom prst="straightConnector1">
            <a:avLst/>
          </a:prstGeom>
          <a:noFill/>
          <a:ln w="19050">
            <a:solidFill>
              <a:schemeClr val="tx1"/>
            </a:solidFill>
            <a:round/>
            <a:headEnd/>
            <a:tailEnd type="triangle" w="med" len="med"/>
          </a:ln>
        </p:spPr>
      </p:cxnSp>
      <p:sp>
        <p:nvSpPr>
          <p:cNvPr id="37897" name="Text Box 9"/>
          <p:cNvSpPr txBox="1">
            <a:spLocks noChangeArrowheads="1"/>
          </p:cNvSpPr>
          <p:nvPr/>
        </p:nvSpPr>
        <p:spPr bwMode="auto">
          <a:xfrm>
            <a:off x="3927475" y="2979738"/>
            <a:ext cx="2000250" cy="581025"/>
          </a:xfrm>
          <a:prstGeom prst="rect">
            <a:avLst/>
          </a:prstGeom>
          <a:noFill/>
          <a:ln w="28575">
            <a:solidFill>
              <a:schemeClr val="tx1"/>
            </a:solidFill>
            <a:miter lim="800000"/>
            <a:headEnd type="none" w="sm" len="sm"/>
            <a:tailEnd type="none" w="lg" len="lg"/>
          </a:ln>
        </p:spPr>
        <p:txBody>
          <a:bodyPr lIns="96661" tIns="48331" rIns="96661" bIns="48331">
            <a:spAutoFit/>
          </a:bodyPr>
          <a:lstStyle/>
          <a:p>
            <a:pPr defTabSz="966788" eaLnBrk="0" hangingPunct="0"/>
            <a:r>
              <a:rPr lang="en-US" sz="1000" b="1"/>
              <a:t>SECTION provides an assessment of radar status by H+1.5</a:t>
            </a:r>
          </a:p>
        </p:txBody>
      </p:sp>
      <p:sp>
        <p:nvSpPr>
          <p:cNvPr id="37898" name="Text Box 10"/>
          <p:cNvSpPr txBox="1">
            <a:spLocks noChangeArrowheads="1"/>
          </p:cNvSpPr>
          <p:nvPr/>
        </p:nvSpPr>
        <p:spPr bwMode="auto">
          <a:xfrm>
            <a:off x="6261100" y="3162300"/>
            <a:ext cx="2438400" cy="571500"/>
          </a:xfrm>
          <a:prstGeom prst="rect">
            <a:avLst/>
          </a:prstGeom>
          <a:noFill/>
          <a:ln w="19050">
            <a:solidFill>
              <a:schemeClr val="tx1"/>
            </a:solidFill>
            <a:miter lim="800000"/>
            <a:headEnd type="none" w="sm" len="sm"/>
            <a:tailEnd type="none" w="lg" len="lg"/>
          </a:ln>
        </p:spPr>
        <p:txBody>
          <a:bodyPr lIns="96661" tIns="48331" rIns="96661" bIns="48331">
            <a:spAutoFit/>
          </a:bodyPr>
          <a:lstStyle/>
          <a:p>
            <a:pPr algn="l" defTabSz="966788" eaLnBrk="0" hangingPunct="0"/>
            <a:r>
              <a:rPr lang="en-US" sz="1000" b="1"/>
              <a:t>Assessment will include major component fault (antenna, trailer, shelter) and  if parts are on-hand</a:t>
            </a:r>
          </a:p>
        </p:txBody>
      </p:sp>
      <p:cxnSp>
        <p:nvCxnSpPr>
          <p:cNvPr id="37899" name="AutoShape 11"/>
          <p:cNvCxnSpPr>
            <a:cxnSpLocks noChangeShapeType="1"/>
            <a:stCxn id="37898" idx="1"/>
            <a:endCxn id="37897" idx="3"/>
          </p:cNvCxnSpPr>
          <p:nvPr/>
        </p:nvCxnSpPr>
        <p:spPr bwMode="auto">
          <a:xfrm rot="10800000">
            <a:off x="5927726" y="3270252"/>
            <a:ext cx="333375" cy="177799"/>
          </a:xfrm>
          <a:prstGeom prst="bentConnector3">
            <a:avLst>
              <a:gd name="adj1" fmla="val 50000"/>
            </a:avLst>
          </a:prstGeom>
          <a:noFill/>
          <a:ln w="28575" cap="rnd">
            <a:solidFill>
              <a:schemeClr val="tx1"/>
            </a:solidFill>
            <a:prstDash val="sysDot"/>
            <a:miter lim="800000"/>
            <a:headEnd/>
            <a:tailEnd/>
          </a:ln>
        </p:spPr>
      </p:cxnSp>
      <p:grpSp>
        <p:nvGrpSpPr>
          <p:cNvPr id="37900" name="Group 12"/>
          <p:cNvGrpSpPr>
            <a:grpSpLocks/>
          </p:cNvGrpSpPr>
          <p:nvPr/>
        </p:nvGrpSpPr>
        <p:grpSpPr bwMode="auto">
          <a:xfrm>
            <a:off x="4275138" y="3941763"/>
            <a:ext cx="1360487" cy="800100"/>
            <a:chOff x="2872" y="2232"/>
            <a:chExt cx="857" cy="504"/>
          </a:xfrm>
        </p:grpSpPr>
        <p:sp>
          <p:nvSpPr>
            <p:cNvPr id="37949" name="AutoShape 13"/>
            <p:cNvSpPr>
              <a:spLocks noChangeArrowheads="1"/>
            </p:cNvSpPr>
            <p:nvPr/>
          </p:nvSpPr>
          <p:spPr bwMode="auto">
            <a:xfrm>
              <a:off x="2872" y="2232"/>
              <a:ext cx="857" cy="504"/>
            </a:xfrm>
            <a:prstGeom prst="flowChartDecision">
              <a:avLst/>
            </a:prstGeom>
            <a:noFill/>
            <a:ln w="28575">
              <a:noFill/>
              <a:miter lim="800000"/>
              <a:headEnd/>
              <a:tailEnd/>
            </a:ln>
          </p:spPr>
          <p:txBody>
            <a:bodyPr wrap="none" anchor="ctr"/>
            <a:lstStyle/>
            <a:p>
              <a:endParaRPr lang="en-US"/>
            </a:p>
          </p:txBody>
        </p:sp>
        <p:sp>
          <p:nvSpPr>
            <p:cNvPr id="37950" name="Text Box 14"/>
            <p:cNvSpPr txBox="1">
              <a:spLocks noChangeArrowheads="1"/>
            </p:cNvSpPr>
            <p:nvPr/>
          </p:nvSpPr>
          <p:spPr bwMode="auto">
            <a:xfrm>
              <a:off x="2949" y="2304"/>
              <a:ext cx="705" cy="252"/>
            </a:xfrm>
            <a:prstGeom prst="rect">
              <a:avLst/>
            </a:prstGeom>
            <a:noFill/>
            <a:ln w="28575">
              <a:noFill/>
              <a:miter lim="800000"/>
              <a:headEnd/>
              <a:tailEnd/>
            </a:ln>
          </p:spPr>
          <p:txBody>
            <a:bodyPr lIns="96661" tIns="48331" rIns="96661" bIns="48331">
              <a:spAutoFit/>
            </a:bodyPr>
            <a:lstStyle/>
            <a:p>
              <a:pPr defTabSz="966788" eaLnBrk="0" hangingPunct="0"/>
              <a:r>
                <a:rPr lang="en-US" sz="1000" b="1"/>
                <a:t>Is fault identified?</a:t>
              </a:r>
            </a:p>
          </p:txBody>
        </p:sp>
      </p:grpSp>
      <p:sp>
        <p:nvSpPr>
          <p:cNvPr id="37901" name="Text Box 15"/>
          <p:cNvSpPr txBox="1">
            <a:spLocks noChangeArrowheads="1"/>
          </p:cNvSpPr>
          <p:nvPr/>
        </p:nvSpPr>
        <p:spPr bwMode="auto">
          <a:xfrm>
            <a:off x="757238" y="5543550"/>
            <a:ext cx="446087" cy="247650"/>
          </a:xfrm>
          <a:prstGeom prst="rect">
            <a:avLst/>
          </a:prstGeom>
          <a:noFill/>
          <a:ln w="9525">
            <a:noFill/>
            <a:miter lim="800000"/>
            <a:headEnd/>
            <a:tailEnd/>
          </a:ln>
        </p:spPr>
        <p:txBody>
          <a:bodyPr wrap="none" lIns="96661" tIns="48331" rIns="96661" bIns="48331">
            <a:spAutoFit/>
          </a:bodyPr>
          <a:lstStyle/>
          <a:p>
            <a:pPr algn="l" defTabSz="966788" eaLnBrk="0" hangingPunct="0"/>
            <a:r>
              <a:rPr lang="en-US" sz="1000" b="1"/>
              <a:t>YES</a:t>
            </a:r>
          </a:p>
        </p:txBody>
      </p:sp>
      <p:sp>
        <p:nvSpPr>
          <p:cNvPr id="37902" name="Text Box 16"/>
          <p:cNvSpPr txBox="1">
            <a:spLocks noChangeArrowheads="1"/>
          </p:cNvSpPr>
          <p:nvPr/>
        </p:nvSpPr>
        <p:spPr bwMode="auto">
          <a:xfrm>
            <a:off x="685800" y="4343400"/>
            <a:ext cx="384175" cy="247650"/>
          </a:xfrm>
          <a:prstGeom prst="rect">
            <a:avLst/>
          </a:prstGeom>
          <a:noFill/>
          <a:ln w="9525">
            <a:noFill/>
            <a:miter lim="800000"/>
            <a:headEnd/>
            <a:tailEnd/>
          </a:ln>
        </p:spPr>
        <p:txBody>
          <a:bodyPr wrap="none" lIns="96661" tIns="48331" rIns="96661" bIns="48331">
            <a:spAutoFit/>
          </a:bodyPr>
          <a:lstStyle/>
          <a:p>
            <a:pPr algn="l" defTabSz="966788" eaLnBrk="0" hangingPunct="0"/>
            <a:r>
              <a:rPr lang="en-US" sz="1000" b="1"/>
              <a:t>NO</a:t>
            </a:r>
          </a:p>
        </p:txBody>
      </p:sp>
      <p:sp>
        <p:nvSpPr>
          <p:cNvPr id="37903" name="AutoShape 17"/>
          <p:cNvSpPr>
            <a:spLocks noChangeArrowheads="1"/>
          </p:cNvSpPr>
          <p:nvPr/>
        </p:nvSpPr>
        <p:spPr bwMode="auto">
          <a:xfrm>
            <a:off x="4346575" y="5105400"/>
            <a:ext cx="1200150" cy="649288"/>
          </a:xfrm>
          <a:prstGeom prst="flowChartDecision">
            <a:avLst/>
          </a:prstGeom>
          <a:noFill/>
          <a:ln w="28575">
            <a:solidFill>
              <a:schemeClr val="tx1"/>
            </a:solidFill>
            <a:miter lim="800000"/>
            <a:headEnd/>
            <a:tailEnd/>
          </a:ln>
        </p:spPr>
        <p:txBody>
          <a:bodyPr wrap="none" anchor="ctr"/>
          <a:lstStyle/>
          <a:p>
            <a:endParaRPr lang="en-US"/>
          </a:p>
        </p:txBody>
      </p:sp>
      <p:sp>
        <p:nvSpPr>
          <p:cNvPr id="37904" name="Text Box 18"/>
          <p:cNvSpPr txBox="1">
            <a:spLocks noChangeArrowheads="1"/>
          </p:cNvSpPr>
          <p:nvPr/>
        </p:nvSpPr>
        <p:spPr bwMode="auto">
          <a:xfrm>
            <a:off x="4495800" y="5257800"/>
            <a:ext cx="914400" cy="405383"/>
          </a:xfrm>
          <a:prstGeom prst="rect">
            <a:avLst/>
          </a:prstGeom>
          <a:noFill/>
          <a:ln w="9525">
            <a:noFill/>
            <a:miter lim="800000"/>
            <a:headEnd/>
            <a:tailEnd/>
          </a:ln>
        </p:spPr>
        <p:txBody>
          <a:bodyPr wrap="square" lIns="96661" tIns="48331" rIns="96661" bIns="48331">
            <a:spAutoFit/>
          </a:bodyPr>
          <a:lstStyle/>
          <a:p>
            <a:pPr defTabSz="966788" eaLnBrk="0" hangingPunct="0"/>
            <a:r>
              <a:rPr lang="en-US" sz="1000" b="1" dirty="0"/>
              <a:t>Is PART on hand?</a:t>
            </a:r>
          </a:p>
        </p:txBody>
      </p:sp>
      <p:cxnSp>
        <p:nvCxnSpPr>
          <p:cNvPr id="37905" name="AutoShape 19"/>
          <p:cNvCxnSpPr>
            <a:cxnSpLocks noChangeShapeType="1"/>
            <a:stCxn id="37903" idx="3"/>
            <a:endCxn id="37911" idx="1"/>
          </p:cNvCxnSpPr>
          <p:nvPr/>
        </p:nvCxnSpPr>
        <p:spPr bwMode="auto">
          <a:xfrm flipV="1">
            <a:off x="5561013" y="5418138"/>
            <a:ext cx="749300" cy="12700"/>
          </a:xfrm>
          <a:prstGeom prst="straightConnector1">
            <a:avLst/>
          </a:prstGeom>
          <a:noFill/>
          <a:ln w="19050">
            <a:solidFill>
              <a:schemeClr val="tx1"/>
            </a:solidFill>
            <a:round/>
            <a:headEnd/>
            <a:tailEnd type="triangle" w="med" len="med"/>
          </a:ln>
        </p:spPr>
      </p:cxnSp>
      <p:sp>
        <p:nvSpPr>
          <p:cNvPr id="37906" name="Text Box 20"/>
          <p:cNvSpPr txBox="1">
            <a:spLocks noChangeArrowheads="1"/>
          </p:cNvSpPr>
          <p:nvPr/>
        </p:nvSpPr>
        <p:spPr bwMode="auto">
          <a:xfrm>
            <a:off x="3902075" y="4105275"/>
            <a:ext cx="654050" cy="247650"/>
          </a:xfrm>
          <a:prstGeom prst="rect">
            <a:avLst/>
          </a:prstGeom>
          <a:noFill/>
          <a:ln w="9525">
            <a:noFill/>
            <a:miter lim="800000"/>
            <a:headEnd/>
            <a:tailEnd/>
          </a:ln>
        </p:spPr>
        <p:txBody>
          <a:bodyPr lIns="96661" tIns="48331" rIns="96661" bIns="48331">
            <a:spAutoFit/>
          </a:bodyPr>
          <a:lstStyle/>
          <a:p>
            <a:pPr algn="l" defTabSz="966788" eaLnBrk="0" hangingPunct="0"/>
            <a:r>
              <a:rPr lang="en-US" sz="1000" b="1"/>
              <a:t>NO</a:t>
            </a:r>
          </a:p>
        </p:txBody>
      </p:sp>
      <p:grpSp>
        <p:nvGrpSpPr>
          <p:cNvPr id="37907" name="Group 21"/>
          <p:cNvGrpSpPr>
            <a:grpSpLocks/>
          </p:cNvGrpSpPr>
          <p:nvPr/>
        </p:nvGrpSpPr>
        <p:grpSpPr bwMode="auto">
          <a:xfrm>
            <a:off x="479425" y="4581525"/>
            <a:ext cx="1273175" cy="828675"/>
            <a:chOff x="480" y="2646"/>
            <a:chExt cx="706" cy="522"/>
          </a:xfrm>
        </p:grpSpPr>
        <p:sp>
          <p:nvSpPr>
            <p:cNvPr id="37947" name="AutoShape 22"/>
            <p:cNvSpPr>
              <a:spLocks noChangeArrowheads="1"/>
            </p:cNvSpPr>
            <p:nvPr/>
          </p:nvSpPr>
          <p:spPr bwMode="auto">
            <a:xfrm>
              <a:off x="480" y="2646"/>
              <a:ext cx="706" cy="522"/>
            </a:xfrm>
            <a:prstGeom prst="flowChartDecision">
              <a:avLst/>
            </a:prstGeom>
            <a:noFill/>
            <a:ln w="28575">
              <a:noFill/>
              <a:miter lim="800000"/>
              <a:headEnd/>
              <a:tailEnd/>
            </a:ln>
          </p:spPr>
          <p:txBody>
            <a:bodyPr lIns="96661" tIns="48331" rIns="96661" bIns="48331">
              <a:spAutoFit/>
            </a:bodyPr>
            <a:lstStyle/>
            <a:p>
              <a:endParaRPr lang="en-US"/>
            </a:p>
          </p:txBody>
        </p:sp>
        <p:sp>
          <p:nvSpPr>
            <p:cNvPr id="37948" name="Rectangle 23"/>
            <p:cNvSpPr>
              <a:spLocks noChangeArrowheads="1"/>
            </p:cNvSpPr>
            <p:nvPr/>
          </p:nvSpPr>
          <p:spPr bwMode="auto">
            <a:xfrm>
              <a:off x="560" y="2781"/>
              <a:ext cx="555" cy="348"/>
            </a:xfrm>
            <a:prstGeom prst="rect">
              <a:avLst/>
            </a:prstGeom>
            <a:noFill/>
            <a:ln w="28575">
              <a:noFill/>
              <a:miter lim="800000"/>
              <a:headEnd/>
              <a:tailEnd/>
            </a:ln>
          </p:spPr>
          <p:txBody>
            <a:bodyPr lIns="96661" tIns="48331" rIns="96661" bIns="48331">
              <a:spAutoFit/>
            </a:bodyPr>
            <a:lstStyle/>
            <a:p>
              <a:pPr defTabSz="966788" eaLnBrk="0" hangingPunct="0"/>
              <a:r>
                <a:rPr lang="en-US" sz="1000" b="1"/>
                <a:t>NMC Status exceeds 24 hours ?</a:t>
              </a:r>
            </a:p>
          </p:txBody>
        </p:sp>
      </p:grpSp>
      <p:cxnSp>
        <p:nvCxnSpPr>
          <p:cNvPr id="37908" name="AutoShape 24"/>
          <p:cNvCxnSpPr>
            <a:cxnSpLocks noChangeShapeType="1"/>
            <a:stCxn id="37939" idx="2"/>
            <a:endCxn id="37919" idx="0"/>
          </p:cNvCxnSpPr>
          <p:nvPr/>
        </p:nvCxnSpPr>
        <p:spPr bwMode="auto">
          <a:xfrm rot="16200000" flipH="1">
            <a:off x="1229519" y="5449094"/>
            <a:ext cx="655637" cy="847725"/>
          </a:xfrm>
          <a:prstGeom prst="bentConnector3">
            <a:avLst>
              <a:gd name="adj1" fmla="val 50000"/>
            </a:avLst>
          </a:prstGeom>
          <a:noFill/>
          <a:ln w="19050">
            <a:solidFill>
              <a:schemeClr val="tx1"/>
            </a:solidFill>
            <a:miter lim="800000"/>
            <a:headEnd/>
            <a:tailEnd type="triangle" w="med" len="med"/>
          </a:ln>
        </p:spPr>
      </p:cxnSp>
      <p:sp>
        <p:nvSpPr>
          <p:cNvPr id="37909" name="Text Box 25"/>
          <p:cNvSpPr txBox="1">
            <a:spLocks noChangeArrowheads="1"/>
          </p:cNvSpPr>
          <p:nvPr/>
        </p:nvSpPr>
        <p:spPr bwMode="auto">
          <a:xfrm>
            <a:off x="4537075" y="4800600"/>
            <a:ext cx="446088" cy="247650"/>
          </a:xfrm>
          <a:prstGeom prst="rect">
            <a:avLst/>
          </a:prstGeom>
          <a:noFill/>
          <a:ln w="9525">
            <a:noFill/>
            <a:miter lim="800000"/>
            <a:headEnd/>
            <a:tailEnd/>
          </a:ln>
        </p:spPr>
        <p:txBody>
          <a:bodyPr wrap="none" lIns="96661" tIns="48331" rIns="96661" bIns="48331">
            <a:spAutoFit/>
          </a:bodyPr>
          <a:lstStyle/>
          <a:p>
            <a:pPr algn="l" defTabSz="966788" eaLnBrk="0" hangingPunct="0"/>
            <a:r>
              <a:rPr lang="en-US" sz="1000" b="1"/>
              <a:t>YES</a:t>
            </a:r>
          </a:p>
        </p:txBody>
      </p:sp>
      <p:sp>
        <p:nvSpPr>
          <p:cNvPr id="37910" name="Text Box 26"/>
          <p:cNvSpPr txBox="1">
            <a:spLocks noChangeArrowheads="1"/>
          </p:cNvSpPr>
          <p:nvPr/>
        </p:nvSpPr>
        <p:spPr bwMode="auto">
          <a:xfrm>
            <a:off x="5591175" y="5175250"/>
            <a:ext cx="446088" cy="247650"/>
          </a:xfrm>
          <a:prstGeom prst="rect">
            <a:avLst/>
          </a:prstGeom>
          <a:noFill/>
          <a:ln w="9525">
            <a:noFill/>
            <a:miter lim="800000"/>
            <a:headEnd/>
            <a:tailEnd/>
          </a:ln>
        </p:spPr>
        <p:txBody>
          <a:bodyPr wrap="none" lIns="96661" tIns="48331" rIns="96661" bIns="48331">
            <a:spAutoFit/>
          </a:bodyPr>
          <a:lstStyle/>
          <a:p>
            <a:pPr algn="l" defTabSz="966788" eaLnBrk="0" hangingPunct="0"/>
            <a:r>
              <a:rPr lang="en-US" sz="1000" b="1"/>
              <a:t>YES</a:t>
            </a:r>
          </a:p>
        </p:txBody>
      </p:sp>
      <p:sp>
        <p:nvSpPr>
          <p:cNvPr id="37911" name="Text Box 27"/>
          <p:cNvSpPr txBox="1">
            <a:spLocks noChangeArrowheads="1"/>
          </p:cNvSpPr>
          <p:nvPr/>
        </p:nvSpPr>
        <p:spPr bwMode="auto">
          <a:xfrm>
            <a:off x="6324600" y="5203825"/>
            <a:ext cx="1119188" cy="428625"/>
          </a:xfrm>
          <a:prstGeom prst="rect">
            <a:avLst/>
          </a:prstGeom>
          <a:noFill/>
          <a:ln w="28575">
            <a:solidFill>
              <a:schemeClr val="tx1"/>
            </a:solidFill>
            <a:miter lim="800000"/>
            <a:headEnd type="none" w="sm" len="sm"/>
            <a:tailEnd type="none" w="lg" len="lg"/>
          </a:ln>
        </p:spPr>
        <p:txBody>
          <a:bodyPr lIns="96661" tIns="48331" rIns="96661" bIns="48331">
            <a:spAutoFit/>
          </a:bodyPr>
          <a:lstStyle/>
          <a:p>
            <a:pPr defTabSz="966788" eaLnBrk="0" hangingPunct="0"/>
            <a:r>
              <a:rPr lang="en-US" sz="1000" b="1"/>
              <a:t>Complete repair</a:t>
            </a:r>
          </a:p>
        </p:txBody>
      </p:sp>
      <p:sp>
        <p:nvSpPr>
          <p:cNvPr id="37912" name="Text Box 28"/>
          <p:cNvSpPr txBox="1">
            <a:spLocks noChangeArrowheads="1"/>
          </p:cNvSpPr>
          <p:nvPr/>
        </p:nvSpPr>
        <p:spPr bwMode="auto">
          <a:xfrm>
            <a:off x="4057650" y="5186363"/>
            <a:ext cx="384175" cy="247650"/>
          </a:xfrm>
          <a:prstGeom prst="rect">
            <a:avLst/>
          </a:prstGeom>
          <a:noFill/>
          <a:ln w="9525">
            <a:noFill/>
            <a:miter lim="800000"/>
            <a:headEnd/>
            <a:tailEnd/>
          </a:ln>
        </p:spPr>
        <p:txBody>
          <a:bodyPr wrap="none" lIns="96661" tIns="48331" rIns="96661" bIns="48331">
            <a:spAutoFit/>
          </a:bodyPr>
          <a:lstStyle/>
          <a:p>
            <a:pPr algn="l" defTabSz="966788" eaLnBrk="0" hangingPunct="0"/>
            <a:r>
              <a:rPr lang="en-US" sz="1000" b="1"/>
              <a:t>NO</a:t>
            </a:r>
          </a:p>
        </p:txBody>
      </p:sp>
      <p:sp>
        <p:nvSpPr>
          <p:cNvPr id="37913" name="AutoShape 29"/>
          <p:cNvSpPr>
            <a:spLocks noChangeArrowheads="1"/>
          </p:cNvSpPr>
          <p:nvPr/>
        </p:nvSpPr>
        <p:spPr bwMode="auto">
          <a:xfrm>
            <a:off x="7265988" y="3962400"/>
            <a:ext cx="1039812" cy="731838"/>
          </a:xfrm>
          <a:prstGeom prst="flowChartDecision">
            <a:avLst/>
          </a:prstGeom>
          <a:noFill/>
          <a:ln w="28575">
            <a:solidFill>
              <a:schemeClr val="tx1"/>
            </a:solidFill>
            <a:miter lim="800000"/>
            <a:headEnd/>
            <a:tailEnd/>
          </a:ln>
        </p:spPr>
        <p:txBody>
          <a:bodyPr lIns="96661" tIns="48331" rIns="96661" bIns="48331">
            <a:spAutoFit/>
          </a:bodyPr>
          <a:lstStyle/>
          <a:p>
            <a:endParaRPr lang="en-US"/>
          </a:p>
        </p:txBody>
      </p:sp>
      <p:sp>
        <p:nvSpPr>
          <p:cNvPr id="37914" name="Rectangle 30"/>
          <p:cNvSpPr>
            <a:spLocks noChangeArrowheads="1"/>
          </p:cNvSpPr>
          <p:nvPr/>
        </p:nvSpPr>
        <p:spPr bwMode="auto">
          <a:xfrm>
            <a:off x="7500938" y="4027488"/>
            <a:ext cx="593725" cy="552450"/>
          </a:xfrm>
          <a:prstGeom prst="rect">
            <a:avLst/>
          </a:prstGeom>
          <a:noFill/>
          <a:ln w="28575">
            <a:noFill/>
            <a:miter lim="800000"/>
            <a:headEnd/>
            <a:tailEnd/>
          </a:ln>
        </p:spPr>
        <p:txBody>
          <a:bodyPr lIns="96661" tIns="48331" rIns="96661" bIns="48331">
            <a:spAutoFit/>
          </a:bodyPr>
          <a:lstStyle/>
          <a:p>
            <a:pPr defTabSz="966788" eaLnBrk="0" hangingPunct="0"/>
            <a:r>
              <a:rPr lang="en-US" sz="1000" b="1"/>
              <a:t>Is radar FMC?</a:t>
            </a:r>
          </a:p>
        </p:txBody>
      </p:sp>
      <p:sp>
        <p:nvSpPr>
          <p:cNvPr id="37915" name="Text Box 31"/>
          <p:cNvSpPr txBox="1">
            <a:spLocks noChangeArrowheads="1"/>
          </p:cNvSpPr>
          <p:nvPr/>
        </p:nvSpPr>
        <p:spPr bwMode="auto">
          <a:xfrm>
            <a:off x="6934200" y="4114800"/>
            <a:ext cx="384175" cy="247650"/>
          </a:xfrm>
          <a:prstGeom prst="rect">
            <a:avLst/>
          </a:prstGeom>
          <a:noFill/>
          <a:ln w="9525">
            <a:noFill/>
            <a:miter lim="800000"/>
            <a:headEnd/>
            <a:tailEnd/>
          </a:ln>
        </p:spPr>
        <p:txBody>
          <a:bodyPr wrap="none" lIns="96661" tIns="48331" rIns="96661" bIns="48331">
            <a:spAutoFit/>
          </a:bodyPr>
          <a:lstStyle/>
          <a:p>
            <a:pPr algn="l" defTabSz="966788" eaLnBrk="0" hangingPunct="0"/>
            <a:r>
              <a:rPr lang="en-US" sz="1000" b="1"/>
              <a:t>NO</a:t>
            </a:r>
          </a:p>
        </p:txBody>
      </p:sp>
      <p:sp>
        <p:nvSpPr>
          <p:cNvPr id="37916" name="Text Box 32"/>
          <p:cNvSpPr txBox="1">
            <a:spLocks noChangeArrowheads="1"/>
          </p:cNvSpPr>
          <p:nvPr/>
        </p:nvSpPr>
        <p:spPr bwMode="auto">
          <a:xfrm>
            <a:off x="8224838" y="4114800"/>
            <a:ext cx="446087" cy="247650"/>
          </a:xfrm>
          <a:prstGeom prst="rect">
            <a:avLst/>
          </a:prstGeom>
          <a:noFill/>
          <a:ln w="9525">
            <a:noFill/>
            <a:miter lim="800000"/>
            <a:headEnd/>
            <a:tailEnd/>
          </a:ln>
        </p:spPr>
        <p:txBody>
          <a:bodyPr wrap="none" lIns="96661" tIns="48331" rIns="96661" bIns="48331">
            <a:spAutoFit/>
          </a:bodyPr>
          <a:lstStyle/>
          <a:p>
            <a:pPr algn="l" defTabSz="966788" eaLnBrk="0" hangingPunct="0"/>
            <a:r>
              <a:rPr lang="en-US" sz="1000" b="1"/>
              <a:t>YES</a:t>
            </a:r>
          </a:p>
        </p:txBody>
      </p:sp>
      <p:cxnSp>
        <p:nvCxnSpPr>
          <p:cNvPr id="37917" name="AutoShape 33"/>
          <p:cNvCxnSpPr>
            <a:cxnSpLocks noChangeShapeType="1"/>
            <a:stCxn id="37911" idx="3"/>
            <a:endCxn id="37913" idx="2"/>
          </p:cNvCxnSpPr>
          <p:nvPr/>
        </p:nvCxnSpPr>
        <p:spPr bwMode="auto">
          <a:xfrm flipV="1">
            <a:off x="7458075" y="4708525"/>
            <a:ext cx="328613" cy="709613"/>
          </a:xfrm>
          <a:prstGeom prst="bentConnector2">
            <a:avLst/>
          </a:prstGeom>
          <a:noFill/>
          <a:ln w="19050">
            <a:solidFill>
              <a:schemeClr val="tx1"/>
            </a:solidFill>
            <a:miter lim="800000"/>
            <a:headEnd/>
            <a:tailEnd type="triangle" w="med" len="med"/>
          </a:ln>
        </p:spPr>
      </p:cxnSp>
      <p:cxnSp>
        <p:nvCxnSpPr>
          <p:cNvPr id="37918" name="AutoShape 34"/>
          <p:cNvCxnSpPr>
            <a:cxnSpLocks noChangeShapeType="1"/>
            <a:stCxn id="37913" idx="3"/>
            <a:endCxn id="37921" idx="3"/>
          </p:cNvCxnSpPr>
          <p:nvPr/>
        </p:nvCxnSpPr>
        <p:spPr bwMode="auto">
          <a:xfrm>
            <a:off x="8305800" y="4328319"/>
            <a:ext cx="365126" cy="2025936"/>
          </a:xfrm>
          <a:prstGeom prst="bentConnector3">
            <a:avLst>
              <a:gd name="adj1" fmla="val 162609"/>
            </a:avLst>
          </a:prstGeom>
          <a:noFill/>
          <a:ln w="19050">
            <a:solidFill>
              <a:schemeClr val="tx1"/>
            </a:solidFill>
            <a:miter lim="800000"/>
            <a:headEnd/>
            <a:tailEnd type="triangle" w="med" len="med"/>
          </a:ln>
        </p:spPr>
      </p:cxnSp>
      <p:sp>
        <p:nvSpPr>
          <p:cNvPr id="37919" name="Text Box 35"/>
          <p:cNvSpPr txBox="1">
            <a:spLocks noChangeArrowheads="1"/>
          </p:cNvSpPr>
          <p:nvPr/>
        </p:nvSpPr>
        <p:spPr bwMode="auto">
          <a:xfrm>
            <a:off x="228600" y="6200775"/>
            <a:ext cx="3505200" cy="404813"/>
          </a:xfrm>
          <a:prstGeom prst="rect">
            <a:avLst/>
          </a:prstGeom>
          <a:noFill/>
          <a:ln w="28575">
            <a:solidFill>
              <a:schemeClr val="tx1"/>
            </a:solidFill>
            <a:miter lim="800000"/>
            <a:headEnd type="none" w="sm" len="sm"/>
            <a:tailEnd type="none" w="lg" len="lg"/>
          </a:ln>
        </p:spPr>
        <p:txBody>
          <a:bodyPr lIns="96661" tIns="48331" rIns="96661" bIns="48331">
            <a:spAutoFit/>
          </a:bodyPr>
          <a:lstStyle/>
          <a:p>
            <a:pPr algn="l" defTabSz="966788" eaLnBrk="0" hangingPunct="0"/>
            <a:r>
              <a:rPr lang="en-US" sz="1000" b="1" dirty="0"/>
              <a:t>Section notifies TOC of NMC status for DEADLINE REPORT,  TOC notifies higher</a:t>
            </a:r>
          </a:p>
        </p:txBody>
      </p:sp>
      <p:sp>
        <p:nvSpPr>
          <p:cNvPr id="37920" name="Text Box 36"/>
          <p:cNvSpPr txBox="1">
            <a:spLocks noChangeArrowheads="1"/>
          </p:cNvSpPr>
          <p:nvPr/>
        </p:nvSpPr>
        <p:spPr bwMode="auto">
          <a:xfrm>
            <a:off x="3981450" y="6096000"/>
            <a:ext cx="2057400" cy="581025"/>
          </a:xfrm>
          <a:prstGeom prst="rect">
            <a:avLst/>
          </a:prstGeom>
          <a:noFill/>
          <a:ln w="28575">
            <a:solidFill>
              <a:schemeClr val="tx1"/>
            </a:solidFill>
            <a:miter lim="800000"/>
            <a:headEnd type="none" w="sm" len="sm"/>
            <a:tailEnd type="none" w="lg" len="lg"/>
          </a:ln>
        </p:spPr>
        <p:txBody>
          <a:bodyPr lIns="96661" tIns="48331" rIns="96661" bIns="48331">
            <a:spAutoFit/>
          </a:bodyPr>
          <a:lstStyle/>
          <a:p>
            <a:pPr algn="l" defTabSz="966788" eaLnBrk="0" hangingPunct="0"/>
            <a:r>
              <a:rPr lang="en-US" sz="1000" b="1"/>
              <a:t>Unit submits update reports (Every 12 hours) until parts are on hand.                                                      </a:t>
            </a:r>
          </a:p>
        </p:txBody>
      </p:sp>
      <p:sp>
        <p:nvSpPr>
          <p:cNvPr id="37921" name="Text Box 37"/>
          <p:cNvSpPr txBox="1">
            <a:spLocks noChangeArrowheads="1"/>
          </p:cNvSpPr>
          <p:nvPr/>
        </p:nvSpPr>
        <p:spPr bwMode="auto">
          <a:xfrm>
            <a:off x="6324600" y="6151563"/>
            <a:ext cx="2346326" cy="405383"/>
          </a:xfrm>
          <a:prstGeom prst="rect">
            <a:avLst/>
          </a:prstGeom>
          <a:noFill/>
          <a:ln w="28575">
            <a:solidFill>
              <a:schemeClr val="tx1"/>
            </a:solidFill>
            <a:miter lim="800000"/>
            <a:headEnd type="none" w="sm" len="sm"/>
            <a:tailEnd type="none" w="lg" len="lg"/>
          </a:ln>
        </p:spPr>
        <p:txBody>
          <a:bodyPr wrap="square" lIns="96661" tIns="48331" rIns="96661" bIns="48331">
            <a:spAutoFit/>
          </a:bodyPr>
          <a:lstStyle/>
          <a:p>
            <a:pPr defTabSz="966788" eaLnBrk="0" hangingPunct="0"/>
            <a:r>
              <a:rPr lang="en-US" sz="1000" b="1" dirty="0"/>
              <a:t>Section notifies TOC of FMC status, TOC notifies higher</a:t>
            </a:r>
          </a:p>
        </p:txBody>
      </p:sp>
      <p:cxnSp>
        <p:nvCxnSpPr>
          <p:cNvPr id="37922" name="AutoShape 38"/>
          <p:cNvCxnSpPr>
            <a:cxnSpLocks noChangeShapeType="1"/>
            <a:stCxn id="37919" idx="3"/>
            <a:endCxn id="37920" idx="1"/>
          </p:cNvCxnSpPr>
          <p:nvPr/>
        </p:nvCxnSpPr>
        <p:spPr bwMode="auto">
          <a:xfrm flipV="1">
            <a:off x="3733800" y="6386513"/>
            <a:ext cx="247650" cy="17462"/>
          </a:xfrm>
          <a:prstGeom prst="straightConnector1">
            <a:avLst/>
          </a:prstGeom>
          <a:noFill/>
          <a:ln w="19050">
            <a:solidFill>
              <a:schemeClr val="tx1"/>
            </a:solidFill>
            <a:round/>
            <a:headEnd/>
            <a:tailEnd type="triangle" w="med" len="med"/>
          </a:ln>
        </p:spPr>
      </p:cxnSp>
      <p:sp>
        <p:nvSpPr>
          <p:cNvPr id="37923" name="Text Box 39"/>
          <p:cNvSpPr txBox="1">
            <a:spLocks noChangeArrowheads="1"/>
          </p:cNvSpPr>
          <p:nvPr/>
        </p:nvSpPr>
        <p:spPr bwMode="auto">
          <a:xfrm>
            <a:off x="2286000" y="4430713"/>
            <a:ext cx="1162050" cy="581025"/>
          </a:xfrm>
          <a:prstGeom prst="rect">
            <a:avLst/>
          </a:prstGeom>
          <a:noFill/>
          <a:ln w="28575">
            <a:solidFill>
              <a:schemeClr val="tx1"/>
            </a:solidFill>
            <a:miter lim="800000"/>
            <a:headEnd type="none" w="sm" len="sm"/>
            <a:tailEnd type="none" w="lg" len="lg"/>
          </a:ln>
        </p:spPr>
        <p:txBody>
          <a:bodyPr lIns="96661" tIns="48331" rIns="96661" bIns="48331">
            <a:spAutoFit/>
          </a:bodyPr>
          <a:lstStyle/>
          <a:p>
            <a:pPr defTabSz="966788" eaLnBrk="0" hangingPunct="0"/>
            <a:r>
              <a:rPr lang="en-US" sz="1000" b="1" dirty="0"/>
              <a:t>Report status to TOC every 3 hours </a:t>
            </a:r>
          </a:p>
        </p:txBody>
      </p:sp>
      <p:cxnSp>
        <p:nvCxnSpPr>
          <p:cNvPr id="37924" name="AutoShape 40"/>
          <p:cNvCxnSpPr>
            <a:cxnSpLocks noChangeShapeType="1"/>
            <a:stCxn id="37923" idx="1"/>
            <a:endCxn id="37947" idx="3"/>
          </p:cNvCxnSpPr>
          <p:nvPr/>
        </p:nvCxnSpPr>
        <p:spPr bwMode="auto">
          <a:xfrm rot="10800000" flipV="1">
            <a:off x="1752600" y="4721225"/>
            <a:ext cx="519113" cy="274638"/>
          </a:xfrm>
          <a:prstGeom prst="bentConnector3">
            <a:avLst>
              <a:gd name="adj1" fmla="val 48625"/>
            </a:avLst>
          </a:prstGeom>
          <a:noFill/>
          <a:ln w="19050">
            <a:solidFill>
              <a:schemeClr val="tx1"/>
            </a:solidFill>
            <a:miter lim="800000"/>
            <a:headEnd/>
            <a:tailEnd type="triangle" w="med" len="med"/>
          </a:ln>
        </p:spPr>
      </p:cxnSp>
      <p:cxnSp>
        <p:nvCxnSpPr>
          <p:cNvPr id="37925" name="AutoShape 41"/>
          <p:cNvCxnSpPr>
            <a:cxnSpLocks noChangeShapeType="1"/>
            <a:stCxn id="37895" idx="2"/>
            <a:endCxn id="37897" idx="0"/>
          </p:cNvCxnSpPr>
          <p:nvPr/>
        </p:nvCxnSpPr>
        <p:spPr bwMode="auto">
          <a:xfrm>
            <a:off x="4787900" y="2782888"/>
            <a:ext cx="139700" cy="182562"/>
          </a:xfrm>
          <a:prstGeom prst="straightConnector1">
            <a:avLst/>
          </a:prstGeom>
          <a:noFill/>
          <a:ln w="19050">
            <a:solidFill>
              <a:schemeClr val="tx1"/>
            </a:solidFill>
            <a:round/>
            <a:headEnd/>
            <a:tailEnd type="triangle" w="med" len="med"/>
          </a:ln>
        </p:spPr>
      </p:cxnSp>
      <p:cxnSp>
        <p:nvCxnSpPr>
          <p:cNvPr id="37926" name="AutoShape 42"/>
          <p:cNvCxnSpPr>
            <a:cxnSpLocks noChangeShapeType="1"/>
            <a:stCxn id="37897" idx="2"/>
            <a:endCxn id="37949" idx="0"/>
          </p:cNvCxnSpPr>
          <p:nvPr/>
        </p:nvCxnSpPr>
        <p:spPr bwMode="auto">
          <a:xfrm>
            <a:off x="4927600" y="3575050"/>
            <a:ext cx="28575" cy="366713"/>
          </a:xfrm>
          <a:prstGeom prst="straightConnector1">
            <a:avLst/>
          </a:prstGeom>
          <a:noFill/>
          <a:ln w="19050">
            <a:solidFill>
              <a:schemeClr val="tx1"/>
            </a:solidFill>
            <a:round/>
            <a:headEnd/>
            <a:tailEnd type="triangle" w="med" len="med"/>
          </a:ln>
        </p:spPr>
      </p:cxnSp>
      <p:cxnSp>
        <p:nvCxnSpPr>
          <p:cNvPr id="37927" name="AutoShape 43"/>
          <p:cNvCxnSpPr>
            <a:cxnSpLocks noChangeShapeType="1"/>
            <a:stCxn id="37913" idx="1"/>
            <a:endCxn id="37938" idx="3"/>
          </p:cNvCxnSpPr>
          <p:nvPr/>
        </p:nvCxnSpPr>
        <p:spPr bwMode="auto">
          <a:xfrm flipH="1">
            <a:off x="5557838" y="4329113"/>
            <a:ext cx="1693862" cy="11112"/>
          </a:xfrm>
          <a:prstGeom prst="straightConnector1">
            <a:avLst/>
          </a:prstGeom>
          <a:noFill/>
          <a:ln w="19050">
            <a:solidFill>
              <a:schemeClr val="tx1"/>
            </a:solidFill>
            <a:round/>
            <a:headEnd/>
            <a:tailEnd type="triangle" w="med" len="med"/>
          </a:ln>
        </p:spPr>
      </p:cxnSp>
      <p:cxnSp>
        <p:nvCxnSpPr>
          <p:cNvPr id="37928" name="AutoShape 44"/>
          <p:cNvCxnSpPr>
            <a:cxnSpLocks noChangeShapeType="1"/>
            <a:stCxn id="37949" idx="2"/>
            <a:endCxn id="37903" idx="0"/>
          </p:cNvCxnSpPr>
          <p:nvPr/>
        </p:nvCxnSpPr>
        <p:spPr bwMode="auto">
          <a:xfrm rot="5400000">
            <a:off x="4776788" y="4911725"/>
            <a:ext cx="349250" cy="9525"/>
          </a:xfrm>
          <a:prstGeom prst="bentConnector3">
            <a:avLst>
              <a:gd name="adj1" fmla="val 51819"/>
            </a:avLst>
          </a:prstGeom>
          <a:noFill/>
          <a:ln w="19050">
            <a:solidFill>
              <a:schemeClr val="tx1"/>
            </a:solidFill>
            <a:miter lim="800000"/>
            <a:headEnd/>
            <a:tailEnd type="triangle" w="med" len="med"/>
          </a:ln>
        </p:spPr>
      </p:cxnSp>
      <p:sp>
        <p:nvSpPr>
          <p:cNvPr id="37929" name="Text Box 45"/>
          <p:cNvSpPr txBox="1">
            <a:spLocks noChangeArrowheads="1"/>
          </p:cNvSpPr>
          <p:nvPr/>
        </p:nvSpPr>
        <p:spPr bwMode="auto">
          <a:xfrm>
            <a:off x="250825" y="3733800"/>
            <a:ext cx="1771650" cy="428625"/>
          </a:xfrm>
          <a:prstGeom prst="rect">
            <a:avLst/>
          </a:prstGeom>
          <a:noFill/>
          <a:ln w="28575">
            <a:solidFill>
              <a:schemeClr val="tx1"/>
            </a:solidFill>
            <a:miter lim="800000"/>
            <a:headEnd type="none" w="sm" len="sm"/>
            <a:tailEnd type="none" w="lg" len="lg"/>
          </a:ln>
        </p:spPr>
        <p:txBody>
          <a:bodyPr lIns="96661" tIns="48331" rIns="96661" bIns="48331">
            <a:spAutoFit/>
          </a:bodyPr>
          <a:lstStyle/>
          <a:p>
            <a:pPr defTabSz="966788" eaLnBrk="0" hangingPunct="0"/>
            <a:r>
              <a:rPr lang="en-US" sz="1000" b="1"/>
              <a:t>Continue Trouble Shooting / Repair</a:t>
            </a:r>
          </a:p>
        </p:txBody>
      </p:sp>
      <p:cxnSp>
        <p:nvCxnSpPr>
          <p:cNvPr id="37930" name="AutoShape 46"/>
          <p:cNvCxnSpPr>
            <a:cxnSpLocks noChangeShapeType="1"/>
            <a:stCxn id="37939" idx="0"/>
            <a:endCxn id="37929" idx="2"/>
          </p:cNvCxnSpPr>
          <p:nvPr/>
        </p:nvCxnSpPr>
        <p:spPr bwMode="auto">
          <a:xfrm flipV="1">
            <a:off x="1133475" y="4176713"/>
            <a:ext cx="3175" cy="304800"/>
          </a:xfrm>
          <a:prstGeom prst="straightConnector1">
            <a:avLst/>
          </a:prstGeom>
          <a:noFill/>
          <a:ln w="19050">
            <a:solidFill>
              <a:schemeClr val="tx1"/>
            </a:solidFill>
            <a:round/>
            <a:headEnd/>
            <a:tailEnd type="triangle" w="med" len="med"/>
          </a:ln>
        </p:spPr>
      </p:cxnSp>
      <p:sp>
        <p:nvSpPr>
          <p:cNvPr id="37931" name="Text Box 47"/>
          <p:cNvSpPr txBox="1">
            <a:spLocks noChangeArrowheads="1"/>
          </p:cNvSpPr>
          <p:nvPr/>
        </p:nvSpPr>
        <p:spPr bwMode="auto">
          <a:xfrm>
            <a:off x="2057400" y="5383213"/>
            <a:ext cx="1143000" cy="428625"/>
          </a:xfrm>
          <a:prstGeom prst="rect">
            <a:avLst/>
          </a:prstGeom>
          <a:noFill/>
          <a:ln w="28575">
            <a:solidFill>
              <a:schemeClr val="tx1"/>
            </a:solidFill>
            <a:miter lim="800000"/>
            <a:headEnd type="none" w="sm" len="sm"/>
            <a:tailEnd type="none" w="lg" len="lg"/>
          </a:ln>
        </p:spPr>
        <p:txBody>
          <a:bodyPr lIns="96661" tIns="48331" rIns="96661" bIns="48331">
            <a:spAutoFit/>
          </a:bodyPr>
          <a:lstStyle/>
          <a:p>
            <a:pPr defTabSz="966788" eaLnBrk="0" hangingPunct="0"/>
            <a:r>
              <a:rPr lang="en-US" sz="1000" b="1"/>
              <a:t>Radar section orders parts</a:t>
            </a:r>
          </a:p>
        </p:txBody>
      </p:sp>
      <p:cxnSp>
        <p:nvCxnSpPr>
          <p:cNvPr id="37932" name="AutoShape 48"/>
          <p:cNvCxnSpPr>
            <a:cxnSpLocks noChangeShapeType="1"/>
            <a:stCxn id="37903" idx="1"/>
            <a:endCxn id="37931" idx="3"/>
          </p:cNvCxnSpPr>
          <p:nvPr/>
        </p:nvCxnSpPr>
        <p:spPr bwMode="auto">
          <a:xfrm rot="10800000" flipV="1">
            <a:off x="3214688" y="5430838"/>
            <a:ext cx="1117600" cy="166687"/>
          </a:xfrm>
          <a:prstGeom prst="bentConnector3">
            <a:avLst>
              <a:gd name="adj1" fmla="val 50000"/>
            </a:avLst>
          </a:prstGeom>
          <a:noFill/>
          <a:ln w="19050">
            <a:solidFill>
              <a:schemeClr val="tx1"/>
            </a:solidFill>
            <a:miter lim="800000"/>
            <a:headEnd/>
            <a:tailEnd type="triangle" w="med" len="med"/>
          </a:ln>
        </p:spPr>
      </p:cxnSp>
      <p:cxnSp>
        <p:nvCxnSpPr>
          <p:cNvPr id="37933" name="AutoShape 49"/>
          <p:cNvCxnSpPr>
            <a:cxnSpLocks noChangeShapeType="1"/>
            <a:stCxn id="37931" idx="2"/>
            <a:endCxn id="37919" idx="0"/>
          </p:cNvCxnSpPr>
          <p:nvPr/>
        </p:nvCxnSpPr>
        <p:spPr bwMode="auto">
          <a:xfrm rot="5400000">
            <a:off x="2110581" y="5682457"/>
            <a:ext cx="388937" cy="647700"/>
          </a:xfrm>
          <a:prstGeom prst="bentConnector3">
            <a:avLst>
              <a:gd name="adj1" fmla="val 50000"/>
            </a:avLst>
          </a:prstGeom>
          <a:noFill/>
          <a:ln w="19050">
            <a:solidFill>
              <a:schemeClr val="tx1"/>
            </a:solidFill>
            <a:miter lim="800000"/>
            <a:headEnd/>
            <a:tailEnd type="triangle" w="med" len="med"/>
          </a:ln>
        </p:spPr>
      </p:cxnSp>
      <p:cxnSp>
        <p:nvCxnSpPr>
          <p:cNvPr id="37934" name="AutoShape 50"/>
          <p:cNvCxnSpPr>
            <a:cxnSpLocks noChangeShapeType="1"/>
            <a:stCxn id="37929" idx="3"/>
            <a:endCxn id="37949" idx="0"/>
          </p:cNvCxnSpPr>
          <p:nvPr/>
        </p:nvCxnSpPr>
        <p:spPr bwMode="auto">
          <a:xfrm flipV="1">
            <a:off x="2036763" y="3941763"/>
            <a:ext cx="2919412" cy="6350"/>
          </a:xfrm>
          <a:prstGeom prst="bentConnector4">
            <a:avLst>
              <a:gd name="adj1" fmla="val 38065"/>
              <a:gd name="adj2" fmla="val 150000"/>
            </a:avLst>
          </a:prstGeom>
          <a:noFill/>
          <a:ln w="19050">
            <a:solidFill>
              <a:schemeClr val="tx1"/>
            </a:solidFill>
            <a:miter lim="800000"/>
            <a:headEnd/>
            <a:tailEnd type="triangle" w="med" len="med"/>
          </a:ln>
        </p:spPr>
      </p:cxnSp>
      <p:cxnSp>
        <p:nvCxnSpPr>
          <p:cNvPr id="37935" name="AutoShape 51"/>
          <p:cNvCxnSpPr>
            <a:cxnSpLocks noChangeShapeType="1"/>
            <a:stCxn id="37938" idx="1"/>
            <a:endCxn id="37923" idx="3"/>
          </p:cNvCxnSpPr>
          <p:nvPr/>
        </p:nvCxnSpPr>
        <p:spPr bwMode="auto">
          <a:xfrm rot="10800000" flipV="1">
            <a:off x="3462338" y="4340225"/>
            <a:ext cx="866775" cy="381000"/>
          </a:xfrm>
          <a:prstGeom prst="bentConnector3">
            <a:avLst>
              <a:gd name="adj1" fmla="val 50000"/>
            </a:avLst>
          </a:prstGeom>
          <a:noFill/>
          <a:ln w="19050">
            <a:solidFill>
              <a:schemeClr val="tx1"/>
            </a:solidFill>
            <a:miter lim="800000"/>
            <a:headEnd/>
            <a:tailEnd type="triangle" w="med" len="med"/>
          </a:ln>
        </p:spPr>
      </p:cxnSp>
      <p:cxnSp>
        <p:nvCxnSpPr>
          <p:cNvPr id="37936" name="AutoShape 52"/>
          <p:cNvCxnSpPr>
            <a:cxnSpLocks noChangeShapeType="1"/>
            <a:stCxn id="37895" idx="3"/>
            <a:endCxn id="37892" idx="1"/>
          </p:cNvCxnSpPr>
          <p:nvPr/>
        </p:nvCxnSpPr>
        <p:spPr bwMode="auto">
          <a:xfrm>
            <a:off x="5788025" y="2478088"/>
            <a:ext cx="457200" cy="51680"/>
          </a:xfrm>
          <a:prstGeom prst="bentConnector3">
            <a:avLst>
              <a:gd name="adj1" fmla="val 50000"/>
            </a:avLst>
          </a:prstGeom>
          <a:noFill/>
          <a:ln w="19050">
            <a:solidFill>
              <a:schemeClr val="tx1"/>
            </a:solidFill>
            <a:miter lim="800000"/>
            <a:headEnd/>
            <a:tailEnd type="triangle" w="med" len="med"/>
          </a:ln>
        </p:spPr>
      </p:cxnSp>
      <p:cxnSp>
        <p:nvCxnSpPr>
          <p:cNvPr id="37937" name="AutoShape 53"/>
          <p:cNvCxnSpPr>
            <a:cxnSpLocks noChangeShapeType="1"/>
            <a:stCxn id="37920" idx="0"/>
            <a:endCxn id="37911" idx="2"/>
          </p:cNvCxnSpPr>
          <p:nvPr/>
        </p:nvCxnSpPr>
        <p:spPr bwMode="auto">
          <a:xfrm rot="-5400000">
            <a:off x="5730081" y="4926807"/>
            <a:ext cx="434975" cy="1874838"/>
          </a:xfrm>
          <a:prstGeom prst="bentConnector3">
            <a:avLst>
              <a:gd name="adj1" fmla="val 50000"/>
            </a:avLst>
          </a:prstGeom>
          <a:noFill/>
          <a:ln w="19050">
            <a:solidFill>
              <a:schemeClr val="tx1"/>
            </a:solidFill>
            <a:miter lim="800000"/>
            <a:headEnd/>
            <a:tailEnd type="triangle" w="med" len="med"/>
          </a:ln>
        </p:spPr>
      </p:cxnSp>
      <p:sp>
        <p:nvSpPr>
          <p:cNvPr id="37938" name="AutoShape 54"/>
          <p:cNvSpPr>
            <a:spLocks noChangeArrowheads="1"/>
          </p:cNvSpPr>
          <p:nvPr/>
        </p:nvSpPr>
        <p:spPr bwMode="auto">
          <a:xfrm>
            <a:off x="4343400" y="3921125"/>
            <a:ext cx="1200150" cy="838200"/>
          </a:xfrm>
          <a:prstGeom prst="flowChartDecision">
            <a:avLst/>
          </a:prstGeom>
          <a:noFill/>
          <a:ln w="28575">
            <a:solidFill>
              <a:schemeClr val="tx1"/>
            </a:solidFill>
            <a:miter lim="800000"/>
            <a:headEnd/>
            <a:tailEnd/>
          </a:ln>
        </p:spPr>
        <p:txBody>
          <a:bodyPr wrap="none" anchor="ctr"/>
          <a:lstStyle/>
          <a:p>
            <a:endParaRPr lang="en-US"/>
          </a:p>
        </p:txBody>
      </p:sp>
      <p:sp>
        <p:nvSpPr>
          <p:cNvPr id="37939" name="AutoShape 55"/>
          <p:cNvSpPr>
            <a:spLocks noChangeArrowheads="1"/>
          </p:cNvSpPr>
          <p:nvPr/>
        </p:nvSpPr>
        <p:spPr bwMode="auto">
          <a:xfrm>
            <a:off x="533400" y="4495800"/>
            <a:ext cx="1200150" cy="1049338"/>
          </a:xfrm>
          <a:prstGeom prst="flowChartDecision">
            <a:avLst/>
          </a:prstGeom>
          <a:noFill/>
          <a:ln w="28575">
            <a:solidFill>
              <a:schemeClr val="tx1"/>
            </a:solidFill>
            <a:miter lim="800000"/>
            <a:headEnd/>
            <a:tailEnd/>
          </a:ln>
        </p:spPr>
        <p:txBody>
          <a:bodyPr wrap="none" anchor="ctr"/>
          <a:lstStyle/>
          <a:p>
            <a:endParaRPr lang="en-US"/>
          </a:p>
        </p:txBody>
      </p:sp>
      <p:sp>
        <p:nvSpPr>
          <p:cNvPr id="37940" name="AutoShape 56"/>
          <p:cNvSpPr>
            <a:spLocks noChangeArrowheads="1"/>
          </p:cNvSpPr>
          <p:nvPr/>
        </p:nvSpPr>
        <p:spPr bwMode="auto">
          <a:xfrm>
            <a:off x="3962400" y="914400"/>
            <a:ext cx="1676400" cy="457200"/>
          </a:xfrm>
          <a:prstGeom prst="flowChartInputOutput">
            <a:avLst/>
          </a:prstGeom>
          <a:noFill/>
          <a:ln w="28575">
            <a:solidFill>
              <a:schemeClr val="tx1"/>
            </a:solidFill>
            <a:miter lim="800000"/>
            <a:headEnd/>
            <a:tailEnd/>
          </a:ln>
        </p:spPr>
        <p:txBody>
          <a:bodyPr wrap="none" anchor="ctr"/>
          <a:lstStyle/>
          <a:p>
            <a:endParaRPr lang="en-US"/>
          </a:p>
        </p:txBody>
      </p:sp>
      <p:cxnSp>
        <p:nvCxnSpPr>
          <p:cNvPr id="37941" name="AutoShape 57"/>
          <p:cNvCxnSpPr>
            <a:cxnSpLocks noChangeShapeType="1"/>
            <a:stCxn id="37891" idx="3"/>
            <a:endCxn id="37895" idx="1"/>
          </p:cNvCxnSpPr>
          <p:nvPr/>
        </p:nvCxnSpPr>
        <p:spPr bwMode="auto">
          <a:xfrm>
            <a:off x="3505200" y="2457289"/>
            <a:ext cx="282575" cy="20799"/>
          </a:xfrm>
          <a:prstGeom prst="straightConnector1">
            <a:avLst/>
          </a:prstGeom>
          <a:noFill/>
          <a:ln w="19050">
            <a:solidFill>
              <a:schemeClr val="tx1"/>
            </a:solidFill>
            <a:round/>
            <a:headEnd/>
            <a:tailEnd type="triangle" w="med" len="med"/>
          </a:ln>
        </p:spPr>
      </p:cxnSp>
      <p:grpSp>
        <p:nvGrpSpPr>
          <p:cNvPr id="37942" name="Group 58"/>
          <p:cNvGrpSpPr>
            <a:grpSpLocks/>
          </p:cNvGrpSpPr>
          <p:nvPr/>
        </p:nvGrpSpPr>
        <p:grpSpPr bwMode="auto">
          <a:xfrm>
            <a:off x="5410200" y="1524000"/>
            <a:ext cx="3505200" cy="396875"/>
            <a:chOff x="1098" y="3744"/>
            <a:chExt cx="3605" cy="442"/>
          </a:xfrm>
        </p:grpSpPr>
        <p:sp>
          <p:nvSpPr>
            <p:cNvPr id="37943" name="Rectangle 59"/>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37944" name="Picture 60"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37945" name="Picture 61"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37946" name="Rectangle 62"/>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3270250" y="1508125"/>
            <a:ext cx="1743075" cy="244475"/>
          </a:xfrm>
          <a:prstGeom prst="rect">
            <a:avLst/>
          </a:prstGeom>
          <a:noFill/>
          <a:ln w="12700">
            <a:noFill/>
            <a:miter lim="800000"/>
            <a:headEnd type="none" w="sm" len="sm"/>
            <a:tailEnd type="none" w="lg" len="lg"/>
          </a:ln>
        </p:spPr>
        <p:txBody>
          <a:bodyPr>
            <a:spAutoFit/>
          </a:bodyPr>
          <a:lstStyle/>
          <a:p>
            <a:pPr eaLnBrk="0" hangingPunct="0"/>
            <a:r>
              <a:rPr lang="en-US" sz="1000" b="1"/>
              <a:t>WMD detonated</a:t>
            </a:r>
          </a:p>
        </p:txBody>
      </p:sp>
      <p:sp>
        <p:nvSpPr>
          <p:cNvPr id="38915" name="AutoShape 3"/>
          <p:cNvSpPr>
            <a:spLocks noChangeArrowheads="1"/>
          </p:cNvSpPr>
          <p:nvPr/>
        </p:nvSpPr>
        <p:spPr bwMode="auto">
          <a:xfrm>
            <a:off x="2971800" y="1419225"/>
            <a:ext cx="2405063" cy="457200"/>
          </a:xfrm>
          <a:prstGeom prst="flowChartInputOutput">
            <a:avLst/>
          </a:prstGeom>
          <a:noFill/>
          <a:ln w="28575">
            <a:solidFill>
              <a:schemeClr val="tx1"/>
            </a:solidFill>
            <a:miter lim="800000"/>
            <a:headEnd/>
            <a:tailEnd/>
          </a:ln>
        </p:spPr>
        <p:txBody>
          <a:bodyPr wrap="none" anchor="ctr"/>
          <a:lstStyle/>
          <a:p>
            <a:endParaRPr lang="en-US"/>
          </a:p>
        </p:txBody>
      </p:sp>
      <p:sp>
        <p:nvSpPr>
          <p:cNvPr id="38916" name="Text Box 4"/>
          <p:cNvSpPr txBox="1">
            <a:spLocks noChangeArrowheads="1"/>
          </p:cNvSpPr>
          <p:nvPr/>
        </p:nvSpPr>
        <p:spPr bwMode="auto">
          <a:xfrm>
            <a:off x="2971800" y="2209800"/>
            <a:ext cx="2427287" cy="4095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1. Unit immediately upgrades to MOPP4 and sends NBC1 report</a:t>
            </a:r>
          </a:p>
        </p:txBody>
      </p:sp>
      <p:sp>
        <p:nvSpPr>
          <p:cNvPr id="38917" name="Text Box 5"/>
          <p:cNvSpPr txBox="1">
            <a:spLocks noChangeArrowheads="1"/>
          </p:cNvSpPr>
          <p:nvPr/>
        </p:nvSpPr>
        <p:spPr bwMode="auto">
          <a:xfrm>
            <a:off x="2971800" y="4343400"/>
            <a:ext cx="2438400" cy="1015663"/>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3. TOC submits NBC 3 report.  Establishes DECON sites with higher and coordinates to evacuate contaminated casualties for decontamination and medical treatment</a:t>
            </a:r>
          </a:p>
        </p:txBody>
      </p:sp>
      <p:cxnSp>
        <p:nvCxnSpPr>
          <p:cNvPr id="38918" name="AutoShape 6"/>
          <p:cNvCxnSpPr>
            <a:cxnSpLocks noChangeShapeType="1"/>
            <a:stCxn id="38915" idx="4"/>
            <a:endCxn id="38916" idx="0"/>
          </p:cNvCxnSpPr>
          <p:nvPr/>
        </p:nvCxnSpPr>
        <p:spPr bwMode="auto">
          <a:xfrm rot="16200000" flipH="1">
            <a:off x="4013201" y="2037556"/>
            <a:ext cx="333375" cy="11112"/>
          </a:xfrm>
          <a:prstGeom prst="straightConnector1">
            <a:avLst/>
          </a:prstGeom>
          <a:noFill/>
          <a:ln w="9525">
            <a:solidFill>
              <a:schemeClr val="tx1"/>
            </a:solidFill>
            <a:round/>
            <a:headEnd/>
            <a:tailEnd type="triangle" w="med" len="med"/>
          </a:ln>
        </p:spPr>
      </p:cxnSp>
      <p:cxnSp>
        <p:nvCxnSpPr>
          <p:cNvPr id="38919" name="AutoShape 7"/>
          <p:cNvCxnSpPr>
            <a:cxnSpLocks noChangeShapeType="1"/>
            <a:stCxn id="38916" idx="2"/>
            <a:endCxn id="38924" idx="0"/>
          </p:cNvCxnSpPr>
          <p:nvPr/>
        </p:nvCxnSpPr>
        <p:spPr bwMode="auto">
          <a:xfrm>
            <a:off x="4185444" y="2619375"/>
            <a:ext cx="5556" cy="276225"/>
          </a:xfrm>
          <a:prstGeom prst="straightConnector1">
            <a:avLst/>
          </a:prstGeom>
          <a:noFill/>
          <a:ln w="9525">
            <a:solidFill>
              <a:schemeClr val="tx1"/>
            </a:solidFill>
            <a:round/>
            <a:headEnd/>
            <a:tailEnd type="triangle" w="med" len="med"/>
          </a:ln>
        </p:spPr>
      </p:cxnSp>
      <p:cxnSp>
        <p:nvCxnSpPr>
          <p:cNvPr id="38920" name="AutoShape 8"/>
          <p:cNvCxnSpPr>
            <a:cxnSpLocks noChangeShapeType="1"/>
            <a:stCxn id="38924" idx="2"/>
            <a:endCxn id="38917" idx="0"/>
          </p:cNvCxnSpPr>
          <p:nvPr/>
        </p:nvCxnSpPr>
        <p:spPr bwMode="auto">
          <a:xfrm>
            <a:off x="4191000" y="3911263"/>
            <a:ext cx="0" cy="432137"/>
          </a:xfrm>
          <a:prstGeom prst="straightConnector1">
            <a:avLst/>
          </a:prstGeom>
          <a:noFill/>
          <a:ln w="9525">
            <a:solidFill>
              <a:schemeClr val="tx1"/>
            </a:solidFill>
            <a:round/>
            <a:headEnd/>
            <a:tailEnd type="triangle" w="med" len="med"/>
          </a:ln>
        </p:spPr>
      </p:cxnSp>
      <p:cxnSp>
        <p:nvCxnSpPr>
          <p:cNvPr id="38921" name="AutoShape 9"/>
          <p:cNvCxnSpPr>
            <a:cxnSpLocks noChangeShapeType="1"/>
            <a:stCxn id="38917" idx="2"/>
            <a:endCxn id="38923" idx="0"/>
          </p:cNvCxnSpPr>
          <p:nvPr/>
        </p:nvCxnSpPr>
        <p:spPr bwMode="auto">
          <a:xfrm>
            <a:off x="4191000" y="5359063"/>
            <a:ext cx="0" cy="432137"/>
          </a:xfrm>
          <a:prstGeom prst="straightConnector1">
            <a:avLst/>
          </a:prstGeom>
          <a:noFill/>
          <a:ln w="9525">
            <a:solidFill>
              <a:schemeClr val="tx1"/>
            </a:solidFill>
            <a:round/>
            <a:headEnd/>
            <a:tailEnd type="triangle" w="med" len="med"/>
          </a:ln>
        </p:spPr>
      </p:cxnSp>
      <p:sp>
        <p:nvSpPr>
          <p:cNvPr id="38922" name="Text Box 10"/>
          <p:cNvSpPr txBox="1">
            <a:spLocks noChangeArrowheads="1"/>
          </p:cNvSpPr>
          <p:nvPr/>
        </p:nvSpPr>
        <p:spPr bwMode="auto">
          <a:xfrm>
            <a:off x="1600200" y="304800"/>
            <a:ext cx="58674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35:</a:t>
            </a:r>
            <a:r>
              <a:rPr lang="en-US" sz="1400" b="1"/>
              <a:t>  WMD Employed (accidental or intentional)</a:t>
            </a:r>
          </a:p>
        </p:txBody>
      </p:sp>
      <p:sp>
        <p:nvSpPr>
          <p:cNvPr id="38923" name="Text Box 11"/>
          <p:cNvSpPr txBox="1">
            <a:spLocks noChangeArrowheads="1"/>
          </p:cNvSpPr>
          <p:nvPr/>
        </p:nvSpPr>
        <p:spPr bwMode="auto">
          <a:xfrm>
            <a:off x="2971800" y="5791200"/>
            <a:ext cx="2438400" cy="55399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4.  Unit reports exact details of incident and casualties to  TOC and continues to evacuate casualties.</a:t>
            </a:r>
          </a:p>
        </p:txBody>
      </p:sp>
      <p:sp>
        <p:nvSpPr>
          <p:cNvPr id="38924" name="Text Box 12"/>
          <p:cNvSpPr txBox="1">
            <a:spLocks noChangeArrowheads="1"/>
          </p:cNvSpPr>
          <p:nvPr/>
        </p:nvSpPr>
        <p:spPr bwMode="auto">
          <a:xfrm>
            <a:off x="2971800" y="2895600"/>
            <a:ext cx="2438400" cy="1015663"/>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2. Unit reports to TOC; TOC sends flash traffic to higher and requests assistance.  TOC immediately sends NBC2 report* and alerts all effected units to upgrade to appropriate MOPP level.</a:t>
            </a:r>
          </a:p>
        </p:txBody>
      </p:sp>
      <p:cxnSp>
        <p:nvCxnSpPr>
          <p:cNvPr id="38925" name="AutoShape 13"/>
          <p:cNvCxnSpPr>
            <a:cxnSpLocks noChangeShapeType="1"/>
            <a:stCxn id="38924" idx="3"/>
            <a:endCxn id="38926" idx="1"/>
          </p:cNvCxnSpPr>
          <p:nvPr/>
        </p:nvCxnSpPr>
        <p:spPr bwMode="auto">
          <a:xfrm>
            <a:off x="5410200" y="3403432"/>
            <a:ext cx="762000" cy="458688"/>
          </a:xfrm>
          <a:prstGeom prst="straightConnector1">
            <a:avLst/>
          </a:prstGeom>
          <a:noFill/>
          <a:ln w="9525">
            <a:solidFill>
              <a:schemeClr val="tx1"/>
            </a:solidFill>
            <a:round/>
            <a:headEnd/>
            <a:tailEnd type="triangle" w="med" len="med"/>
          </a:ln>
        </p:spPr>
      </p:cxnSp>
      <p:sp>
        <p:nvSpPr>
          <p:cNvPr id="38926" name="Text Box 14"/>
          <p:cNvSpPr txBox="1">
            <a:spLocks noChangeArrowheads="1"/>
          </p:cNvSpPr>
          <p:nvPr/>
        </p:nvSpPr>
        <p:spPr bwMode="auto">
          <a:xfrm>
            <a:off x="6172200" y="3200400"/>
            <a:ext cx="2590800" cy="1323439"/>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Battle CPT notifies: </a:t>
            </a:r>
          </a:p>
          <a:p>
            <a:pPr algn="l" eaLnBrk="0" hangingPunct="0"/>
            <a:r>
              <a:rPr lang="en-US" sz="1000" b="1" dirty="0"/>
              <a:t>    (1) Command group and staff</a:t>
            </a:r>
          </a:p>
          <a:p>
            <a:pPr algn="l" eaLnBrk="0" hangingPunct="0"/>
            <a:r>
              <a:rPr lang="en-US" sz="1000" b="1" dirty="0"/>
              <a:t>    (2) Higher</a:t>
            </a:r>
          </a:p>
          <a:p>
            <a:pPr algn="l" eaLnBrk="0" hangingPunct="0"/>
            <a:r>
              <a:rPr lang="en-US" sz="1000" b="1" dirty="0"/>
              <a:t>    (3) NBC SECTION</a:t>
            </a:r>
          </a:p>
          <a:p>
            <a:pPr algn="l" eaLnBrk="0" hangingPunct="0"/>
            <a:r>
              <a:rPr lang="en-US" sz="1000" b="1" dirty="0"/>
              <a:t>    (4) PA</a:t>
            </a:r>
          </a:p>
          <a:p>
            <a:pPr algn="l" eaLnBrk="0" hangingPunct="0"/>
            <a:r>
              <a:rPr lang="en-US" sz="1000" b="1" dirty="0"/>
              <a:t>    (5) PSYOP / IO</a:t>
            </a:r>
          </a:p>
          <a:p>
            <a:pPr algn="l" eaLnBrk="0" hangingPunct="0"/>
            <a:r>
              <a:rPr lang="en-US" sz="1000" b="1" dirty="0"/>
              <a:t>    (6) PAO</a:t>
            </a:r>
          </a:p>
          <a:p>
            <a:pPr algn="l" eaLnBrk="0" hangingPunct="0"/>
            <a:r>
              <a:rPr lang="en-US" sz="1000" b="1" dirty="0"/>
              <a:t>    (7) BAE</a:t>
            </a:r>
          </a:p>
        </p:txBody>
      </p:sp>
      <p:grpSp>
        <p:nvGrpSpPr>
          <p:cNvPr id="38927" name="Group 15"/>
          <p:cNvGrpSpPr>
            <a:grpSpLocks/>
          </p:cNvGrpSpPr>
          <p:nvPr/>
        </p:nvGrpSpPr>
        <p:grpSpPr bwMode="auto">
          <a:xfrm>
            <a:off x="5486400" y="1524000"/>
            <a:ext cx="3505200" cy="396875"/>
            <a:chOff x="1098" y="3744"/>
            <a:chExt cx="3605" cy="442"/>
          </a:xfrm>
        </p:grpSpPr>
        <p:sp>
          <p:nvSpPr>
            <p:cNvPr id="38933" name="Rectangle 16"/>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38934" name="Picture 17"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38935" name="Picture 18"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38936" name="Rectangle 19"/>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38928" name="Text Box 20"/>
          <p:cNvSpPr txBox="1">
            <a:spLocks noChangeArrowheads="1"/>
          </p:cNvSpPr>
          <p:nvPr/>
        </p:nvSpPr>
        <p:spPr bwMode="auto">
          <a:xfrm>
            <a:off x="152400" y="2006600"/>
            <a:ext cx="2611438" cy="2225675"/>
          </a:xfrm>
          <a:prstGeom prst="rect">
            <a:avLst/>
          </a:prstGeom>
          <a:noFill/>
          <a:ln w="28575">
            <a:noFill/>
            <a:miter lim="800000"/>
            <a:headEnd/>
            <a:tailEnd/>
          </a:ln>
        </p:spPr>
        <p:txBody>
          <a:bodyPr wrap="none">
            <a:spAutoFit/>
          </a:bodyPr>
          <a:lstStyle/>
          <a:p>
            <a:pPr algn="l"/>
            <a:r>
              <a:rPr lang="en-US" sz="1000" b="1"/>
              <a:t>NBC 1 (Observer’s Report)</a:t>
            </a:r>
          </a:p>
          <a:p>
            <a:pPr algn="l"/>
            <a:r>
              <a:rPr lang="en-US" sz="1000" b="1"/>
              <a:t>NBC 2 (Evaluated Data)</a:t>
            </a:r>
          </a:p>
          <a:p>
            <a:pPr algn="l"/>
            <a:r>
              <a:rPr lang="en-US" sz="1000" b="1"/>
              <a:t>NBC 3 (Immediate Warning of Expected </a:t>
            </a:r>
          </a:p>
          <a:p>
            <a:pPr algn="l"/>
            <a:r>
              <a:rPr lang="en-US" sz="1000" b="1"/>
              <a:t>             Contamination)</a:t>
            </a:r>
          </a:p>
          <a:p>
            <a:pPr algn="l"/>
            <a:r>
              <a:rPr lang="en-US" sz="1000" b="1"/>
              <a:t>NBC 4 (Recon, Monitoring and Survey </a:t>
            </a:r>
          </a:p>
          <a:p>
            <a:pPr algn="l"/>
            <a:r>
              <a:rPr lang="en-US" sz="1000" b="1"/>
              <a:t>             Results)</a:t>
            </a:r>
          </a:p>
          <a:p>
            <a:pPr algn="l"/>
            <a:r>
              <a:rPr lang="en-US" sz="1000" b="1"/>
              <a:t>NBC 5 (Areas of Actual Contamination)</a:t>
            </a:r>
          </a:p>
          <a:p>
            <a:pPr algn="l"/>
            <a:r>
              <a:rPr lang="en-US" sz="1000" b="1"/>
              <a:t>NBC 6 (Detailed Info on Chem or </a:t>
            </a:r>
          </a:p>
          <a:p>
            <a:pPr algn="l"/>
            <a:r>
              <a:rPr lang="en-US" sz="1000" b="1"/>
              <a:t>             Bio attacks)</a:t>
            </a:r>
          </a:p>
          <a:p>
            <a:pPr algn="l"/>
            <a:endParaRPr lang="en-US" sz="1000" b="1"/>
          </a:p>
          <a:p>
            <a:pPr algn="l"/>
            <a:r>
              <a:rPr lang="en-US" sz="1000" b="1"/>
              <a:t>* CDM (Chemical Downwind Message is </a:t>
            </a:r>
          </a:p>
          <a:p>
            <a:pPr algn="l"/>
            <a:r>
              <a:rPr lang="en-US" sz="1000" b="1"/>
              <a:t>           a weather report this is sent every</a:t>
            </a:r>
          </a:p>
          <a:p>
            <a:pPr algn="l"/>
            <a:r>
              <a:rPr lang="en-US" sz="1000" b="1"/>
              <a:t>           six hours and is maintained </a:t>
            </a:r>
          </a:p>
          <a:p>
            <a:pPr algn="l"/>
            <a:r>
              <a:rPr lang="en-US" sz="1000" b="1"/>
              <a:t>           constantly)</a:t>
            </a:r>
          </a:p>
        </p:txBody>
      </p:sp>
      <p:sp>
        <p:nvSpPr>
          <p:cNvPr id="38929" name="Text Box 21"/>
          <p:cNvSpPr txBox="1">
            <a:spLocks noChangeArrowheads="1"/>
          </p:cNvSpPr>
          <p:nvPr/>
        </p:nvSpPr>
        <p:spPr bwMode="auto">
          <a:xfrm>
            <a:off x="673100" y="1752600"/>
            <a:ext cx="1460500" cy="244475"/>
          </a:xfrm>
          <a:prstGeom prst="rect">
            <a:avLst/>
          </a:prstGeom>
          <a:noFill/>
          <a:ln w="28575">
            <a:noFill/>
            <a:miter lim="800000"/>
            <a:headEnd/>
            <a:tailEnd/>
          </a:ln>
        </p:spPr>
        <p:txBody>
          <a:bodyPr wrap="none">
            <a:spAutoFit/>
          </a:bodyPr>
          <a:lstStyle/>
          <a:p>
            <a:r>
              <a:rPr lang="en-US" sz="1000" b="1" u="sng"/>
              <a:t>NBC Reports Legend</a:t>
            </a:r>
          </a:p>
        </p:txBody>
      </p:sp>
      <p:sp>
        <p:nvSpPr>
          <p:cNvPr id="38930" name="Rectangle 22"/>
          <p:cNvSpPr>
            <a:spLocks noChangeArrowheads="1"/>
          </p:cNvSpPr>
          <p:nvPr/>
        </p:nvSpPr>
        <p:spPr bwMode="auto">
          <a:xfrm>
            <a:off x="152400" y="1981200"/>
            <a:ext cx="2590800" cy="1524000"/>
          </a:xfrm>
          <a:prstGeom prst="rect">
            <a:avLst/>
          </a:prstGeom>
          <a:noFill/>
          <a:ln w="12700">
            <a:solidFill>
              <a:schemeClr val="tx1"/>
            </a:solidFill>
            <a:miter lim="800000"/>
            <a:headEnd/>
            <a:tailEnd/>
          </a:ln>
        </p:spPr>
        <p:txBody>
          <a:bodyPr wrap="none" anchor="ctr"/>
          <a:lstStyle/>
          <a:p>
            <a:endParaRPr lang="en-US"/>
          </a:p>
        </p:txBody>
      </p:sp>
      <p:sp>
        <p:nvSpPr>
          <p:cNvPr id="38931" name="Rectangle 23"/>
          <p:cNvSpPr>
            <a:spLocks noChangeArrowheads="1"/>
          </p:cNvSpPr>
          <p:nvPr/>
        </p:nvSpPr>
        <p:spPr bwMode="auto">
          <a:xfrm>
            <a:off x="152400" y="3505200"/>
            <a:ext cx="2590800" cy="762000"/>
          </a:xfrm>
          <a:prstGeom prst="rect">
            <a:avLst/>
          </a:prstGeom>
          <a:noFill/>
          <a:ln w="12700">
            <a:solidFill>
              <a:schemeClr val="tx1"/>
            </a:solidFill>
            <a:miter lim="800000"/>
            <a:headEnd/>
            <a:tailEnd/>
          </a:ln>
        </p:spPr>
        <p:txBody>
          <a:bodyPr wrap="none" anchor="ct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3117850" y="1219200"/>
            <a:ext cx="1743075" cy="549275"/>
          </a:xfrm>
          <a:prstGeom prst="rect">
            <a:avLst/>
          </a:prstGeom>
          <a:noFill/>
          <a:ln w="12700">
            <a:noFill/>
            <a:miter lim="800000"/>
            <a:headEnd type="none" w="sm" len="sm"/>
            <a:tailEnd type="none" w="lg" len="lg"/>
          </a:ln>
        </p:spPr>
        <p:txBody>
          <a:bodyPr>
            <a:spAutoFit/>
          </a:bodyPr>
          <a:lstStyle/>
          <a:p>
            <a:pPr eaLnBrk="0" hangingPunct="0"/>
            <a:r>
              <a:rPr lang="en-US" sz="1000" b="1" dirty="0"/>
              <a:t>Press releases critical information about a unit incident</a:t>
            </a:r>
          </a:p>
        </p:txBody>
      </p:sp>
      <p:sp>
        <p:nvSpPr>
          <p:cNvPr id="39939" name="AutoShape 3"/>
          <p:cNvSpPr>
            <a:spLocks noChangeArrowheads="1"/>
          </p:cNvSpPr>
          <p:nvPr/>
        </p:nvSpPr>
        <p:spPr bwMode="auto">
          <a:xfrm>
            <a:off x="2819400" y="1143000"/>
            <a:ext cx="2405063" cy="685800"/>
          </a:xfrm>
          <a:prstGeom prst="flowChartInputOutput">
            <a:avLst/>
          </a:prstGeom>
          <a:noFill/>
          <a:ln w="28575">
            <a:solidFill>
              <a:schemeClr val="tx1"/>
            </a:solidFill>
            <a:miter lim="800000"/>
            <a:headEnd/>
            <a:tailEnd/>
          </a:ln>
        </p:spPr>
        <p:txBody>
          <a:bodyPr wrap="none" anchor="ctr"/>
          <a:lstStyle/>
          <a:p>
            <a:endParaRPr lang="en-US"/>
          </a:p>
        </p:txBody>
      </p:sp>
      <p:sp>
        <p:nvSpPr>
          <p:cNvPr id="39940" name="Text Box 4"/>
          <p:cNvSpPr txBox="1">
            <a:spLocks noChangeArrowheads="1"/>
          </p:cNvSpPr>
          <p:nvPr/>
        </p:nvSpPr>
        <p:spPr bwMode="auto">
          <a:xfrm>
            <a:off x="2862263" y="2257425"/>
            <a:ext cx="2319337" cy="707886"/>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Immediately inform commander. Staff conducts hasty analysis and drafts PAO statement for higher. Determine PA stance.      </a:t>
            </a:r>
          </a:p>
        </p:txBody>
      </p:sp>
      <p:cxnSp>
        <p:nvCxnSpPr>
          <p:cNvPr id="39941" name="AutoShape 5"/>
          <p:cNvCxnSpPr>
            <a:cxnSpLocks noChangeShapeType="1"/>
            <a:stCxn id="39939" idx="2"/>
            <a:endCxn id="24" idx="0"/>
          </p:cNvCxnSpPr>
          <p:nvPr/>
        </p:nvCxnSpPr>
        <p:spPr bwMode="auto">
          <a:xfrm rot="10800000" flipV="1">
            <a:off x="1371600" y="1485900"/>
            <a:ext cx="1688306" cy="419100"/>
          </a:xfrm>
          <a:prstGeom prst="straightConnector1">
            <a:avLst/>
          </a:prstGeom>
          <a:noFill/>
          <a:ln w="9525">
            <a:solidFill>
              <a:schemeClr val="tx1"/>
            </a:solidFill>
            <a:round/>
            <a:headEnd/>
            <a:tailEnd type="triangle" w="med" len="med"/>
          </a:ln>
        </p:spPr>
      </p:cxnSp>
      <p:sp>
        <p:nvSpPr>
          <p:cNvPr id="39942" name="Text Box 6"/>
          <p:cNvSpPr txBox="1">
            <a:spLocks noChangeArrowheads="1"/>
          </p:cNvSpPr>
          <p:nvPr/>
        </p:nvSpPr>
        <p:spPr bwMode="auto">
          <a:xfrm>
            <a:off x="1600200" y="304800"/>
            <a:ext cx="54864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36:</a:t>
            </a:r>
            <a:r>
              <a:rPr lang="en-US" sz="1400" b="1"/>
              <a:t>  PAO emergency</a:t>
            </a:r>
          </a:p>
        </p:txBody>
      </p:sp>
      <p:sp>
        <p:nvSpPr>
          <p:cNvPr id="39943" name="Text Box 7"/>
          <p:cNvSpPr txBox="1">
            <a:spLocks noChangeArrowheads="1"/>
          </p:cNvSpPr>
          <p:nvPr/>
        </p:nvSpPr>
        <p:spPr bwMode="auto">
          <a:xfrm>
            <a:off x="3276600" y="5257800"/>
            <a:ext cx="2362200" cy="8667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 Staff conducts meeting to determine the cause and effect of information.  Develops a plan to publish/release follow up information</a:t>
            </a:r>
          </a:p>
        </p:txBody>
      </p:sp>
      <p:cxnSp>
        <p:nvCxnSpPr>
          <p:cNvPr id="39944" name="AutoShape 8"/>
          <p:cNvCxnSpPr>
            <a:cxnSpLocks noChangeShapeType="1"/>
            <a:stCxn id="39940" idx="3"/>
            <a:endCxn id="39945" idx="1"/>
          </p:cNvCxnSpPr>
          <p:nvPr/>
        </p:nvCxnSpPr>
        <p:spPr bwMode="auto">
          <a:xfrm>
            <a:off x="5181600" y="2611368"/>
            <a:ext cx="228600" cy="30064"/>
          </a:xfrm>
          <a:prstGeom prst="straightConnector1">
            <a:avLst/>
          </a:prstGeom>
          <a:noFill/>
          <a:ln w="9525">
            <a:solidFill>
              <a:schemeClr val="tx1"/>
            </a:solidFill>
            <a:round/>
            <a:headEnd/>
            <a:tailEnd type="triangle" w="med" len="med"/>
          </a:ln>
        </p:spPr>
      </p:cxnSp>
      <p:sp>
        <p:nvSpPr>
          <p:cNvPr id="39945" name="Text Box 9"/>
          <p:cNvSpPr txBox="1">
            <a:spLocks noChangeArrowheads="1"/>
          </p:cNvSpPr>
          <p:nvPr/>
        </p:nvSpPr>
        <p:spPr bwMode="auto">
          <a:xfrm>
            <a:off x="5410200" y="2133600"/>
            <a:ext cx="2362200" cy="1015663"/>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1a. Battle CPT notifies: </a:t>
            </a:r>
          </a:p>
          <a:p>
            <a:pPr algn="l" eaLnBrk="0" hangingPunct="0"/>
            <a:r>
              <a:rPr lang="en-US" sz="1000" b="1" dirty="0"/>
              <a:t>    (1)  Command group </a:t>
            </a:r>
          </a:p>
          <a:p>
            <a:pPr algn="l" eaLnBrk="0" hangingPunct="0"/>
            <a:r>
              <a:rPr lang="en-US" sz="1000" b="1" dirty="0"/>
              <a:t>    (2)  Staff</a:t>
            </a:r>
          </a:p>
          <a:p>
            <a:pPr algn="l" eaLnBrk="0" hangingPunct="0"/>
            <a:r>
              <a:rPr lang="en-US" sz="1000" b="1" dirty="0"/>
              <a:t>    (3)  Higher</a:t>
            </a:r>
          </a:p>
          <a:p>
            <a:pPr algn="l" eaLnBrk="0" hangingPunct="0"/>
            <a:r>
              <a:rPr lang="en-US" sz="1000" b="1" dirty="0"/>
              <a:t>    (4)  PAO</a:t>
            </a:r>
          </a:p>
          <a:p>
            <a:pPr algn="l" eaLnBrk="0" hangingPunct="0"/>
            <a:r>
              <a:rPr lang="en-US" sz="1000" b="1" dirty="0"/>
              <a:t>    (5) IO</a:t>
            </a:r>
          </a:p>
        </p:txBody>
      </p:sp>
      <p:grpSp>
        <p:nvGrpSpPr>
          <p:cNvPr id="39946" name="Group 10"/>
          <p:cNvGrpSpPr>
            <a:grpSpLocks/>
          </p:cNvGrpSpPr>
          <p:nvPr/>
        </p:nvGrpSpPr>
        <p:grpSpPr bwMode="auto">
          <a:xfrm>
            <a:off x="5410200" y="1524000"/>
            <a:ext cx="3505200" cy="396875"/>
            <a:chOff x="1098" y="3744"/>
            <a:chExt cx="3605" cy="442"/>
          </a:xfrm>
        </p:grpSpPr>
        <p:sp>
          <p:nvSpPr>
            <p:cNvPr id="39956" name="Rectangle 11"/>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39957" name="Picture 12"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39958" name="Picture 13"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39959" name="Rectangle 14"/>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39947" name="Rectangle 15"/>
          <p:cNvSpPr>
            <a:spLocks noChangeArrowheads="1"/>
          </p:cNvSpPr>
          <p:nvPr/>
        </p:nvSpPr>
        <p:spPr bwMode="auto">
          <a:xfrm>
            <a:off x="838200" y="3962400"/>
            <a:ext cx="2286000" cy="762000"/>
          </a:xfrm>
          <a:prstGeom prst="rect">
            <a:avLst/>
          </a:prstGeom>
          <a:noFill/>
          <a:ln w="3175">
            <a:solidFill>
              <a:schemeClr val="tx1"/>
            </a:solidFill>
            <a:miter lim="800000"/>
            <a:headEnd/>
            <a:tailEnd/>
          </a:ln>
        </p:spPr>
        <p:txBody>
          <a:bodyPr wrap="none" anchor="ctr"/>
          <a:lstStyle/>
          <a:p>
            <a:endParaRPr lang="en-US"/>
          </a:p>
        </p:txBody>
      </p:sp>
      <p:sp>
        <p:nvSpPr>
          <p:cNvPr id="39948" name="Text Box 16"/>
          <p:cNvSpPr txBox="1">
            <a:spLocks noChangeArrowheads="1"/>
          </p:cNvSpPr>
          <p:nvPr/>
        </p:nvSpPr>
        <p:spPr bwMode="auto">
          <a:xfrm>
            <a:off x="838200" y="4038600"/>
            <a:ext cx="2057400" cy="549275"/>
          </a:xfrm>
          <a:prstGeom prst="rect">
            <a:avLst/>
          </a:prstGeom>
          <a:noFill/>
          <a:ln w="28575">
            <a:noFill/>
            <a:miter lim="800000"/>
            <a:headEnd/>
            <a:tailEnd/>
          </a:ln>
        </p:spPr>
        <p:txBody>
          <a:bodyPr>
            <a:spAutoFit/>
          </a:bodyPr>
          <a:lstStyle/>
          <a:p>
            <a:pPr algn="l">
              <a:spcBef>
                <a:spcPct val="50000"/>
              </a:spcBef>
            </a:pPr>
            <a:r>
              <a:rPr lang="en-US" sz="1000" b="1" dirty="0"/>
              <a:t>2a. PAO receives Statement and forwards to higher for final release authority</a:t>
            </a:r>
          </a:p>
        </p:txBody>
      </p:sp>
      <p:sp>
        <p:nvSpPr>
          <p:cNvPr id="39949" name="Line 17"/>
          <p:cNvSpPr>
            <a:spLocks noChangeShapeType="1"/>
          </p:cNvSpPr>
          <p:nvPr/>
        </p:nvSpPr>
        <p:spPr bwMode="auto">
          <a:xfrm flipH="1">
            <a:off x="2133600" y="3124200"/>
            <a:ext cx="1981200" cy="838200"/>
          </a:xfrm>
          <a:prstGeom prst="line">
            <a:avLst/>
          </a:prstGeom>
          <a:noFill/>
          <a:ln w="28575">
            <a:solidFill>
              <a:schemeClr val="tx1"/>
            </a:solidFill>
            <a:round/>
            <a:headEnd/>
            <a:tailEnd type="triangle" w="med" len="med"/>
          </a:ln>
        </p:spPr>
        <p:txBody>
          <a:bodyPr wrap="none" anchor="ctr"/>
          <a:lstStyle/>
          <a:p>
            <a:endParaRPr lang="en-US"/>
          </a:p>
        </p:txBody>
      </p:sp>
      <p:sp>
        <p:nvSpPr>
          <p:cNvPr id="39950" name="Text Box 18"/>
          <p:cNvSpPr txBox="1">
            <a:spLocks noChangeArrowheads="1"/>
          </p:cNvSpPr>
          <p:nvPr/>
        </p:nvSpPr>
        <p:spPr bwMode="auto">
          <a:xfrm>
            <a:off x="3352800" y="3962400"/>
            <a:ext cx="2362200" cy="714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2b. CDR decides whether to have a press conference or a stand-up interview to put out the facts about the incident.  </a:t>
            </a:r>
          </a:p>
        </p:txBody>
      </p:sp>
      <p:sp>
        <p:nvSpPr>
          <p:cNvPr id="39951" name="Line 19"/>
          <p:cNvSpPr>
            <a:spLocks noChangeShapeType="1"/>
          </p:cNvSpPr>
          <p:nvPr/>
        </p:nvSpPr>
        <p:spPr bwMode="auto">
          <a:xfrm>
            <a:off x="4114800" y="3124200"/>
            <a:ext cx="0" cy="838200"/>
          </a:xfrm>
          <a:prstGeom prst="line">
            <a:avLst/>
          </a:prstGeom>
          <a:noFill/>
          <a:ln w="28575">
            <a:solidFill>
              <a:schemeClr val="tx1"/>
            </a:solidFill>
            <a:round/>
            <a:headEnd/>
            <a:tailEnd type="triangle" w="med" len="med"/>
          </a:ln>
        </p:spPr>
        <p:txBody>
          <a:bodyPr wrap="none" anchor="ctr"/>
          <a:lstStyle/>
          <a:p>
            <a:endParaRPr lang="en-US"/>
          </a:p>
        </p:txBody>
      </p:sp>
      <p:sp>
        <p:nvSpPr>
          <p:cNvPr id="39954" name="Text Box 22"/>
          <p:cNvSpPr txBox="1">
            <a:spLocks noChangeArrowheads="1"/>
          </p:cNvSpPr>
          <p:nvPr/>
        </p:nvSpPr>
        <p:spPr bwMode="auto">
          <a:xfrm>
            <a:off x="6172200" y="3962400"/>
            <a:ext cx="23622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2. Soldiers/CDRs informed on critical facts of the incident, media stance and themes and messages. </a:t>
            </a:r>
          </a:p>
        </p:txBody>
      </p:sp>
      <p:sp>
        <p:nvSpPr>
          <p:cNvPr id="39955" name="Line 23"/>
          <p:cNvSpPr>
            <a:spLocks noChangeShapeType="1"/>
          </p:cNvSpPr>
          <p:nvPr/>
        </p:nvSpPr>
        <p:spPr bwMode="auto">
          <a:xfrm>
            <a:off x="4114800" y="3124200"/>
            <a:ext cx="2895600" cy="838200"/>
          </a:xfrm>
          <a:prstGeom prst="line">
            <a:avLst/>
          </a:prstGeom>
          <a:noFill/>
          <a:ln w="28575">
            <a:solidFill>
              <a:schemeClr val="tx1"/>
            </a:solidFill>
            <a:round/>
            <a:headEnd/>
            <a:tailEnd type="triangle" w="med" len="med"/>
          </a:ln>
        </p:spPr>
        <p:txBody>
          <a:bodyPr wrap="none" anchor="ctr"/>
          <a:lstStyle/>
          <a:p>
            <a:endParaRPr lang="en-US"/>
          </a:p>
        </p:txBody>
      </p:sp>
      <p:sp>
        <p:nvSpPr>
          <p:cNvPr id="24" name="Text Box 22"/>
          <p:cNvSpPr txBox="1">
            <a:spLocks noChangeArrowheads="1"/>
          </p:cNvSpPr>
          <p:nvPr/>
        </p:nvSpPr>
        <p:spPr bwMode="auto">
          <a:xfrm>
            <a:off x="304800" y="1905000"/>
            <a:ext cx="2133600" cy="400110"/>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Unit determines to get ahead of news cycle on an incident</a:t>
            </a:r>
          </a:p>
        </p:txBody>
      </p:sp>
      <p:cxnSp>
        <p:nvCxnSpPr>
          <p:cNvPr id="28" name="AutoShape 5"/>
          <p:cNvCxnSpPr>
            <a:cxnSpLocks noChangeShapeType="1"/>
            <a:stCxn id="24" idx="2"/>
            <a:endCxn id="39940" idx="1"/>
          </p:cNvCxnSpPr>
          <p:nvPr/>
        </p:nvCxnSpPr>
        <p:spPr bwMode="auto">
          <a:xfrm>
            <a:off x="1371600" y="2305110"/>
            <a:ext cx="1490663" cy="306258"/>
          </a:xfrm>
          <a:prstGeom prst="straightConnector1">
            <a:avLst/>
          </a:prstGeom>
          <a:noFill/>
          <a:ln w="9525">
            <a:solidFill>
              <a:schemeClr val="tx1"/>
            </a:solidFill>
            <a:round/>
            <a:headEnd/>
            <a:tailEnd type="triangle" w="med" len="med"/>
          </a:ln>
        </p:spPr>
      </p:cxnSp>
      <p:cxnSp>
        <p:nvCxnSpPr>
          <p:cNvPr id="31" name="AutoShape 5"/>
          <p:cNvCxnSpPr>
            <a:cxnSpLocks noChangeShapeType="1"/>
            <a:stCxn id="39950" idx="2"/>
            <a:endCxn id="39943" idx="0"/>
          </p:cNvCxnSpPr>
          <p:nvPr/>
        </p:nvCxnSpPr>
        <p:spPr bwMode="auto">
          <a:xfrm rot="5400000">
            <a:off x="4205288" y="4929187"/>
            <a:ext cx="581025" cy="76200"/>
          </a:xfrm>
          <a:prstGeom prst="straightConnector1">
            <a:avLst/>
          </a:prstGeom>
          <a:noFill/>
          <a:ln w="9525">
            <a:solidFill>
              <a:schemeClr val="tx1"/>
            </a:solidFill>
            <a:round/>
            <a:headEnd/>
            <a:tailEnd type="triangle" w="med" len="med"/>
          </a:ln>
        </p:spPr>
      </p:cxnSp>
      <p:cxnSp>
        <p:nvCxnSpPr>
          <p:cNvPr id="34" name="AutoShape 5"/>
          <p:cNvCxnSpPr>
            <a:cxnSpLocks noChangeShapeType="1"/>
            <a:stCxn id="39947" idx="2"/>
            <a:endCxn id="39943" idx="0"/>
          </p:cNvCxnSpPr>
          <p:nvPr/>
        </p:nvCxnSpPr>
        <p:spPr bwMode="auto">
          <a:xfrm rot="16200000" flipH="1">
            <a:off x="2952750" y="3752850"/>
            <a:ext cx="533400" cy="2476500"/>
          </a:xfrm>
          <a:prstGeom prst="straightConnector1">
            <a:avLst/>
          </a:prstGeom>
          <a:noFill/>
          <a:ln w="9525">
            <a:solidFill>
              <a:schemeClr val="tx1"/>
            </a:solidFill>
            <a:round/>
            <a:headEnd/>
            <a:tailEnd type="triangle" w="med" len="med"/>
          </a:ln>
        </p:spPr>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6553200" y="1143000"/>
            <a:ext cx="24384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3a. Notification Tree:</a:t>
            </a:r>
            <a:endParaRPr lang="en-US" sz="1000" b="1" u="sng" dirty="0"/>
          </a:p>
          <a:p>
            <a:pPr algn="l" eaLnBrk="0" hangingPunct="0"/>
            <a:r>
              <a:rPr lang="en-US" sz="1000" b="1" dirty="0"/>
              <a:t>(1)  S3</a:t>
            </a:r>
          </a:p>
          <a:p>
            <a:pPr algn="l" eaLnBrk="0" hangingPunct="0"/>
            <a:r>
              <a:rPr lang="en-US" sz="1000" b="1" dirty="0"/>
              <a:t>(2)  S2</a:t>
            </a:r>
          </a:p>
        </p:txBody>
      </p:sp>
      <p:sp>
        <p:nvSpPr>
          <p:cNvPr id="40963" name="Text Box 3"/>
          <p:cNvSpPr txBox="1">
            <a:spLocks noChangeArrowheads="1"/>
          </p:cNvSpPr>
          <p:nvPr/>
        </p:nvSpPr>
        <p:spPr bwMode="auto">
          <a:xfrm>
            <a:off x="152400" y="3124200"/>
            <a:ext cx="3759200" cy="2695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UXO/IED/Mine 9-Line Report to TOC:</a:t>
            </a:r>
          </a:p>
          <a:p>
            <a:pPr algn="l" eaLnBrk="0" hangingPunct="0"/>
            <a:r>
              <a:rPr lang="en-US" sz="1000" b="1" dirty="0"/>
              <a:t>(1)  DTG Discovered.</a:t>
            </a:r>
          </a:p>
          <a:p>
            <a:pPr algn="l" eaLnBrk="0" hangingPunct="0"/>
            <a:r>
              <a:rPr lang="en-US" sz="1000" b="1" dirty="0"/>
              <a:t>(2)  Reporting unit and location (8-digit grid).</a:t>
            </a:r>
          </a:p>
          <a:p>
            <a:pPr algn="l" eaLnBrk="0" hangingPunct="0"/>
            <a:r>
              <a:rPr lang="en-US" sz="1000" b="1" dirty="0"/>
              <a:t>(3)  Contact method.  Unit’s FM freq, C/S, and telephone number.  POC name.</a:t>
            </a:r>
          </a:p>
          <a:p>
            <a:pPr algn="l" eaLnBrk="0" hangingPunct="0"/>
            <a:r>
              <a:rPr lang="en-US" sz="1000" b="1" dirty="0"/>
              <a:t>(4)  Type of munition.  </a:t>
            </a:r>
          </a:p>
          <a:p>
            <a:pPr algn="l" eaLnBrk="0" hangingPunct="0"/>
            <a:r>
              <a:rPr lang="en-US" sz="1000" b="1" dirty="0"/>
              <a:t>      (a)  Dropped, Projected, Placed or Thrown</a:t>
            </a:r>
          </a:p>
          <a:p>
            <a:pPr algn="l" eaLnBrk="0" hangingPunct="0"/>
            <a:r>
              <a:rPr lang="en-US" sz="1000" b="1" dirty="0"/>
              <a:t>      (b)  What type of munition? </a:t>
            </a:r>
          </a:p>
          <a:p>
            <a:pPr algn="l" eaLnBrk="0" hangingPunct="0"/>
            <a:r>
              <a:rPr lang="en-US" sz="1000" b="1" dirty="0"/>
              <a:t>      (c)  Color</a:t>
            </a:r>
          </a:p>
          <a:p>
            <a:pPr algn="l" eaLnBrk="0" hangingPunct="0"/>
            <a:r>
              <a:rPr lang="en-US" sz="1000" b="1" dirty="0"/>
              <a:t>      (d)  Size</a:t>
            </a:r>
          </a:p>
          <a:p>
            <a:pPr algn="l" eaLnBrk="0" hangingPunct="0"/>
            <a:r>
              <a:rPr lang="en-US" sz="1000" b="1" dirty="0"/>
              <a:t>      (e)  Markings</a:t>
            </a:r>
          </a:p>
          <a:p>
            <a:pPr algn="l" eaLnBrk="0" hangingPunct="0"/>
            <a:r>
              <a:rPr lang="en-US" sz="1000" b="1" dirty="0"/>
              <a:t>(5)  NBC contamination?</a:t>
            </a:r>
          </a:p>
          <a:p>
            <a:pPr algn="l" eaLnBrk="0" hangingPunct="0"/>
            <a:r>
              <a:rPr lang="en-US" sz="1000" b="1" dirty="0"/>
              <a:t>(6)  Resources threatened?</a:t>
            </a:r>
          </a:p>
          <a:p>
            <a:pPr algn="l" eaLnBrk="0" hangingPunct="0"/>
            <a:r>
              <a:rPr lang="en-US" sz="1000" b="1" dirty="0"/>
              <a:t>(7)  Impact on mission.  Will the location of the mine/UXO affect the unit’s mission within the next 72 hours.</a:t>
            </a:r>
          </a:p>
          <a:p>
            <a:pPr algn="l" eaLnBrk="0" hangingPunct="0"/>
            <a:r>
              <a:rPr lang="en-US" sz="1000" b="1" dirty="0"/>
              <a:t>(8)  Actions taken by unit. </a:t>
            </a:r>
          </a:p>
          <a:p>
            <a:pPr algn="l" eaLnBrk="0" hangingPunct="0"/>
            <a:r>
              <a:rPr lang="en-US" sz="1000" b="1" dirty="0"/>
              <a:t>(9)  Recommend priority (Immediate, Indirect, Minor, None)</a:t>
            </a:r>
          </a:p>
        </p:txBody>
      </p:sp>
      <p:sp>
        <p:nvSpPr>
          <p:cNvPr id="40964" name="Text Box 4"/>
          <p:cNvSpPr txBox="1">
            <a:spLocks noChangeArrowheads="1"/>
          </p:cNvSpPr>
          <p:nvPr/>
        </p:nvSpPr>
        <p:spPr bwMode="auto">
          <a:xfrm>
            <a:off x="152400" y="1647825"/>
            <a:ext cx="3429000" cy="1323975"/>
          </a:xfrm>
          <a:prstGeom prst="rect">
            <a:avLst/>
          </a:prstGeom>
          <a:solidFill>
            <a:schemeClr val="bg1"/>
          </a:solidFill>
          <a:ln w="12700">
            <a:solidFill>
              <a:schemeClr val="tx1"/>
            </a:solidFill>
            <a:miter lim="800000"/>
            <a:headEnd type="none" w="sm" len="sm"/>
            <a:tailEnd type="none" w="lg" len="lg"/>
          </a:ln>
        </p:spPr>
        <p:txBody>
          <a:bodyPr>
            <a:spAutoFit/>
          </a:bodyPr>
          <a:lstStyle/>
          <a:p>
            <a:pPr marL="457200" indent="-457200" algn="l" eaLnBrk="0" hangingPunct="0"/>
            <a:r>
              <a:rPr lang="en-US" sz="1000" b="1" dirty="0"/>
              <a:t>1a. If blocking MSR/ASR, also execute</a:t>
            </a:r>
            <a:r>
              <a:rPr lang="en-US" sz="1000" b="1" dirty="0">
                <a:solidFill>
                  <a:srgbClr val="FF5050"/>
                </a:solidFill>
              </a:rPr>
              <a:t> </a:t>
            </a:r>
            <a:r>
              <a:rPr lang="en-US" sz="1000" b="1" dirty="0">
                <a:solidFill>
                  <a:srgbClr val="FF5050"/>
                </a:solidFill>
                <a:hlinkClick r:id="rId3" action="ppaction://hlinksldjump"/>
              </a:rPr>
              <a:t>Battle Drill 19.</a:t>
            </a:r>
            <a:endParaRPr lang="en-US" sz="1000" b="1" dirty="0">
              <a:solidFill>
                <a:srgbClr val="FF5050"/>
              </a:solidFill>
            </a:endParaRPr>
          </a:p>
          <a:p>
            <a:pPr marL="457200" indent="-457200" algn="l" eaLnBrk="0" hangingPunct="0"/>
            <a:endParaRPr lang="en-US" sz="1000" b="1" dirty="0">
              <a:solidFill>
                <a:srgbClr val="FF5050"/>
              </a:solidFill>
            </a:endParaRPr>
          </a:p>
          <a:p>
            <a:pPr marL="457200" indent="-457200" algn="l" eaLnBrk="0" hangingPunct="0"/>
            <a:r>
              <a:rPr lang="en-US" sz="1000" b="1" dirty="0"/>
              <a:t>1b. Immediate actions by unit (5 Cs) and 5-25:</a:t>
            </a:r>
          </a:p>
          <a:p>
            <a:pPr marL="457200" indent="-457200" algn="l" eaLnBrk="0" hangingPunct="0"/>
            <a:r>
              <a:rPr lang="en-US" sz="1000" b="1" dirty="0"/>
              <a:t>(1) Confirm</a:t>
            </a:r>
          </a:p>
          <a:p>
            <a:pPr marL="457200" indent="-457200" algn="l" eaLnBrk="0" hangingPunct="0"/>
            <a:r>
              <a:rPr lang="en-US" sz="1000" b="1" dirty="0"/>
              <a:t>(2) Call</a:t>
            </a:r>
          </a:p>
          <a:p>
            <a:pPr marL="457200" indent="-457200" algn="l" eaLnBrk="0" hangingPunct="0"/>
            <a:r>
              <a:rPr lang="en-US" sz="1000" b="1" dirty="0"/>
              <a:t>(3) Clear</a:t>
            </a:r>
          </a:p>
          <a:p>
            <a:pPr marL="457200" indent="-457200" algn="l" eaLnBrk="0" hangingPunct="0"/>
            <a:r>
              <a:rPr lang="en-US" sz="1000" b="1" dirty="0"/>
              <a:t>(4) Cordon</a:t>
            </a:r>
          </a:p>
          <a:p>
            <a:pPr marL="457200" indent="-457200" algn="l" eaLnBrk="0" hangingPunct="0"/>
            <a:r>
              <a:rPr lang="en-US" sz="1000" b="1" dirty="0"/>
              <a:t>(5) Control</a:t>
            </a:r>
          </a:p>
        </p:txBody>
      </p:sp>
      <p:sp>
        <p:nvSpPr>
          <p:cNvPr id="40965" name="Text Box 5"/>
          <p:cNvSpPr txBox="1">
            <a:spLocks noChangeArrowheads="1"/>
          </p:cNvSpPr>
          <p:nvPr/>
        </p:nvSpPr>
        <p:spPr bwMode="auto">
          <a:xfrm>
            <a:off x="3810000" y="914400"/>
            <a:ext cx="1600200" cy="457200"/>
          </a:xfrm>
          <a:prstGeom prst="rect">
            <a:avLst/>
          </a:prstGeom>
          <a:noFill/>
          <a:ln w="12700">
            <a:noFill/>
            <a:miter lim="800000"/>
            <a:headEnd type="none" w="sm" len="sm"/>
            <a:tailEnd type="none" w="lg" len="lg"/>
          </a:ln>
        </p:spPr>
        <p:txBody>
          <a:bodyPr>
            <a:spAutoFit/>
          </a:bodyPr>
          <a:lstStyle/>
          <a:p>
            <a:pPr eaLnBrk="0" hangingPunct="0"/>
            <a:r>
              <a:rPr lang="en-US" b="1"/>
              <a:t>Soldier identifies a UXO, IED, or mine</a:t>
            </a:r>
          </a:p>
        </p:txBody>
      </p:sp>
      <p:sp>
        <p:nvSpPr>
          <p:cNvPr id="40966" name="AutoShape 6"/>
          <p:cNvSpPr>
            <a:spLocks noChangeArrowheads="1"/>
          </p:cNvSpPr>
          <p:nvPr/>
        </p:nvSpPr>
        <p:spPr bwMode="auto">
          <a:xfrm>
            <a:off x="3581400" y="838200"/>
            <a:ext cx="2057400" cy="609600"/>
          </a:xfrm>
          <a:prstGeom prst="flowChartInputOutput">
            <a:avLst/>
          </a:prstGeom>
          <a:noFill/>
          <a:ln w="28575">
            <a:solidFill>
              <a:schemeClr val="tx1"/>
            </a:solidFill>
            <a:miter lim="800000"/>
            <a:headEnd/>
            <a:tailEnd/>
          </a:ln>
        </p:spPr>
        <p:txBody>
          <a:bodyPr wrap="none" anchor="ctr"/>
          <a:lstStyle/>
          <a:p>
            <a:endParaRPr lang="en-US"/>
          </a:p>
        </p:txBody>
      </p:sp>
      <p:sp>
        <p:nvSpPr>
          <p:cNvPr id="40967" name="Text Box 7"/>
          <p:cNvSpPr txBox="1">
            <a:spLocks noChangeArrowheads="1"/>
          </p:cNvSpPr>
          <p:nvPr/>
        </p:nvSpPr>
        <p:spPr bwMode="auto">
          <a:xfrm>
            <a:off x="3886200" y="1752600"/>
            <a:ext cx="1447800" cy="2571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1.  Unit secures site</a:t>
            </a:r>
          </a:p>
        </p:txBody>
      </p:sp>
      <p:sp>
        <p:nvSpPr>
          <p:cNvPr id="40968" name="Text Box 8"/>
          <p:cNvSpPr txBox="1">
            <a:spLocks noChangeArrowheads="1"/>
          </p:cNvSpPr>
          <p:nvPr/>
        </p:nvSpPr>
        <p:spPr bwMode="auto">
          <a:xfrm>
            <a:off x="4648200" y="2590800"/>
            <a:ext cx="1447800" cy="409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  Unit reports to TOC</a:t>
            </a:r>
          </a:p>
        </p:txBody>
      </p:sp>
      <p:sp>
        <p:nvSpPr>
          <p:cNvPr id="40969" name="Text Box 9"/>
          <p:cNvSpPr txBox="1">
            <a:spLocks noChangeArrowheads="1"/>
          </p:cNvSpPr>
          <p:nvPr/>
        </p:nvSpPr>
        <p:spPr bwMode="auto">
          <a:xfrm>
            <a:off x="4648200" y="3324225"/>
            <a:ext cx="1447800" cy="8667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3.  Battle Captain begins notification procedures, submits SALUTE report within 30 minutes</a:t>
            </a:r>
          </a:p>
        </p:txBody>
      </p:sp>
      <p:cxnSp>
        <p:nvCxnSpPr>
          <p:cNvPr id="40970" name="AutoShape 10"/>
          <p:cNvCxnSpPr>
            <a:cxnSpLocks noChangeShapeType="1"/>
            <a:stCxn id="40968" idx="1"/>
            <a:endCxn id="40963" idx="3"/>
          </p:cNvCxnSpPr>
          <p:nvPr/>
        </p:nvCxnSpPr>
        <p:spPr bwMode="auto">
          <a:xfrm rot="10800000" flipV="1">
            <a:off x="3911600" y="2795588"/>
            <a:ext cx="736600" cy="1676400"/>
          </a:xfrm>
          <a:prstGeom prst="bentConnector3">
            <a:avLst>
              <a:gd name="adj1" fmla="val 50000"/>
            </a:avLst>
          </a:prstGeom>
          <a:noFill/>
          <a:ln w="28575">
            <a:solidFill>
              <a:schemeClr val="tx1"/>
            </a:solidFill>
            <a:prstDash val="sysDot"/>
            <a:miter lim="800000"/>
            <a:headEnd/>
            <a:tailEnd/>
          </a:ln>
        </p:spPr>
      </p:cxnSp>
      <p:cxnSp>
        <p:nvCxnSpPr>
          <p:cNvPr id="40971" name="AutoShape 11"/>
          <p:cNvCxnSpPr>
            <a:cxnSpLocks noChangeShapeType="1"/>
            <a:stCxn id="40966" idx="4"/>
            <a:endCxn id="40967" idx="0"/>
          </p:cNvCxnSpPr>
          <p:nvPr/>
        </p:nvCxnSpPr>
        <p:spPr bwMode="auto">
          <a:xfrm>
            <a:off x="4610100" y="1462088"/>
            <a:ext cx="0" cy="290512"/>
          </a:xfrm>
          <a:prstGeom prst="straightConnector1">
            <a:avLst/>
          </a:prstGeom>
          <a:noFill/>
          <a:ln w="9525">
            <a:solidFill>
              <a:schemeClr val="tx1"/>
            </a:solidFill>
            <a:round/>
            <a:headEnd/>
            <a:tailEnd type="triangle" w="med" len="med"/>
          </a:ln>
        </p:spPr>
      </p:cxnSp>
      <p:cxnSp>
        <p:nvCxnSpPr>
          <p:cNvPr id="40972" name="AutoShape 12"/>
          <p:cNvCxnSpPr>
            <a:cxnSpLocks noChangeShapeType="1"/>
            <a:stCxn id="40967" idx="2"/>
            <a:endCxn id="40968" idx="0"/>
          </p:cNvCxnSpPr>
          <p:nvPr/>
        </p:nvCxnSpPr>
        <p:spPr bwMode="auto">
          <a:xfrm>
            <a:off x="4610100" y="2009775"/>
            <a:ext cx="762000" cy="581025"/>
          </a:xfrm>
          <a:prstGeom prst="straightConnector1">
            <a:avLst/>
          </a:prstGeom>
          <a:noFill/>
          <a:ln w="9525">
            <a:solidFill>
              <a:schemeClr val="tx1"/>
            </a:solidFill>
            <a:round/>
            <a:headEnd/>
            <a:tailEnd type="triangle" w="med" len="med"/>
          </a:ln>
        </p:spPr>
      </p:cxnSp>
      <p:cxnSp>
        <p:nvCxnSpPr>
          <p:cNvPr id="40973" name="AutoShape 13"/>
          <p:cNvCxnSpPr>
            <a:cxnSpLocks noChangeShapeType="1"/>
            <a:stCxn id="40968" idx="2"/>
            <a:endCxn id="40969" idx="0"/>
          </p:cNvCxnSpPr>
          <p:nvPr/>
        </p:nvCxnSpPr>
        <p:spPr bwMode="auto">
          <a:xfrm>
            <a:off x="5372100" y="3000375"/>
            <a:ext cx="0" cy="323850"/>
          </a:xfrm>
          <a:prstGeom prst="straightConnector1">
            <a:avLst/>
          </a:prstGeom>
          <a:noFill/>
          <a:ln w="9525">
            <a:solidFill>
              <a:schemeClr val="tx1"/>
            </a:solidFill>
            <a:round/>
            <a:headEnd/>
            <a:tailEnd type="triangle" w="med" len="med"/>
          </a:ln>
        </p:spPr>
      </p:cxnSp>
      <p:sp>
        <p:nvSpPr>
          <p:cNvPr id="40974" name="Text Box 14"/>
          <p:cNvSpPr txBox="1">
            <a:spLocks noChangeArrowheads="1"/>
          </p:cNvSpPr>
          <p:nvPr/>
        </p:nvSpPr>
        <p:spPr bwMode="auto">
          <a:xfrm>
            <a:off x="2133600" y="304800"/>
            <a:ext cx="50292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37:</a:t>
            </a:r>
            <a:r>
              <a:rPr lang="en-US" sz="1400" b="1"/>
              <a:t>  UXO / IED / Mine(s) discovered</a:t>
            </a:r>
          </a:p>
        </p:txBody>
      </p:sp>
      <p:cxnSp>
        <p:nvCxnSpPr>
          <p:cNvPr id="40975" name="AutoShape 15"/>
          <p:cNvCxnSpPr>
            <a:cxnSpLocks noChangeShapeType="1"/>
            <a:stCxn id="40969" idx="3"/>
            <a:endCxn id="40962" idx="1"/>
          </p:cNvCxnSpPr>
          <p:nvPr/>
        </p:nvCxnSpPr>
        <p:spPr bwMode="auto">
          <a:xfrm flipV="1">
            <a:off x="6096000" y="1423988"/>
            <a:ext cx="457200" cy="2333625"/>
          </a:xfrm>
          <a:prstGeom prst="bentConnector3">
            <a:avLst>
              <a:gd name="adj1" fmla="val 50000"/>
            </a:avLst>
          </a:prstGeom>
          <a:noFill/>
          <a:ln w="28575">
            <a:solidFill>
              <a:schemeClr val="tx1"/>
            </a:solidFill>
            <a:prstDash val="sysDot"/>
            <a:miter lim="800000"/>
            <a:headEnd/>
            <a:tailEnd/>
          </a:ln>
        </p:spPr>
      </p:cxnSp>
      <p:cxnSp>
        <p:nvCxnSpPr>
          <p:cNvPr id="40976" name="AutoShape 16"/>
          <p:cNvCxnSpPr>
            <a:cxnSpLocks noChangeShapeType="1"/>
            <a:stCxn id="40967" idx="1"/>
            <a:endCxn id="40964" idx="3"/>
          </p:cNvCxnSpPr>
          <p:nvPr/>
        </p:nvCxnSpPr>
        <p:spPr bwMode="auto">
          <a:xfrm rot="10800000" flipV="1">
            <a:off x="3581400" y="1881188"/>
            <a:ext cx="304800" cy="428625"/>
          </a:xfrm>
          <a:prstGeom prst="bentConnector3">
            <a:avLst>
              <a:gd name="adj1" fmla="val 50000"/>
            </a:avLst>
          </a:prstGeom>
          <a:noFill/>
          <a:ln w="28575">
            <a:solidFill>
              <a:schemeClr val="tx1"/>
            </a:solidFill>
            <a:prstDash val="sysDot"/>
            <a:miter lim="800000"/>
            <a:headEnd/>
            <a:tailEnd/>
          </a:ln>
        </p:spPr>
      </p:cxnSp>
      <p:cxnSp>
        <p:nvCxnSpPr>
          <p:cNvPr id="40977" name="AutoShape 17"/>
          <p:cNvCxnSpPr>
            <a:cxnSpLocks noChangeShapeType="1"/>
            <a:stCxn id="40969" idx="2"/>
            <a:endCxn id="40978" idx="0"/>
          </p:cNvCxnSpPr>
          <p:nvPr/>
        </p:nvCxnSpPr>
        <p:spPr bwMode="auto">
          <a:xfrm>
            <a:off x="5372100" y="4191000"/>
            <a:ext cx="0" cy="1447800"/>
          </a:xfrm>
          <a:prstGeom prst="straightConnector1">
            <a:avLst/>
          </a:prstGeom>
          <a:noFill/>
          <a:ln w="9525">
            <a:solidFill>
              <a:schemeClr val="tx1"/>
            </a:solidFill>
            <a:round/>
            <a:headEnd/>
            <a:tailEnd type="triangle" w="med" len="med"/>
          </a:ln>
        </p:spPr>
      </p:cxnSp>
      <p:sp>
        <p:nvSpPr>
          <p:cNvPr id="40978" name="Text Box 18"/>
          <p:cNvSpPr txBox="1">
            <a:spLocks noChangeArrowheads="1"/>
          </p:cNvSpPr>
          <p:nvPr/>
        </p:nvSpPr>
        <p:spPr bwMode="auto">
          <a:xfrm>
            <a:off x="4305300" y="5638800"/>
            <a:ext cx="2133600"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 Unit Submits follow-up report Story Board.</a:t>
            </a:r>
          </a:p>
        </p:txBody>
      </p:sp>
      <p:sp>
        <p:nvSpPr>
          <p:cNvPr id="40979" name="Text Box 19"/>
          <p:cNvSpPr txBox="1">
            <a:spLocks noChangeArrowheads="1"/>
          </p:cNvSpPr>
          <p:nvPr/>
        </p:nvSpPr>
        <p:spPr bwMode="auto">
          <a:xfrm>
            <a:off x="6553200" y="2514600"/>
            <a:ext cx="2438400" cy="1015663"/>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3b. If explosive hazard is an IED/EFP, Battle Captain executes notification SOP:</a:t>
            </a:r>
            <a:endParaRPr lang="en-US" sz="1000" b="1" u="sng" dirty="0"/>
          </a:p>
          <a:p>
            <a:pPr algn="l" eaLnBrk="0" hangingPunct="0">
              <a:buFontTx/>
              <a:buAutoNum type="arabicParenBoth"/>
            </a:pPr>
            <a:r>
              <a:rPr lang="en-US" sz="1000" b="1" dirty="0"/>
              <a:t>  EOD</a:t>
            </a:r>
          </a:p>
          <a:p>
            <a:pPr algn="l" eaLnBrk="0" hangingPunct="0">
              <a:buFontTx/>
              <a:buAutoNum type="arabicParenBoth"/>
            </a:pPr>
            <a:r>
              <a:rPr lang="en-US" sz="1000" b="1" dirty="0"/>
              <a:t>  CEXC</a:t>
            </a:r>
          </a:p>
          <a:p>
            <a:pPr algn="l" eaLnBrk="0" hangingPunct="0">
              <a:buFontTx/>
              <a:buAutoNum type="arabicParenBoth"/>
            </a:pPr>
            <a:r>
              <a:rPr lang="en-US" sz="1000" b="1" dirty="0"/>
              <a:t>  WIT</a:t>
            </a:r>
          </a:p>
        </p:txBody>
      </p:sp>
      <p:sp>
        <p:nvSpPr>
          <p:cNvPr id="40980" name="Rectangle 20"/>
          <p:cNvSpPr>
            <a:spLocks noChangeArrowheads="1"/>
          </p:cNvSpPr>
          <p:nvPr/>
        </p:nvSpPr>
        <p:spPr bwMode="auto">
          <a:xfrm>
            <a:off x="7848600" y="76200"/>
            <a:ext cx="1143000" cy="838200"/>
          </a:xfrm>
          <a:prstGeom prst="rect">
            <a:avLst/>
          </a:prstGeom>
          <a:solidFill>
            <a:srgbClr val="00FF00"/>
          </a:solidFill>
          <a:ln w="28575">
            <a:solidFill>
              <a:schemeClr val="tx1"/>
            </a:solidFill>
            <a:miter lim="800000"/>
            <a:headEnd/>
            <a:tailEnd/>
          </a:ln>
        </p:spPr>
        <p:txBody>
          <a:bodyPr wrap="none" anchor="ctr"/>
          <a:lstStyle/>
          <a:p>
            <a:pPr algn="l"/>
            <a:r>
              <a:rPr lang="en-US" sz="1000" b="1"/>
              <a:t>Hyperlink</a:t>
            </a:r>
          </a:p>
          <a:p>
            <a:pPr algn="l"/>
            <a:r>
              <a:rPr lang="en-US" sz="1000" b="1" u="sng">
                <a:hlinkClick r:id="rId3" action="ppaction://hlinksldjump"/>
              </a:rPr>
              <a:t>19-MSR Block</a:t>
            </a:r>
            <a:endParaRPr lang="en-US" sz="1000" b="1"/>
          </a:p>
        </p:txBody>
      </p:sp>
      <p:sp>
        <p:nvSpPr>
          <p:cNvPr id="40981" name="Text Box 21"/>
          <p:cNvSpPr txBox="1">
            <a:spLocks noChangeArrowheads="1"/>
          </p:cNvSpPr>
          <p:nvPr/>
        </p:nvSpPr>
        <p:spPr bwMode="auto">
          <a:xfrm>
            <a:off x="6553200" y="3857625"/>
            <a:ext cx="2438400" cy="553998"/>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EOD team leader, CEXC LNO, and QRF OIC contact TOC and receive “5 Ws” brief from the Battle Captain</a:t>
            </a:r>
          </a:p>
        </p:txBody>
      </p:sp>
      <p:sp>
        <p:nvSpPr>
          <p:cNvPr id="40982" name="Text Box 22"/>
          <p:cNvSpPr txBox="1">
            <a:spLocks noChangeArrowheads="1"/>
          </p:cNvSpPr>
          <p:nvPr/>
        </p:nvSpPr>
        <p:spPr bwMode="auto">
          <a:xfrm>
            <a:off x="6553200" y="4924425"/>
            <a:ext cx="2438400" cy="246221"/>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EOD and QRF SP FOB</a:t>
            </a:r>
          </a:p>
        </p:txBody>
      </p:sp>
      <p:cxnSp>
        <p:nvCxnSpPr>
          <p:cNvPr id="40983" name="AutoShape 23"/>
          <p:cNvCxnSpPr>
            <a:cxnSpLocks noChangeShapeType="1"/>
            <a:stCxn id="40979" idx="2"/>
            <a:endCxn id="40981" idx="0"/>
          </p:cNvCxnSpPr>
          <p:nvPr/>
        </p:nvCxnSpPr>
        <p:spPr bwMode="auto">
          <a:xfrm>
            <a:off x="7772400" y="3530263"/>
            <a:ext cx="0" cy="327362"/>
          </a:xfrm>
          <a:prstGeom prst="straightConnector1">
            <a:avLst/>
          </a:prstGeom>
          <a:noFill/>
          <a:ln w="12700">
            <a:solidFill>
              <a:schemeClr val="tx1"/>
            </a:solidFill>
            <a:round/>
            <a:headEnd/>
            <a:tailEnd type="triangle" w="med" len="med"/>
          </a:ln>
        </p:spPr>
      </p:cxnSp>
      <p:cxnSp>
        <p:nvCxnSpPr>
          <p:cNvPr id="40984" name="AutoShape 24"/>
          <p:cNvCxnSpPr>
            <a:cxnSpLocks noChangeShapeType="1"/>
            <a:stCxn id="40981" idx="2"/>
            <a:endCxn id="40982" idx="0"/>
          </p:cNvCxnSpPr>
          <p:nvPr/>
        </p:nvCxnSpPr>
        <p:spPr bwMode="auto">
          <a:xfrm>
            <a:off x="7772400" y="4411623"/>
            <a:ext cx="0" cy="512802"/>
          </a:xfrm>
          <a:prstGeom prst="straightConnector1">
            <a:avLst/>
          </a:prstGeom>
          <a:noFill/>
          <a:ln w="12700">
            <a:solidFill>
              <a:schemeClr val="tx1"/>
            </a:solidFill>
            <a:round/>
            <a:headEnd/>
            <a:tailEnd type="triangle" w="med" len="med"/>
          </a:ln>
        </p:spPr>
      </p:cxnSp>
      <p:cxnSp>
        <p:nvCxnSpPr>
          <p:cNvPr id="40985" name="AutoShape 25"/>
          <p:cNvCxnSpPr>
            <a:cxnSpLocks noChangeShapeType="1"/>
            <a:stCxn id="40969" idx="3"/>
            <a:endCxn id="40979" idx="1"/>
          </p:cNvCxnSpPr>
          <p:nvPr/>
        </p:nvCxnSpPr>
        <p:spPr bwMode="auto">
          <a:xfrm flipV="1">
            <a:off x="6096000" y="3022432"/>
            <a:ext cx="457200" cy="735181"/>
          </a:xfrm>
          <a:prstGeom prst="bentConnector3">
            <a:avLst>
              <a:gd name="adj1" fmla="val 50000"/>
            </a:avLst>
          </a:prstGeom>
          <a:noFill/>
          <a:ln w="12700">
            <a:solidFill>
              <a:schemeClr val="tx1"/>
            </a:solidFill>
            <a:prstDash val="sysDot"/>
            <a:miter lim="800000"/>
            <a:headEnd/>
            <a:tailEnd type="triangle" w="med" len="med"/>
          </a:ln>
        </p:spPr>
      </p:cxnSp>
      <p:sp>
        <p:nvSpPr>
          <p:cNvPr id="40986" name="Text Box 26"/>
          <p:cNvSpPr txBox="1">
            <a:spLocks noChangeArrowheads="1"/>
          </p:cNvSpPr>
          <p:nvPr/>
        </p:nvSpPr>
        <p:spPr bwMode="auto">
          <a:xfrm>
            <a:off x="6553200" y="5838825"/>
            <a:ext cx="2438400"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EOD reports to higher with initial report upon arrival back to FOB</a:t>
            </a:r>
          </a:p>
        </p:txBody>
      </p:sp>
      <p:cxnSp>
        <p:nvCxnSpPr>
          <p:cNvPr id="40987" name="AutoShape 27"/>
          <p:cNvCxnSpPr>
            <a:cxnSpLocks noChangeShapeType="1"/>
            <a:stCxn id="40982" idx="2"/>
          </p:cNvCxnSpPr>
          <p:nvPr/>
        </p:nvCxnSpPr>
        <p:spPr bwMode="auto">
          <a:xfrm rot="5400000">
            <a:off x="7462123" y="5480923"/>
            <a:ext cx="620554" cy="1588"/>
          </a:xfrm>
          <a:prstGeom prst="straightConnector1">
            <a:avLst/>
          </a:prstGeom>
          <a:noFill/>
          <a:ln w="12700">
            <a:solidFill>
              <a:schemeClr val="tx1"/>
            </a:solidFill>
            <a:round/>
            <a:headEnd/>
            <a:tailEnd type="triangle" w="med" len="med"/>
          </a:ln>
        </p:spPr>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3117850" y="1219200"/>
            <a:ext cx="1743075" cy="549275"/>
          </a:xfrm>
          <a:prstGeom prst="rect">
            <a:avLst/>
          </a:prstGeom>
          <a:noFill/>
          <a:ln w="12700">
            <a:noFill/>
            <a:miter lim="800000"/>
            <a:headEnd type="none" w="sm" len="sm"/>
            <a:tailEnd type="none" w="lg" len="lg"/>
          </a:ln>
        </p:spPr>
        <p:txBody>
          <a:bodyPr>
            <a:spAutoFit/>
          </a:bodyPr>
          <a:lstStyle/>
          <a:p>
            <a:pPr eaLnBrk="0" hangingPunct="0"/>
            <a:r>
              <a:rPr lang="en-US" sz="1000" b="1"/>
              <a:t>Local national seeks asylum with coalition forces</a:t>
            </a:r>
          </a:p>
        </p:txBody>
      </p:sp>
      <p:sp>
        <p:nvSpPr>
          <p:cNvPr id="41987" name="AutoShape 3"/>
          <p:cNvSpPr>
            <a:spLocks noChangeArrowheads="1"/>
          </p:cNvSpPr>
          <p:nvPr/>
        </p:nvSpPr>
        <p:spPr bwMode="auto">
          <a:xfrm>
            <a:off x="2819400" y="1143000"/>
            <a:ext cx="2405063" cy="685800"/>
          </a:xfrm>
          <a:prstGeom prst="flowChartInputOutput">
            <a:avLst/>
          </a:prstGeom>
          <a:noFill/>
          <a:ln w="28575">
            <a:solidFill>
              <a:schemeClr val="tx1"/>
            </a:solidFill>
            <a:miter lim="800000"/>
            <a:headEnd/>
            <a:tailEnd/>
          </a:ln>
        </p:spPr>
        <p:txBody>
          <a:bodyPr wrap="none" anchor="ctr"/>
          <a:lstStyle/>
          <a:p>
            <a:endParaRPr lang="en-US"/>
          </a:p>
        </p:txBody>
      </p:sp>
      <p:sp>
        <p:nvSpPr>
          <p:cNvPr id="41988" name="Text Box 4"/>
          <p:cNvSpPr txBox="1">
            <a:spLocks noChangeArrowheads="1"/>
          </p:cNvSpPr>
          <p:nvPr/>
        </p:nvSpPr>
        <p:spPr bwMode="auto">
          <a:xfrm>
            <a:off x="2819400" y="2209800"/>
            <a:ext cx="2362200" cy="707886"/>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1. Unit immediately reports to TOC, JAG sections are notified.  Unit secures local national until identity is confirmed and reports to higher.</a:t>
            </a:r>
          </a:p>
        </p:txBody>
      </p:sp>
      <p:cxnSp>
        <p:nvCxnSpPr>
          <p:cNvPr id="41989" name="AutoShape 5"/>
          <p:cNvCxnSpPr>
            <a:cxnSpLocks noChangeShapeType="1"/>
            <a:stCxn id="41987" idx="4"/>
            <a:endCxn id="41988" idx="0"/>
          </p:cNvCxnSpPr>
          <p:nvPr/>
        </p:nvCxnSpPr>
        <p:spPr bwMode="auto">
          <a:xfrm flipH="1">
            <a:off x="4000500" y="1828800"/>
            <a:ext cx="21432" cy="381000"/>
          </a:xfrm>
          <a:prstGeom prst="straightConnector1">
            <a:avLst/>
          </a:prstGeom>
          <a:noFill/>
          <a:ln w="9525">
            <a:solidFill>
              <a:schemeClr val="tx1"/>
            </a:solidFill>
            <a:round/>
            <a:headEnd/>
            <a:tailEnd type="triangle" w="med" len="med"/>
          </a:ln>
        </p:spPr>
      </p:cxnSp>
      <p:sp>
        <p:nvSpPr>
          <p:cNvPr id="41991" name="Text Box 7"/>
          <p:cNvSpPr txBox="1">
            <a:spLocks noChangeArrowheads="1"/>
          </p:cNvSpPr>
          <p:nvPr/>
        </p:nvSpPr>
        <p:spPr bwMode="auto">
          <a:xfrm>
            <a:off x="1600200" y="304800"/>
            <a:ext cx="54864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38:</a:t>
            </a:r>
            <a:r>
              <a:rPr lang="en-US" sz="1400" b="1"/>
              <a:t>  Political asylum seeker</a:t>
            </a:r>
          </a:p>
        </p:txBody>
      </p:sp>
      <p:sp>
        <p:nvSpPr>
          <p:cNvPr id="41992" name="Text Box 8"/>
          <p:cNvSpPr txBox="1">
            <a:spLocks noChangeArrowheads="1"/>
          </p:cNvSpPr>
          <p:nvPr/>
        </p:nvSpPr>
        <p:spPr bwMode="auto">
          <a:xfrm>
            <a:off x="2819400" y="3505200"/>
            <a:ext cx="2362200" cy="5619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2. Conduct an inquiry into the subject’s background and motive for the request</a:t>
            </a:r>
          </a:p>
        </p:txBody>
      </p:sp>
      <p:cxnSp>
        <p:nvCxnSpPr>
          <p:cNvPr id="41993" name="AutoShape 9"/>
          <p:cNvCxnSpPr>
            <a:cxnSpLocks noChangeShapeType="1"/>
            <a:stCxn id="41988" idx="3"/>
            <a:endCxn id="41994" idx="1"/>
          </p:cNvCxnSpPr>
          <p:nvPr/>
        </p:nvCxnSpPr>
        <p:spPr bwMode="auto">
          <a:xfrm>
            <a:off x="5181600" y="2563743"/>
            <a:ext cx="381000" cy="79445"/>
          </a:xfrm>
          <a:prstGeom prst="straightConnector1">
            <a:avLst/>
          </a:prstGeom>
          <a:noFill/>
          <a:ln w="9525">
            <a:solidFill>
              <a:schemeClr val="tx1"/>
            </a:solidFill>
            <a:round/>
            <a:headEnd/>
            <a:tailEnd type="triangle" w="med" len="med"/>
          </a:ln>
        </p:spPr>
      </p:cxnSp>
      <p:sp>
        <p:nvSpPr>
          <p:cNvPr id="41994" name="Text Box 10"/>
          <p:cNvSpPr txBox="1">
            <a:spLocks noChangeArrowheads="1"/>
          </p:cNvSpPr>
          <p:nvPr/>
        </p:nvSpPr>
        <p:spPr bwMode="auto">
          <a:xfrm>
            <a:off x="5562600" y="2209800"/>
            <a:ext cx="2362200" cy="8667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1a. Battle CPT notifies: </a:t>
            </a:r>
          </a:p>
          <a:p>
            <a:pPr algn="l" eaLnBrk="0" hangingPunct="0"/>
            <a:r>
              <a:rPr lang="en-US" sz="1000" b="1" dirty="0"/>
              <a:t>    (1)  S3</a:t>
            </a:r>
          </a:p>
          <a:p>
            <a:pPr algn="l" eaLnBrk="0" hangingPunct="0"/>
            <a:r>
              <a:rPr lang="en-US" sz="1000" b="1" dirty="0"/>
              <a:t>    (2)  S2</a:t>
            </a:r>
          </a:p>
          <a:p>
            <a:pPr algn="l" eaLnBrk="0" hangingPunct="0"/>
            <a:r>
              <a:rPr lang="en-US" sz="1000" b="1" dirty="0"/>
              <a:t>    (3)  Higher</a:t>
            </a:r>
          </a:p>
          <a:p>
            <a:pPr algn="l" eaLnBrk="0" hangingPunct="0"/>
            <a:r>
              <a:rPr lang="en-US" sz="1000" b="1" dirty="0"/>
              <a:t>    (4)  JAG</a:t>
            </a:r>
          </a:p>
        </p:txBody>
      </p:sp>
      <p:cxnSp>
        <p:nvCxnSpPr>
          <p:cNvPr id="41995" name="AutoShape 11"/>
          <p:cNvCxnSpPr>
            <a:cxnSpLocks noChangeShapeType="1"/>
            <a:stCxn id="41992" idx="2"/>
            <a:endCxn id="41996" idx="0"/>
          </p:cNvCxnSpPr>
          <p:nvPr/>
        </p:nvCxnSpPr>
        <p:spPr bwMode="auto">
          <a:xfrm rot="5400000">
            <a:off x="3786188" y="4281487"/>
            <a:ext cx="428625" cy="1588"/>
          </a:xfrm>
          <a:prstGeom prst="straightConnector1">
            <a:avLst/>
          </a:prstGeom>
          <a:noFill/>
          <a:ln w="9525">
            <a:solidFill>
              <a:schemeClr val="tx1"/>
            </a:solidFill>
            <a:round/>
            <a:headEnd/>
            <a:tailEnd type="triangle" w="med" len="med"/>
          </a:ln>
        </p:spPr>
      </p:cxnSp>
      <p:sp>
        <p:nvSpPr>
          <p:cNvPr id="41996" name="Text Box 12"/>
          <p:cNvSpPr txBox="1">
            <a:spLocks noChangeArrowheads="1"/>
          </p:cNvSpPr>
          <p:nvPr/>
        </p:nvSpPr>
        <p:spPr bwMode="auto">
          <a:xfrm>
            <a:off x="2819400" y="4495800"/>
            <a:ext cx="2362200" cy="7143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3. TOC requests guidance from higher.  If asylum is granted, escort to link up with NGO.  If not, release from coalition custody.</a:t>
            </a:r>
          </a:p>
        </p:txBody>
      </p:sp>
      <p:cxnSp>
        <p:nvCxnSpPr>
          <p:cNvPr id="16" name="AutoShape 11"/>
          <p:cNvCxnSpPr>
            <a:cxnSpLocks noChangeShapeType="1"/>
            <a:stCxn id="41988" idx="2"/>
            <a:endCxn id="41992" idx="0"/>
          </p:cNvCxnSpPr>
          <p:nvPr/>
        </p:nvCxnSpPr>
        <p:spPr bwMode="auto">
          <a:xfrm>
            <a:off x="4000500" y="2917686"/>
            <a:ext cx="0" cy="587514"/>
          </a:xfrm>
          <a:prstGeom prst="straightConnector1">
            <a:avLst/>
          </a:prstGeom>
          <a:noFill/>
          <a:ln w="9525">
            <a:solidFill>
              <a:schemeClr val="tx1"/>
            </a:solidFill>
            <a:round/>
            <a:headEnd/>
            <a:tailEnd type="triangle" w="med" len="med"/>
          </a:ln>
        </p:spPr>
      </p:cxn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6477000" y="3581400"/>
            <a:ext cx="1676400" cy="400110"/>
          </a:xfrm>
          <a:prstGeom prst="rect">
            <a:avLst/>
          </a:prstGeom>
          <a:noFill/>
          <a:ln w="12700">
            <a:solidFill>
              <a:schemeClr val="tx1"/>
            </a:solidFill>
            <a:miter lim="800000"/>
            <a:headEnd type="none" w="sm" len="sm"/>
            <a:tailEnd type="none" w="lg" len="lg"/>
          </a:ln>
        </p:spPr>
        <p:txBody>
          <a:bodyPr>
            <a:spAutoFit/>
          </a:bodyPr>
          <a:lstStyle/>
          <a:p>
            <a:pPr marL="457200" indent="-457200" algn="l" eaLnBrk="0" hangingPunct="0"/>
            <a:r>
              <a:rPr lang="en-US" sz="1000" b="1" dirty="0"/>
              <a:t>3a. Immediately Notify:</a:t>
            </a:r>
          </a:p>
          <a:p>
            <a:pPr marL="457200" indent="-457200" algn="l" eaLnBrk="0" hangingPunct="0"/>
            <a:r>
              <a:rPr lang="en-US" sz="1000" b="1" dirty="0"/>
              <a:t>(1)  S2, S3, S4, S6</a:t>
            </a:r>
          </a:p>
        </p:txBody>
      </p:sp>
      <p:sp>
        <p:nvSpPr>
          <p:cNvPr id="43011" name="Text Box 3"/>
          <p:cNvSpPr txBox="1">
            <a:spLocks noChangeArrowheads="1"/>
          </p:cNvSpPr>
          <p:nvPr/>
        </p:nvSpPr>
        <p:spPr bwMode="auto">
          <a:xfrm>
            <a:off x="388938" y="3857625"/>
            <a:ext cx="3343275" cy="23907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SPOT report to TOC:</a:t>
            </a:r>
          </a:p>
          <a:p>
            <a:pPr algn="l" eaLnBrk="0" hangingPunct="0"/>
            <a:r>
              <a:rPr lang="en-US" sz="1000" b="1" dirty="0"/>
              <a:t>S-Size</a:t>
            </a:r>
          </a:p>
          <a:p>
            <a:pPr algn="l" eaLnBrk="0" hangingPunct="0"/>
            <a:r>
              <a:rPr lang="en-US" sz="1000" b="1" dirty="0"/>
              <a:t>     (1) How many (by type and serial #) sensitive</a:t>
            </a:r>
          </a:p>
          <a:p>
            <a:pPr algn="l" eaLnBrk="0" hangingPunct="0"/>
            <a:r>
              <a:rPr lang="en-US" sz="1000" b="1" dirty="0"/>
              <a:t>     items are missing?</a:t>
            </a:r>
          </a:p>
          <a:p>
            <a:pPr algn="l" eaLnBrk="0" hangingPunct="0"/>
            <a:r>
              <a:rPr lang="en-US" sz="1000" b="1" dirty="0"/>
              <a:t>A-Activity</a:t>
            </a:r>
          </a:p>
          <a:p>
            <a:pPr algn="l" eaLnBrk="0" hangingPunct="0"/>
            <a:r>
              <a:rPr lang="en-US" sz="1000" b="1" dirty="0"/>
              <a:t>     (1) Who (name, rank) lost the item </a:t>
            </a:r>
          </a:p>
          <a:p>
            <a:pPr algn="l" eaLnBrk="0" hangingPunct="0"/>
            <a:r>
              <a:rPr lang="en-US" sz="1000" b="1" dirty="0"/>
              <a:t>     (2) What were the individuals doing before,</a:t>
            </a:r>
          </a:p>
          <a:p>
            <a:pPr algn="l" eaLnBrk="0" hangingPunct="0"/>
            <a:r>
              <a:rPr lang="en-US" sz="1000" b="1" dirty="0"/>
              <a:t>     during, and after items were discovered</a:t>
            </a:r>
          </a:p>
          <a:p>
            <a:pPr algn="l" eaLnBrk="0" hangingPunct="0"/>
            <a:r>
              <a:rPr lang="en-US" sz="1000" b="1" dirty="0"/>
              <a:t>     missing?</a:t>
            </a:r>
          </a:p>
          <a:p>
            <a:pPr algn="l" eaLnBrk="0" hangingPunct="0"/>
            <a:r>
              <a:rPr lang="en-US" sz="1000" b="1" dirty="0"/>
              <a:t>L-Location items were last seen</a:t>
            </a:r>
          </a:p>
          <a:p>
            <a:pPr algn="l" eaLnBrk="0" hangingPunct="0"/>
            <a:r>
              <a:rPr lang="en-US" sz="1000" b="1" dirty="0"/>
              <a:t>T-Time. </a:t>
            </a:r>
          </a:p>
          <a:p>
            <a:pPr algn="l" eaLnBrk="0" hangingPunct="0"/>
            <a:r>
              <a:rPr lang="en-US" sz="1000" b="1" dirty="0"/>
              <a:t>      - Time item was discovered missing</a:t>
            </a:r>
          </a:p>
          <a:p>
            <a:pPr algn="l" eaLnBrk="0" hangingPunct="0"/>
            <a:r>
              <a:rPr lang="en-US" sz="1000" b="1" dirty="0"/>
              <a:t>A-Actions taken by unit.</a:t>
            </a:r>
          </a:p>
          <a:p>
            <a:pPr algn="l" eaLnBrk="0" hangingPunct="0"/>
            <a:r>
              <a:rPr lang="en-US" sz="1000" b="1" dirty="0"/>
              <a:t>      -Conducting shake down, lock down,       </a:t>
            </a:r>
          </a:p>
          <a:p>
            <a:pPr algn="l" eaLnBrk="0" hangingPunct="0"/>
            <a:r>
              <a:rPr lang="en-US" sz="1000" b="1" dirty="0"/>
              <a:t>      inventories, etc.</a:t>
            </a:r>
          </a:p>
        </p:txBody>
      </p:sp>
      <p:sp>
        <p:nvSpPr>
          <p:cNvPr id="43012" name="Text Box 4"/>
          <p:cNvSpPr txBox="1">
            <a:spLocks noChangeArrowheads="1"/>
          </p:cNvSpPr>
          <p:nvPr/>
        </p:nvSpPr>
        <p:spPr bwMode="auto">
          <a:xfrm>
            <a:off x="381000" y="1758950"/>
            <a:ext cx="2971800" cy="1933575"/>
          </a:xfrm>
          <a:prstGeom prst="rect">
            <a:avLst/>
          </a:prstGeom>
          <a:solidFill>
            <a:schemeClr val="bg1"/>
          </a:solidFill>
          <a:ln w="12700">
            <a:solidFill>
              <a:schemeClr val="tx1"/>
            </a:solidFill>
            <a:miter lim="800000"/>
            <a:headEnd type="none" w="sm" len="sm"/>
            <a:tailEnd type="none" w="lg" len="lg"/>
          </a:ln>
        </p:spPr>
        <p:txBody>
          <a:bodyPr>
            <a:spAutoFit/>
          </a:bodyPr>
          <a:lstStyle/>
          <a:p>
            <a:pPr algn="l" eaLnBrk="0" hangingPunct="0"/>
            <a:r>
              <a:rPr lang="en-US" sz="1000" b="1"/>
              <a:t>1a. Immediate actions by unit::</a:t>
            </a:r>
            <a:br>
              <a:rPr lang="en-US" sz="1000" b="1"/>
            </a:br>
            <a:r>
              <a:rPr lang="en-US" sz="1000" b="1"/>
              <a:t>(1)  Unit conducts local search to find missing items.</a:t>
            </a:r>
          </a:p>
          <a:p>
            <a:pPr algn="l" eaLnBrk="0" hangingPunct="0"/>
            <a:r>
              <a:rPr lang="en-US" sz="1000" b="1"/>
              <a:t>(2)  Notify higher HQs.</a:t>
            </a:r>
          </a:p>
          <a:p>
            <a:pPr algn="l" eaLnBrk="0" hangingPunct="0"/>
            <a:r>
              <a:rPr lang="en-US" sz="1000" b="1"/>
              <a:t>(3)  If on Base Camp</a:t>
            </a:r>
          </a:p>
          <a:p>
            <a:pPr algn="l" eaLnBrk="0" hangingPunct="0"/>
            <a:r>
              <a:rPr lang="en-US" sz="1000" b="1"/>
              <a:t>      (a) Stop all non-mission-essential outgoing traffic</a:t>
            </a:r>
          </a:p>
          <a:p>
            <a:pPr algn="l" eaLnBrk="0" hangingPunct="0"/>
            <a:r>
              <a:rPr lang="en-US" sz="1000" b="1"/>
              <a:t>      (b) Conduct Base Camp wide search</a:t>
            </a:r>
          </a:p>
          <a:p>
            <a:pPr algn="l" eaLnBrk="0" hangingPunct="0"/>
            <a:r>
              <a:rPr lang="en-US" sz="1000" b="1"/>
              <a:t>      (c) Inspect all outgoing personnel</a:t>
            </a:r>
          </a:p>
          <a:p>
            <a:pPr algn="l" eaLnBrk="0" hangingPunct="0"/>
            <a:r>
              <a:rPr lang="en-US" sz="1000" b="1"/>
              <a:t>(4)  If outside Base Camp:</a:t>
            </a:r>
          </a:p>
          <a:p>
            <a:pPr algn="l" eaLnBrk="0" hangingPunct="0"/>
            <a:r>
              <a:rPr lang="en-US" sz="1000" b="1"/>
              <a:t>      (a) Secure area</a:t>
            </a:r>
          </a:p>
          <a:p>
            <a:pPr algn="l" eaLnBrk="0" hangingPunct="0"/>
            <a:r>
              <a:rPr lang="en-US" sz="1000" b="1"/>
              <a:t>      (b) Conduct thorough search of area</a:t>
            </a:r>
          </a:p>
        </p:txBody>
      </p:sp>
      <p:sp>
        <p:nvSpPr>
          <p:cNvPr id="43013" name="Text Box 5"/>
          <p:cNvSpPr txBox="1">
            <a:spLocks noChangeArrowheads="1"/>
          </p:cNvSpPr>
          <p:nvPr/>
        </p:nvSpPr>
        <p:spPr bwMode="auto">
          <a:xfrm>
            <a:off x="3792538" y="941388"/>
            <a:ext cx="1270000" cy="396875"/>
          </a:xfrm>
          <a:prstGeom prst="rect">
            <a:avLst/>
          </a:prstGeom>
          <a:noFill/>
          <a:ln w="12700">
            <a:noFill/>
            <a:miter lim="800000"/>
            <a:headEnd type="none" w="sm" len="sm"/>
            <a:tailEnd type="none" w="lg" len="lg"/>
          </a:ln>
        </p:spPr>
        <p:txBody>
          <a:bodyPr>
            <a:spAutoFit/>
          </a:bodyPr>
          <a:lstStyle/>
          <a:p>
            <a:pPr eaLnBrk="0" hangingPunct="0"/>
            <a:r>
              <a:rPr lang="en-US" sz="1000" b="1"/>
              <a:t>Unit missing sensitive item</a:t>
            </a:r>
          </a:p>
        </p:txBody>
      </p:sp>
      <p:sp>
        <p:nvSpPr>
          <p:cNvPr id="43014" name="AutoShape 6"/>
          <p:cNvSpPr>
            <a:spLocks noChangeArrowheads="1"/>
          </p:cNvSpPr>
          <p:nvPr/>
        </p:nvSpPr>
        <p:spPr bwMode="auto">
          <a:xfrm>
            <a:off x="3538538" y="914400"/>
            <a:ext cx="1752600" cy="457200"/>
          </a:xfrm>
          <a:prstGeom prst="flowChartInputOutput">
            <a:avLst/>
          </a:prstGeom>
          <a:noFill/>
          <a:ln w="28575">
            <a:solidFill>
              <a:schemeClr val="tx1"/>
            </a:solidFill>
            <a:miter lim="800000"/>
            <a:headEnd/>
            <a:tailEnd/>
          </a:ln>
        </p:spPr>
        <p:txBody>
          <a:bodyPr wrap="none" anchor="ctr"/>
          <a:lstStyle/>
          <a:p>
            <a:endParaRPr lang="en-US"/>
          </a:p>
        </p:txBody>
      </p:sp>
      <p:sp>
        <p:nvSpPr>
          <p:cNvPr id="43015" name="Text Box 7"/>
          <p:cNvSpPr txBox="1">
            <a:spLocks noChangeArrowheads="1"/>
          </p:cNvSpPr>
          <p:nvPr/>
        </p:nvSpPr>
        <p:spPr bwMode="auto">
          <a:xfrm>
            <a:off x="3657600" y="1600200"/>
            <a:ext cx="1524000" cy="409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1. Unit identifies item(s) are missing</a:t>
            </a:r>
          </a:p>
        </p:txBody>
      </p:sp>
      <p:sp>
        <p:nvSpPr>
          <p:cNvPr id="43016" name="Text Box 8"/>
          <p:cNvSpPr txBox="1">
            <a:spLocks noChangeArrowheads="1"/>
          </p:cNvSpPr>
          <p:nvPr/>
        </p:nvSpPr>
        <p:spPr bwMode="auto">
          <a:xfrm>
            <a:off x="4038600" y="3200400"/>
            <a:ext cx="2057400" cy="1169551"/>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3.  Battle Captain begins notification procedures, submits SALUTE report and GREEN 4 within 30 minutes. Company Commander initiates FLIPL process. Automatic 15-6 investigation.</a:t>
            </a:r>
          </a:p>
        </p:txBody>
      </p:sp>
      <p:cxnSp>
        <p:nvCxnSpPr>
          <p:cNvPr id="43017" name="AutoShape 9"/>
          <p:cNvCxnSpPr>
            <a:cxnSpLocks noChangeShapeType="1"/>
            <a:stCxn id="43016" idx="3"/>
            <a:endCxn id="43010" idx="1"/>
          </p:cNvCxnSpPr>
          <p:nvPr/>
        </p:nvCxnSpPr>
        <p:spPr bwMode="auto">
          <a:xfrm flipV="1">
            <a:off x="6096000" y="3781455"/>
            <a:ext cx="381000" cy="3721"/>
          </a:xfrm>
          <a:prstGeom prst="bentConnector3">
            <a:avLst>
              <a:gd name="adj1" fmla="val 50000"/>
            </a:avLst>
          </a:prstGeom>
          <a:noFill/>
          <a:ln w="28575">
            <a:solidFill>
              <a:schemeClr val="tx1"/>
            </a:solidFill>
            <a:prstDash val="sysDot"/>
            <a:miter lim="800000"/>
            <a:headEnd/>
            <a:tailEnd/>
          </a:ln>
        </p:spPr>
      </p:cxnSp>
      <p:cxnSp>
        <p:nvCxnSpPr>
          <p:cNvPr id="43018" name="AutoShape 10"/>
          <p:cNvCxnSpPr>
            <a:cxnSpLocks noChangeShapeType="1"/>
            <a:stCxn id="43015" idx="1"/>
            <a:endCxn id="43012" idx="3"/>
          </p:cNvCxnSpPr>
          <p:nvPr/>
        </p:nvCxnSpPr>
        <p:spPr bwMode="auto">
          <a:xfrm flipH="1">
            <a:off x="3352800" y="1804988"/>
            <a:ext cx="304800" cy="920750"/>
          </a:xfrm>
          <a:prstGeom prst="straightConnector1">
            <a:avLst/>
          </a:prstGeom>
          <a:noFill/>
          <a:ln w="28575">
            <a:solidFill>
              <a:schemeClr val="tx1"/>
            </a:solidFill>
            <a:prstDash val="sysDot"/>
            <a:round/>
            <a:headEnd/>
            <a:tailEnd/>
          </a:ln>
        </p:spPr>
      </p:cxnSp>
      <p:cxnSp>
        <p:nvCxnSpPr>
          <p:cNvPr id="43019" name="AutoShape 11"/>
          <p:cNvCxnSpPr>
            <a:cxnSpLocks noChangeShapeType="1"/>
            <a:stCxn id="43025" idx="1"/>
            <a:endCxn id="43011" idx="3"/>
          </p:cNvCxnSpPr>
          <p:nvPr/>
        </p:nvCxnSpPr>
        <p:spPr bwMode="auto">
          <a:xfrm rot="10800000" flipV="1">
            <a:off x="3732214" y="2719387"/>
            <a:ext cx="306387" cy="2333625"/>
          </a:xfrm>
          <a:prstGeom prst="bentConnector3">
            <a:avLst>
              <a:gd name="adj1" fmla="val 50000"/>
            </a:avLst>
          </a:prstGeom>
          <a:noFill/>
          <a:ln w="28575">
            <a:solidFill>
              <a:schemeClr val="tx1"/>
            </a:solidFill>
            <a:prstDash val="sysDot"/>
            <a:miter lim="800000"/>
            <a:headEnd/>
            <a:tailEnd/>
          </a:ln>
        </p:spPr>
      </p:cxnSp>
      <p:cxnSp>
        <p:nvCxnSpPr>
          <p:cNvPr id="43020" name="AutoShape 12"/>
          <p:cNvCxnSpPr>
            <a:cxnSpLocks noChangeShapeType="1"/>
            <a:stCxn id="43014" idx="4"/>
            <a:endCxn id="43015" idx="0"/>
          </p:cNvCxnSpPr>
          <p:nvPr/>
        </p:nvCxnSpPr>
        <p:spPr bwMode="auto">
          <a:xfrm>
            <a:off x="4414838" y="1385888"/>
            <a:ext cx="4762" cy="214312"/>
          </a:xfrm>
          <a:prstGeom prst="straightConnector1">
            <a:avLst/>
          </a:prstGeom>
          <a:noFill/>
          <a:ln w="9525">
            <a:solidFill>
              <a:schemeClr val="tx1"/>
            </a:solidFill>
            <a:round/>
            <a:headEnd/>
            <a:tailEnd type="triangle" w="med" len="med"/>
          </a:ln>
        </p:spPr>
      </p:cxnSp>
      <p:cxnSp>
        <p:nvCxnSpPr>
          <p:cNvPr id="43021" name="AutoShape 13"/>
          <p:cNvCxnSpPr>
            <a:cxnSpLocks noChangeShapeType="1"/>
            <a:stCxn id="43015" idx="2"/>
            <a:endCxn id="43025" idx="0"/>
          </p:cNvCxnSpPr>
          <p:nvPr/>
        </p:nvCxnSpPr>
        <p:spPr bwMode="auto">
          <a:xfrm rot="16200000" flipH="1">
            <a:off x="4529138" y="1900237"/>
            <a:ext cx="428625" cy="647700"/>
          </a:xfrm>
          <a:prstGeom prst="straightConnector1">
            <a:avLst/>
          </a:prstGeom>
          <a:noFill/>
          <a:ln w="9525">
            <a:solidFill>
              <a:schemeClr val="tx1"/>
            </a:solidFill>
            <a:round/>
            <a:headEnd/>
            <a:tailEnd type="triangle" w="med" len="med"/>
          </a:ln>
        </p:spPr>
      </p:cxnSp>
      <p:cxnSp>
        <p:nvCxnSpPr>
          <p:cNvPr id="43022" name="AutoShape 14"/>
          <p:cNvCxnSpPr>
            <a:cxnSpLocks noChangeShapeType="1"/>
            <a:stCxn id="43025" idx="2"/>
            <a:endCxn id="43016" idx="0"/>
          </p:cNvCxnSpPr>
          <p:nvPr/>
        </p:nvCxnSpPr>
        <p:spPr bwMode="auto">
          <a:xfrm rot="5400000">
            <a:off x="4967288" y="3100387"/>
            <a:ext cx="200025" cy="1588"/>
          </a:xfrm>
          <a:prstGeom prst="straightConnector1">
            <a:avLst/>
          </a:prstGeom>
          <a:noFill/>
          <a:ln w="9525">
            <a:solidFill>
              <a:schemeClr val="tx1"/>
            </a:solidFill>
            <a:round/>
            <a:headEnd/>
            <a:tailEnd type="triangle" w="med" len="med"/>
          </a:ln>
        </p:spPr>
      </p:cxnSp>
      <p:cxnSp>
        <p:nvCxnSpPr>
          <p:cNvPr id="43023" name="AutoShape 15"/>
          <p:cNvCxnSpPr>
            <a:cxnSpLocks noChangeShapeType="1"/>
            <a:stCxn id="43016" idx="2"/>
            <a:endCxn id="43026" idx="0"/>
          </p:cNvCxnSpPr>
          <p:nvPr/>
        </p:nvCxnSpPr>
        <p:spPr bwMode="auto">
          <a:xfrm rot="5400000">
            <a:off x="4928176" y="4509075"/>
            <a:ext cx="278249" cy="1588"/>
          </a:xfrm>
          <a:prstGeom prst="straightConnector1">
            <a:avLst/>
          </a:prstGeom>
          <a:noFill/>
          <a:ln w="9525">
            <a:solidFill>
              <a:schemeClr val="tx1"/>
            </a:solidFill>
            <a:round/>
            <a:headEnd/>
            <a:tailEnd type="triangle" w="med" len="med"/>
          </a:ln>
        </p:spPr>
      </p:cxnSp>
      <p:sp>
        <p:nvSpPr>
          <p:cNvPr id="43024" name="Text Box 16"/>
          <p:cNvSpPr txBox="1">
            <a:spLocks noChangeArrowheads="1"/>
          </p:cNvSpPr>
          <p:nvPr/>
        </p:nvSpPr>
        <p:spPr bwMode="auto">
          <a:xfrm>
            <a:off x="2590800" y="244475"/>
            <a:ext cx="4038600" cy="593725"/>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39:</a:t>
            </a:r>
            <a:r>
              <a:rPr lang="en-US" sz="1400" b="1"/>
              <a:t>  Stolen/missing sensitive item</a:t>
            </a:r>
          </a:p>
        </p:txBody>
      </p:sp>
      <p:sp>
        <p:nvSpPr>
          <p:cNvPr id="43025" name="Text Box 17"/>
          <p:cNvSpPr txBox="1">
            <a:spLocks noChangeArrowheads="1"/>
          </p:cNvSpPr>
          <p:nvPr/>
        </p:nvSpPr>
        <p:spPr bwMode="auto">
          <a:xfrm>
            <a:off x="4038600" y="2438400"/>
            <a:ext cx="2057400" cy="5619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2. Unit reports to TOC (NLT 1Hr after identifying missing item)</a:t>
            </a:r>
          </a:p>
        </p:txBody>
      </p:sp>
      <p:sp>
        <p:nvSpPr>
          <p:cNvPr id="43026" name="Text Box 18"/>
          <p:cNvSpPr txBox="1">
            <a:spLocks noChangeArrowheads="1"/>
          </p:cNvSpPr>
          <p:nvPr/>
        </p:nvSpPr>
        <p:spPr bwMode="auto">
          <a:xfrm>
            <a:off x="4038600" y="4648200"/>
            <a:ext cx="2057400" cy="7143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4.  Battle NCO initiates separate 1594 Log to track missing sensitive items actions</a:t>
            </a:r>
          </a:p>
        </p:txBody>
      </p:sp>
      <p:cxnSp>
        <p:nvCxnSpPr>
          <p:cNvPr id="43027" name="AutoShape 19"/>
          <p:cNvCxnSpPr>
            <a:cxnSpLocks noChangeShapeType="1"/>
            <a:stCxn id="43026" idx="2"/>
            <a:endCxn id="43029" idx="0"/>
          </p:cNvCxnSpPr>
          <p:nvPr/>
        </p:nvCxnSpPr>
        <p:spPr bwMode="auto">
          <a:xfrm>
            <a:off x="5067300" y="5362575"/>
            <a:ext cx="887413" cy="276225"/>
          </a:xfrm>
          <a:prstGeom prst="straightConnector1">
            <a:avLst/>
          </a:prstGeom>
          <a:noFill/>
          <a:ln w="9525">
            <a:solidFill>
              <a:schemeClr val="tx1"/>
            </a:solidFill>
            <a:round/>
            <a:headEnd/>
            <a:tailEnd type="triangle" w="med" len="med"/>
          </a:ln>
        </p:spPr>
      </p:cxnSp>
      <p:grpSp>
        <p:nvGrpSpPr>
          <p:cNvPr id="43028" name="Group 20"/>
          <p:cNvGrpSpPr>
            <a:grpSpLocks/>
          </p:cNvGrpSpPr>
          <p:nvPr/>
        </p:nvGrpSpPr>
        <p:grpSpPr bwMode="auto">
          <a:xfrm>
            <a:off x="5410200" y="1676400"/>
            <a:ext cx="3505200" cy="396875"/>
            <a:chOff x="1098" y="3744"/>
            <a:chExt cx="3605" cy="442"/>
          </a:xfrm>
        </p:grpSpPr>
        <p:sp>
          <p:nvSpPr>
            <p:cNvPr id="43030" name="Rectangle 21"/>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43031" name="Picture 22"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43032" name="Picture 23"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43033" name="Rectangle 24"/>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43029" name="Text Box 25"/>
          <p:cNvSpPr txBox="1">
            <a:spLocks noChangeArrowheads="1"/>
          </p:cNvSpPr>
          <p:nvPr/>
        </p:nvSpPr>
        <p:spPr bwMode="auto">
          <a:xfrm>
            <a:off x="4343400" y="5638800"/>
            <a:ext cx="3222625" cy="246221"/>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5. Unit Submits follow-up report Story Board.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52400" y="1524000"/>
            <a:ext cx="2895600" cy="255454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1a. SALT-A report to TOC:</a:t>
            </a:r>
          </a:p>
          <a:p>
            <a:pPr algn="l" eaLnBrk="0" hangingPunct="0"/>
            <a:r>
              <a:rPr lang="en-US" sz="1000" b="1" dirty="0"/>
              <a:t>S-Size</a:t>
            </a:r>
          </a:p>
          <a:p>
            <a:pPr algn="l" eaLnBrk="0" hangingPunct="0"/>
            <a:r>
              <a:rPr lang="en-US" sz="1000" b="1" dirty="0"/>
              <a:t>      (1)  Type of UAS (RAVEN / SHADOW)</a:t>
            </a:r>
          </a:p>
          <a:p>
            <a:pPr algn="l" eaLnBrk="0" hangingPunct="0"/>
            <a:r>
              <a:rPr lang="en-US" sz="1000" b="1" dirty="0"/>
              <a:t>A-Activity</a:t>
            </a:r>
          </a:p>
          <a:p>
            <a:pPr algn="l" eaLnBrk="0" hangingPunct="0"/>
            <a:r>
              <a:rPr lang="en-US" sz="1000" b="1" dirty="0"/>
              <a:t>     (1)  What activity was the individual(s) involved in?  What happened?</a:t>
            </a:r>
          </a:p>
          <a:p>
            <a:pPr algn="l" eaLnBrk="0" hangingPunct="0"/>
            <a:r>
              <a:rPr lang="en-US" sz="1000" b="1" dirty="0"/>
              <a:t>L-Location </a:t>
            </a:r>
          </a:p>
          <a:p>
            <a:pPr algn="l" eaLnBrk="0" hangingPunct="0"/>
            <a:r>
              <a:rPr lang="en-US" sz="1000" b="1" dirty="0"/>
              <a:t>     (1)  Last known position (8 digit grid)</a:t>
            </a:r>
          </a:p>
          <a:p>
            <a:pPr algn="l"/>
            <a:r>
              <a:rPr lang="en-US" sz="1000" b="1" dirty="0"/>
              <a:t>     (2)  Last known heading</a:t>
            </a:r>
          </a:p>
          <a:p>
            <a:pPr algn="l"/>
            <a:r>
              <a:rPr lang="en-US" sz="1000" b="1" dirty="0"/>
              <a:t>     (3)  Airspeed</a:t>
            </a:r>
          </a:p>
          <a:p>
            <a:pPr algn="l"/>
            <a:r>
              <a:rPr lang="en-US" sz="1000" b="1" dirty="0"/>
              <a:t>     (4)  Altitude</a:t>
            </a:r>
          </a:p>
          <a:p>
            <a:pPr algn="l"/>
            <a:r>
              <a:rPr lang="en-US" sz="1000" b="1" dirty="0"/>
              <a:t>     (5)  Battery Life / fuel remaining (minutes)</a:t>
            </a:r>
          </a:p>
          <a:p>
            <a:pPr algn="l"/>
            <a:r>
              <a:rPr lang="en-US" sz="1000" b="1" dirty="0"/>
              <a:t>T-Time: When </a:t>
            </a:r>
            <a:r>
              <a:rPr lang="en-US" sz="900" b="1" dirty="0"/>
              <a:t>did the loss</a:t>
            </a:r>
            <a:r>
              <a:rPr lang="en-US" sz="1000" b="1" dirty="0"/>
              <a:t> of control occur?</a:t>
            </a:r>
          </a:p>
          <a:p>
            <a:pPr algn="l" eaLnBrk="0" hangingPunct="0"/>
            <a:r>
              <a:rPr lang="en-US" sz="1000" b="1" dirty="0"/>
              <a:t>A-Actions:</a:t>
            </a:r>
          </a:p>
          <a:p>
            <a:pPr algn="l" eaLnBrk="0" hangingPunct="0"/>
            <a:r>
              <a:rPr lang="en-US" sz="1000" b="1" dirty="0"/>
              <a:t>     (1)  Actions taken by unit.  </a:t>
            </a:r>
          </a:p>
          <a:p>
            <a:pPr algn="l" eaLnBrk="0" hangingPunct="0"/>
            <a:r>
              <a:rPr lang="en-US" sz="1000" b="1" dirty="0"/>
              <a:t>     (2)  Assets/support needed?</a:t>
            </a:r>
          </a:p>
        </p:txBody>
      </p:sp>
      <p:sp>
        <p:nvSpPr>
          <p:cNvPr id="44035" name="Text Box 3"/>
          <p:cNvSpPr txBox="1">
            <a:spLocks noChangeArrowheads="1"/>
          </p:cNvSpPr>
          <p:nvPr/>
        </p:nvSpPr>
        <p:spPr bwMode="auto">
          <a:xfrm>
            <a:off x="2743200" y="706438"/>
            <a:ext cx="2895600" cy="409575"/>
          </a:xfrm>
          <a:prstGeom prst="rect">
            <a:avLst/>
          </a:prstGeom>
          <a:noFill/>
          <a:ln w="12700">
            <a:solidFill>
              <a:schemeClr val="tx1"/>
            </a:solidFill>
            <a:miter lim="800000"/>
            <a:headEnd type="none" w="sm" len="sm"/>
            <a:tailEnd type="none" w="lg" len="lg"/>
          </a:ln>
        </p:spPr>
        <p:txBody>
          <a:bodyPr>
            <a:spAutoFit/>
          </a:bodyPr>
          <a:lstStyle/>
          <a:p>
            <a:pPr eaLnBrk="0" hangingPunct="0"/>
            <a:r>
              <a:rPr lang="en-US" sz="1000" b="1"/>
              <a:t>Shadow or RAVEN UAS experiences loss of link / loss of control</a:t>
            </a:r>
          </a:p>
        </p:txBody>
      </p:sp>
      <p:cxnSp>
        <p:nvCxnSpPr>
          <p:cNvPr id="44036" name="AutoShape 4"/>
          <p:cNvCxnSpPr>
            <a:cxnSpLocks noChangeShapeType="1"/>
            <a:stCxn id="44060" idx="1"/>
            <a:endCxn id="44034" idx="3"/>
          </p:cNvCxnSpPr>
          <p:nvPr/>
        </p:nvCxnSpPr>
        <p:spPr bwMode="auto">
          <a:xfrm rot="10800000" flipV="1">
            <a:off x="3048000" y="1342311"/>
            <a:ext cx="228600" cy="1458962"/>
          </a:xfrm>
          <a:prstGeom prst="bentConnector3">
            <a:avLst>
              <a:gd name="adj1" fmla="val 50000"/>
            </a:avLst>
          </a:prstGeom>
          <a:noFill/>
          <a:ln w="9525">
            <a:solidFill>
              <a:schemeClr val="tx1"/>
            </a:solidFill>
            <a:prstDash val="dash"/>
            <a:miter lim="800000"/>
            <a:headEnd/>
            <a:tailEnd/>
          </a:ln>
        </p:spPr>
      </p:cxnSp>
      <p:sp>
        <p:nvSpPr>
          <p:cNvPr id="44037" name="Text Box 5"/>
          <p:cNvSpPr txBox="1">
            <a:spLocks noChangeArrowheads="1"/>
          </p:cNvSpPr>
          <p:nvPr/>
        </p:nvSpPr>
        <p:spPr bwMode="auto">
          <a:xfrm>
            <a:off x="1295400" y="228600"/>
            <a:ext cx="64770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40:</a:t>
            </a:r>
            <a:r>
              <a:rPr lang="en-US" sz="1400" b="1"/>
              <a:t>  Loss of Link / Loss of Control (Shadow/RAVEN)</a:t>
            </a:r>
          </a:p>
        </p:txBody>
      </p:sp>
      <p:grpSp>
        <p:nvGrpSpPr>
          <p:cNvPr id="44038" name="Group 6"/>
          <p:cNvGrpSpPr>
            <a:grpSpLocks/>
          </p:cNvGrpSpPr>
          <p:nvPr/>
        </p:nvGrpSpPr>
        <p:grpSpPr bwMode="auto">
          <a:xfrm>
            <a:off x="5962650" y="671513"/>
            <a:ext cx="3048000" cy="396875"/>
            <a:chOff x="1098" y="3744"/>
            <a:chExt cx="3605" cy="442"/>
          </a:xfrm>
        </p:grpSpPr>
        <p:sp>
          <p:nvSpPr>
            <p:cNvPr id="44064" name="Rectangle 7"/>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44065" name="Picture 8"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44066" name="Picture 9"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44067" name="Rectangle 10"/>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44039" name="Text Box 11"/>
          <p:cNvSpPr txBox="1">
            <a:spLocks noChangeArrowheads="1"/>
          </p:cNvSpPr>
          <p:nvPr/>
        </p:nvSpPr>
        <p:spPr bwMode="auto">
          <a:xfrm>
            <a:off x="5741988" y="1752600"/>
            <a:ext cx="3249612" cy="2649538"/>
          </a:xfrm>
          <a:prstGeom prst="rect">
            <a:avLst/>
          </a:prstGeom>
          <a:solidFill>
            <a:schemeClr val="bg1"/>
          </a:solidFill>
          <a:ln w="9525">
            <a:solidFill>
              <a:schemeClr val="tx1"/>
            </a:solidFill>
            <a:miter lim="800000"/>
            <a:headEnd/>
            <a:tailEnd/>
          </a:ln>
        </p:spPr>
        <p:txBody>
          <a:bodyPr>
            <a:spAutoFit/>
          </a:bodyPr>
          <a:lstStyle/>
          <a:p>
            <a:pPr algn="l">
              <a:spcAft>
                <a:spcPct val="30000"/>
              </a:spcAft>
            </a:pPr>
            <a:r>
              <a:rPr lang="en-US" sz="1000" b="1"/>
              <a:t>Staff Action Checklist</a:t>
            </a:r>
          </a:p>
          <a:p>
            <a:pPr algn="l">
              <a:spcAft>
                <a:spcPct val="30000"/>
              </a:spcAft>
              <a:buFont typeface="Wingdings" pitchFamily="2" charset="2"/>
              <a:buChar char="q"/>
            </a:pPr>
            <a:r>
              <a:rPr lang="en-US" sz="1000" b="1"/>
              <a:t> S3, CHOPS, S-2, BAE, FSC,  notified</a:t>
            </a:r>
          </a:p>
          <a:p>
            <a:pPr algn="l">
              <a:spcAft>
                <a:spcPct val="30000"/>
              </a:spcAft>
              <a:buFont typeface="Wingdings" pitchFamily="2" charset="2"/>
              <a:buChar char="q"/>
            </a:pPr>
            <a:r>
              <a:rPr lang="en-US" sz="1000" b="1"/>
              <a:t> RTO broadcast information to all airspace users every 5 minutes until control is regained or until 30 minutes past battery life / fuel remaining time</a:t>
            </a:r>
          </a:p>
          <a:p>
            <a:pPr algn="l">
              <a:spcAft>
                <a:spcPct val="30000"/>
              </a:spcAft>
              <a:buFont typeface="Wingdings" pitchFamily="2" charset="2"/>
              <a:buChar char="q"/>
            </a:pPr>
            <a:r>
              <a:rPr lang="en-US" sz="1000" b="1"/>
              <a:t> BAE transmits flash traffic to G3 AVN and CAB informing all info in SPOT report</a:t>
            </a:r>
          </a:p>
          <a:p>
            <a:pPr algn="l">
              <a:spcAft>
                <a:spcPct val="30000"/>
              </a:spcAft>
              <a:buFont typeface="Wingdings" pitchFamily="2" charset="2"/>
              <a:buChar char="q"/>
            </a:pPr>
            <a:r>
              <a:rPr lang="en-US" sz="1000" b="1"/>
              <a:t> BTL CPT notifies QRF to assume REDCON 1</a:t>
            </a:r>
          </a:p>
          <a:p>
            <a:pPr algn="l">
              <a:spcAft>
                <a:spcPct val="30000"/>
              </a:spcAft>
              <a:buFont typeface="Wingdings" pitchFamily="2" charset="2"/>
              <a:buChar char="q"/>
            </a:pPr>
            <a:r>
              <a:rPr lang="en-US" sz="1000" b="1"/>
              <a:t> BAE begins MDMP for UAS recovery</a:t>
            </a:r>
          </a:p>
          <a:p>
            <a:pPr algn="l">
              <a:spcAft>
                <a:spcPct val="30000"/>
              </a:spcAft>
              <a:buFont typeface="Wingdings" pitchFamily="2" charset="2"/>
              <a:buChar char="q"/>
            </a:pPr>
            <a:r>
              <a:rPr lang="en-US" sz="1000" b="1"/>
              <a:t> S2 begins MDMP for UAS recovery</a:t>
            </a:r>
          </a:p>
          <a:p>
            <a:pPr algn="l">
              <a:spcAft>
                <a:spcPct val="30000"/>
              </a:spcAft>
              <a:buFont typeface="Wingdings" pitchFamily="2" charset="2"/>
              <a:buChar char="q"/>
            </a:pPr>
            <a:r>
              <a:rPr lang="en-US" sz="1000" b="1"/>
              <a:t> FSO begins MDMP for UAS recovery</a:t>
            </a:r>
          </a:p>
          <a:p>
            <a:pPr algn="l">
              <a:spcAft>
                <a:spcPct val="30000"/>
              </a:spcAft>
              <a:buFont typeface="Wingdings" pitchFamily="2" charset="2"/>
              <a:buChar char="q"/>
            </a:pPr>
            <a:r>
              <a:rPr lang="en-US" sz="1000" b="1"/>
              <a:t> Safety Officer prepares to initiate accident investigation</a:t>
            </a:r>
          </a:p>
          <a:p>
            <a:pPr algn="l">
              <a:buFont typeface="Wingdings" pitchFamily="2" charset="2"/>
              <a:buChar char="q"/>
            </a:pPr>
            <a:r>
              <a:rPr lang="en-US" sz="1000" b="1"/>
              <a:t> UAS rep continues to provide updates on status</a:t>
            </a:r>
          </a:p>
        </p:txBody>
      </p:sp>
      <p:sp>
        <p:nvSpPr>
          <p:cNvPr id="44041" name="Line 13"/>
          <p:cNvSpPr>
            <a:spLocks noChangeShapeType="1"/>
          </p:cNvSpPr>
          <p:nvPr/>
        </p:nvSpPr>
        <p:spPr bwMode="auto">
          <a:xfrm flipH="1">
            <a:off x="2209800" y="4267200"/>
            <a:ext cx="1219200" cy="457200"/>
          </a:xfrm>
          <a:prstGeom prst="line">
            <a:avLst/>
          </a:prstGeom>
          <a:noFill/>
          <a:ln w="9525">
            <a:solidFill>
              <a:schemeClr val="tx1"/>
            </a:solidFill>
            <a:round/>
            <a:headEnd/>
            <a:tailEnd type="triangle" w="med" len="med"/>
          </a:ln>
        </p:spPr>
        <p:txBody>
          <a:bodyPr/>
          <a:lstStyle/>
          <a:p>
            <a:endParaRPr lang="en-US"/>
          </a:p>
        </p:txBody>
      </p:sp>
      <p:sp>
        <p:nvSpPr>
          <p:cNvPr id="44042" name="Text Box 14"/>
          <p:cNvSpPr txBox="1">
            <a:spLocks noChangeArrowheads="1"/>
          </p:cNvSpPr>
          <p:nvPr/>
        </p:nvSpPr>
        <p:spPr bwMode="auto">
          <a:xfrm rot="-1239585">
            <a:off x="2476500" y="4410075"/>
            <a:ext cx="609600" cy="241300"/>
          </a:xfrm>
          <a:prstGeom prst="rect">
            <a:avLst/>
          </a:prstGeom>
          <a:solidFill>
            <a:schemeClr val="bg1"/>
          </a:solidFill>
          <a:ln w="12700" cap="rnd">
            <a:solidFill>
              <a:schemeClr val="tx1"/>
            </a:solidFill>
            <a:prstDash val="sysDot"/>
            <a:miter lim="800000"/>
            <a:headEnd type="none" w="sm" len="sm"/>
            <a:tailEnd type="none" w="lg" len="lg"/>
          </a:ln>
        </p:spPr>
        <p:txBody>
          <a:bodyPr>
            <a:spAutoFit/>
          </a:bodyPr>
          <a:lstStyle/>
          <a:p>
            <a:pPr marL="342900" indent="-342900" algn="l" eaLnBrk="0" hangingPunct="0"/>
            <a:r>
              <a:rPr lang="en-US" sz="900" b="1" i="1"/>
              <a:t>RAVEN</a:t>
            </a:r>
          </a:p>
        </p:txBody>
      </p:sp>
      <p:sp>
        <p:nvSpPr>
          <p:cNvPr id="44043" name="Line 15"/>
          <p:cNvSpPr>
            <a:spLocks noChangeShapeType="1"/>
          </p:cNvSpPr>
          <p:nvPr/>
        </p:nvSpPr>
        <p:spPr bwMode="auto">
          <a:xfrm>
            <a:off x="4267200" y="4267200"/>
            <a:ext cx="0" cy="609600"/>
          </a:xfrm>
          <a:prstGeom prst="line">
            <a:avLst/>
          </a:prstGeom>
          <a:noFill/>
          <a:ln w="9525">
            <a:solidFill>
              <a:schemeClr val="tx1"/>
            </a:solidFill>
            <a:round/>
            <a:headEnd/>
            <a:tailEnd type="triangle" w="med" len="med"/>
          </a:ln>
        </p:spPr>
        <p:txBody>
          <a:bodyPr/>
          <a:lstStyle/>
          <a:p>
            <a:endParaRPr lang="en-US"/>
          </a:p>
        </p:txBody>
      </p:sp>
      <p:sp>
        <p:nvSpPr>
          <p:cNvPr id="44044" name="Text Box 16"/>
          <p:cNvSpPr txBox="1">
            <a:spLocks noChangeArrowheads="1"/>
          </p:cNvSpPr>
          <p:nvPr/>
        </p:nvSpPr>
        <p:spPr bwMode="auto">
          <a:xfrm>
            <a:off x="3886200" y="4419600"/>
            <a:ext cx="762000" cy="241300"/>
          </a:xfrm>
          <a:prstGeom prst="rect">
            <a:avLst/>
          </a:prstGeom>
          <a:solidFill>
            <a:schemeClr val="bg1"/>
          </a:solidFill>
          <a:ln w="12700" cap="rnd">
            <a:solidFill>
              <a:schemeClr val="tx1"/>
            </a:solidFill>
            <a:prstDash val="sysDot"/>
            <a:miter lim="800000"/>
            <a:headEnd type="none" w="sm" len="sm"/>
            <a:tailEnd type="none" w="lg" len="lg"/>
          </a:ln>
        </p:spPr>
        <p:txBody>
          <a:bodyPr>
            <a:spAutoFit/>
          </a:bodyPr>
          <a:lstStyle/>
          <a:p>
            <a:pPr marL="342900" indent="-342900" algn="l" eaLnBrk="0" hangingPunct="0"/>
            <a:r>
              <a:rPr lang="en-US" sz="900" b="1" i="1"/>
              <a:t>SHADOW</a:t>
            </a:r>
          </a:p>
        </p:txBody>
      </p:sp>
      <p:sp>
        <p:nvSpPr>
          <p:cNvPr id="44045" name="Text Box 17"/>
          <p:cNvSpPr txBox="1">
            <a:spLocks noChangeArrowheads="1"/>
          </p:cNvSpPr>
          <p:nvPr/>
        </p:nvSpPr>
        <p:spPr bwMode="auto">
          <a:xfrm>
            <a:off x="3179763" y="1752600"/>
            <a:ext cx="2438400" cy="2554545"/>
          </a:xfrm>
          <a:prstGeom prst="rect">
            <a:avLst/>
          </a:prstGeom>
          <a:solidFill>
            <a:schemeClr val="bg1"/>
          </a:solidFill>
          <a:ln w="12700">
            <a:solidFill>
              <a:schemeClr val="tx1"/>
            </a:solidFill>
            <a:miter lim="800000"/>
            <a:headEnd type="none" w="sm" len="sm"/>
            <a:tailEnd type="none" w="lg" len="lg"/>
          </a:ln>
        </p:spPr>
        <p:txBody>
          <a:bodyPr>
            <a:spAutoFit/>
          </a:bodyPr>
          <a:lstStyle/>
          <a:p>
            <a:pPr marL="342900" indent="-342900" algn="l" eaLnBrk="0" hangingPunct="0"/>
            <a:r>
              <a:rPr lang="en-US" sz="1000" b="1" dirty="0"/>
              <a:t>2.  504th BfSB broadcasts to all airspace users:</a:t>
            </a:r>
          </a:p>
          <a:p>
            <a:pPr marL="342900" indent="-342900" algn="l" eaLnBrk="0" hangingPunct="0"/>
            <a:r>
              <a:rPr lang="en-US" sz="1000" b="1" dirty="0"/>
              <a:t>	a.  Loss of UAS Control</a:t>
            </a:r>
          </a:p>
          <a:p>
            <a:pPr marL="342900" indent="-342900" algn="l" eaLnBrk="0" hangingPunct="0"/>
            <a:r>
              <a:rPr lang="en-US" sz="1000" b="1" dirty="0"/>
              <a:t>	b.  Last known position</a:t>
            </a:r>
          </a:p>
          <a:p>
            <a:pPr marL="342900" indent="-342900" algn="l" eaLnBrk="0" hangingPunct="0"/>
            <a:r>
              <a:rPr lang="en-US" sz="1000" b="1" dirty="0"/>
              <a:t>	c.  Heading</a:t>
            </a:r>
          </a:p>
          <a:p>
            <a:pPr marL="342900" indent="-342900" algn="l" eaLnBrk="0" hangingPunct="0"/>
            <a:r>
              <a:rPr lang="en-US" sz="1000" b="1" dirty="0"/>
              <a:t>	d.  Airspeed</a:t>
            </a:r>
          </a:p>
          <a:p>
            <a:pPr marL="342900" indent="-342900" algn="l" eaLnBrk="0" hangingPunct="0"/>
            <a:r>
              <a:rPr lang="en-US" sz="1000" b="1" dirty="0"/>
              <a:t>	e.  Altitude</a:t>
            </a:r>
          </a:p>
          <a:p>
            <a:pPr marL="342900" indent="-342900" algn="l" eaLnBrk="0" hangingPunct="0"/>
            <a:r>
              <a:rPr lang="en-US" sz="1000" b="1" dirty="0"/>
              <a:t>	f.  Estimated battery/fuel life (in minutes)</a:t>
            </a:r>
          </a:p>
          <a:p>
            <a:pPr marL="342900" indent="-342900" algn="l" eaLnBrk="0" hangingPunct="0"/>
            <a:endParaRPr lang="en-US" sz="1000" b="1" dirty="0"/>
          </a:p>
          <a:p>
            <a:pPr marL="342900" indent="-342900" algn="l" eaLnBrk="0" hangingPunct="0"/>
            <a:r>
              <a:rPr lang="en-US" sz="1000" b="1" dirty="0"/>
              <a:t>The unit will broadcast this</a:t>
            </a:r>
          </a:p>
          <a:p>
            <a:pPr marL="342900" indent="-342900" algn="l" eaLnBrk="0" hangingPunct="0"/>
            <a:r>
              <a:rPr lang="en-US" sz="1000" b="1" dirty="0"/>
              <a:t>information every 5 minutes until </a:t>
            </a:r>
          </a:p>
          <a:p>
            <a:pPr marL="342900" indent="-342900" algn="l" eaLnBrk="0" hangingPunct="0"/>
            <a:r>
              <a:rPr lang="en-US" sz="1000" b="1" dirty="0"/>
              <a:t>UAS control is regained, UAS is </a:t>
            </a:r>
          </a:p>
          <a:p>
            <a:pPr marL="342900" indent="-342900" algn="l" eaLnBrk="0" hangingPunct="0"/>
            <a:r>
              <a:rPr lang="en-US" sz="1000" b="1" dirty="0"/>
              <a:t>confirmed landed/crashed, or until </a:t>
            </a:r>
          </a:p>
          <a:p>
            <a:pPr marL="342900" indent="-342900" algn="l" eaLnBrk="0" hangingPunct="0"/>
            <a:r>
              <a:rPr lang="en-US" sz="1000" b="1" dirty="0"/>
              <a:t>30 minutes past the estimated </a:t>
            </a:r>
          </a:p>
          <a:p>
            <a:pPr marL="342900" indent="-342900" algn="l" eaLnBrk="0" hangingPunct="0"/>
            <a:r>
              <a:rPr lang="en-US" sz="1000" b="1" dirty="0"/>
              <a:t>battery life / fuel remaining time.</a:t>
            </a:r>
          </a:p>
        </p:txBody>
      </p:sp>
      <p:sp>
        <p:nvSpPr>
          <p:cNvPr id="44046" name="Line 18"/>
          <p:cNvSpPr>
            <a:spLocks noChangeShapeType="1"/>
          </p:cNvSpPr>
          <p:nvPr/>
        </p:nvSpPr>
        <p:spPr bwMode="auto">
          <a:xfrm>
            <a:off x="1066800" y="6477000"/>
            <a:ext cx="0" cy="228600"/>
          </a:xfrm>
          <a:prstGeom prst="line">
            <a:avLst/>
          </a:prstGeom>
          <a:noFill/>
          <a:ln w="12700">
            <a:solidFill>
              <a:schemeClr val="tx1"/>
            </a:solidFill>
            <a:round/>
            <a:headEnd/>
            <a:tailEnd/>
          </a:ln>
        </p:spPr>
        <p:txBody>
          <a:bodyPr/>
          <a:lstStyle/>
          <a:p>
            <a:endParaRPr lang="en-US"/>
          </a:p>
        </p:txBody>
      </p:sp>
      <p:sp>
        <p:nvSpPr>
          <p:cNvPr id="44047" name="Line 19"/>
          <p:cNvSpPr>
            <a:spLocks noChangeShapeType="1"/>
          </p:cNvSpPr>
          <p:nvPr/>
        </p:nvSpPr>
        <p:spPr bwMode="auto">
          <a:xfrm>
            <a:off x="1066800" y="6705600"/>
            <a:ext cx="4953000" cy="0"/>
          </a:xfrm>
          <a:prstGeom prst="line">
            <a:avLst/>
          </a:prstGeom>
          <a:noFill/>
          <a:ln w="12700">
            <a:solidFill>
              <a:schemeClr val="tx1"/>
            </a:solidFill>
            <a:round/>
            <a:headEnd/>
            <a:tailEnd/>
          </a:ln>
        </p:spPr>
        <p:txBody>
          <a:bodyPr/>
          <a:lstStyle/>
          <a:p>
            <a:endParaRPr lang="en-US"/>
          </a:p>
        </p:txBody>
      </p:sp>
      <p:sp>
        <p:nvSpPr>
          <p:cNvPr id="44048" name="Line 20"/>
          <p:cNvSpPr>
            <a:spLocks noChangeShapeType="1"/>
          </p:cNvSpPr>
          <p:nvPr/>
        </p:nvSpPr>
        <p:spPr bwMode="auto">
          <a:xfrm>
            <a:off x="6019800" y="5410200"/>
            <a:ext cx="0" cy="1295400"/>
          </a:xfrm>
          <a:prstGeom prst="line">
            <a:avLst/>
          </a:prstGeom>
          <a:noFill/>
          <a:ln w="12700">
            <a:solidFill>
              <a:schemeClr val="tx1"/>
            </a:solidFill>
            <a:round/>
            <a:headEnd/>
            <a:tailEnd/>
          </a:ln>
        </p:spPr>
        <p:txBody>
          <a:bodyPr/>
          <a:lstStyle/>
          <a:p>
            <a:endParaRPr lang="en-US"/>
          </a:p>
        </p:txBody>
      </p:sp>
      <p:sp>
        <p:nvSpPr>
          <p:cNvPr id="44049" name="Line 21"/>
          <p:cNvSpPr>
            <a:spLocks noChangeShapeType="1"/>
          </p:cNvSpPr>
          <p:nvPr/>
        </p:nvSpPr>
        <p:spPr bwMode="auto">
          <a:xfrm>
            <a:off x="6019800" y="5410200"/>
            <a:ext cx="409575" cy="0"/>
          </a:xfrm>
          <a:prstGeom prst="line">
            <a:avLst/>
          </a:prstGeom>
          <a:noFill/>
          <a:ln w="9525">
            <a:solidFill>
              <a:schemeClr val="tx1"/>
            </a:solidFill>
            <a:round/>
            <a:headEnd/>
            <a:tailEnd type="triangle" w="med" len="med"/>
          </a:ln>
        </p:spPr>
        <p:txBody>
          <a:bodyPr/>
          <a:lstStyle/>
          <a:p>
            <a:endParaRPr lang="en-US"/>
          </a:p>
        </p:txBody>
      </p:sp>
      <p:sp>
        <p:nvSpPr>
          <p:cNvPr id="44050" name="Text Box 22"/>
          <p:cNvSpPr txBox="1">
            <a:spLocks noChangeArrowheads="1"/>
          </p:cNvSpPr>
          <p:nvPr/>
        </p:nvSpPr>
        <p:spPr bwMode="auto">
          <a:xfrm>
            <a:off x="6413500" y="5915025"/>
            <a:ext cx="2057400" cy="409575"/>
          </a:xfrm>
          <a:prstGeom prst="rect">
            <a:avLst/>
          </a:prstGeom>
          <a:noFill/>
          <a:ln w="12700">
            <a:solidFill>
              <a:schemeClr val="tx1"/>
            </a:solidFill>
            <a:miter lim="800000"/>
            <a:headEnd type="none" w="sm" len="sm"/>
            <a:tailEnd type="none" w="lg" len="lg"/>
          </a:ln>
        </p:spPr>
        <p:txBody>
          <a:bodyPr>
            <a:spAutoFit/>
          </a:bodyPr>
          <a:lstStyle/>
          <a:p>
            <a:pPr marL="342900" indent="-342900" algn="l" eaLnBrk="0" hangingPunct="0"/>
            <a:r>
              <a:rPr lang="en-US" sz="1000" b="1"/>
              <a:t>7.  If control is not regained, </a:t>
            </a:r>
          </a:p>
          <a:p>
            <a:pPr marL="342900" indent="-342900" algn="l" eaLnBrk="0" hangingPunct="0"/>
            <a:r>
              <a:rPr lang="en-US" sz="1000" b="1"/>
              <a:t>execute </a:t>
            </a:r>
            <a:r>
              <a:rPr lang="en-US" sz="1000" b="1">
                <a:hlinkClick r:id="rId3" action="ppaction://hlinksldjump"/>
              </a:rPr>
              <a:t>Battle Drill 41</a:t>
            </a:r>
            <a:endParaRPr lang="en-US" sz="1000" b="1"/>
          </a:p>
        </p:txBody>
      </p:sp>
      <p:cxnSp>
        <p:nvCxnSpPr>
          <p:cNvPr id="44051" name="AutoShape 23"/>
          <p:cNvCxnSpPr>
            <a:cxnSpLocks noChangeShapeType="1"/>
          </p:cNvCxnSpPr>
          <p:nvPr/>
        </p:nvCxnSpPr>
        <p:spPr bwMode="auto">
          <a:xfrm>
            <a:off x="4264025" y="5257800"/>
            <a:ext cx="0" cy="163513"/>
          </a:xfrm>
          <a:prstGeom prst="straightConnector1">
            <a:avLst/>
          </a:prstGeom>
          <a:noFill/>
          <a:ln w="9525">
            <a:solidFill>
              <a:schemeClr val="tx1"/>
            </a:solidFill>
            <a:round/>
            <a:headEnd/>
            <a:tailEnd type="triangle" w="med" len="med"/>
          </a:ln>
        </p:spPr>
      </p:cxnSp>
      <p:sp>
        <p:nvSpPr>
          <p:cNvPr id="44052" name="Text Box 24"/>
          <p:cNvSpPr txBox="1">
            <a:spLocks noChangeArrowheads="1"/>
          </p:cNvSpPr>
          <p:nvPr/>
        </p:nvSpPr>
        <p:spPr bwMode="auto">
          <a:xfrm>
            <a:off x="152400" y="4572000"/>
            <a:ext cx="2057400" cy="1933575"/>
          </a:xfrm>
          <a:prstGeom prst="rect">
            <a:avLst/>
          </a:prstGeom>
          <a:solidFill>
            <a:schemeClr val="bg1"/>
          </a:solidFill>
          <a:ln w="12700">
            <a:solidFill>
              <a:schemeClr val="tx1"/>
            </a:solidFill>
            <a:miter lim="800000"/>
            <a:headEnd type="none" w="sm" len="sm"/>
            <a:tailEnd type="none" w="lg" len="lg"/>
          </a:ln>
        </p:spPr>
        <p:txBody>
          <a:bodyPr>
            <a:spAutoFit/>
          </a:bodyPr>
          <a:lstStyle/>
          <a:p>
            <a:pPr marL="342900" indent="-342900" algn="l" eaLnBrk="0" hangingPunct="0"/>
            <a:r>
              <a:rPr lang="en-US" sz="1000" b="1" dirty="0"/>
              <a:t>3. Reporting unit begins </a:t>
            </a:r>
          </a:p>
          <a:p>
            <a:pPr marL="342900" indent="-342900" algn="l" eaLnBrk="0" hangingPunct="0"/>
            <a:r>
              <a:rPr lang="en-US" sz="1000" b="1" dirty="0"/>
              <a:t>process of initiating internal </a:t>
            </a:r>
          </a:p>
          <a:p>
            <a:pPr marL="342900" indent="-342900" algn="l" eaLnBrk="0" hangingPunct="0"/>
            <a:r>
              <a:rPr lang="en-US" sz="1000" b="1" dirty="0"/>
              <a:t>UAS recovery SOP.</a:t>
            </a:r>
          </a:p>
          <a:p>
            <a:pPr marL="342900" indent="-342900" algn="l" eaLnBrk="0" hangingPunct="0"/>
            <a:endParaRPr lang="en-US" sz="1000" b="1" dirty="0"/>
          </a:p>
          <a:p>
            <a:pPr marL="342900" indent="-342900" algn="l" eaLnBrk="0" hangingPunct="0"/>
            <a:r>
              <a:rPr lang="en-US" sz="1000" b="1" dirty="0"/>
              <a:t>4. Unit continues attempting to </a:t>
            </a:r>
          </a:p>
          <a:p>
            <a:pPr marL="342900" indent="-342900" algn="l" eaLnBrk="0" hangingPunct="0"/>
            <a:r>
              <a:rPr lang="en-US" sz="1000" b="1" dirty="0"/>
              <a:t>regain control of the UAS </a:t>
            </a:r>
          </a:p>
          <a:p>
            <a:pPr marL="342900" indent="-342900" algn="l" eaLnBrk="0" hangingPunct="0"/>
            <a:r>
              <a:rPr lang="en-US" sz="1000" b="1" dirty="0"/>
              <a:t>to include commanding Auto-</a:t>
            </a:r>
          </a:p>
          <a:p>
            <a:pPr marL="342900" indent="-342900" algn="l" eaLnBrk="0" hangingPunct="0"/>
            <a:r>
              <a:rPr lang="en-US" sz="1000" b="1" dirty="0"/>
              <a:t>Land.</a:t>
            </a:r>
          </a:p>
          <a:p>
            <a:pPr marL="342900" indent="-342900" algn="l" eaLnBrk="0" hangingPunct="0"/>
            <a:endParaRPr lang="en-US" sz="1000" b="1" dirty="0"/>
          </a:p>
          <a:p>
            <a:pPr marL="342900" indent="-342900" algn="l" eaLnBrk="0" hangingPunct="0"/>
            <a:r>
              <a:rPr lang="en-US" sz="1000" b="1" dirty="0"/>
              <a:t>5.  Unit continues to make </a:t>
            </a:r>
          </a:p>
          <a:p>
            <a:pPr marL="342900" indent="-342900" algn="l" eaLnBrk="0" hangingPunct="0"/>
            <a:r>
              <a:rPr lang="en-US" sz="1000" b="1" dirty="0"/>
              <a:t>situational reports to the</a:t>
            </a:r>
          </a:p>
          <a:p>
            <a:pPr marL="342900" indent="-342900" algn="l" eaLnBrk="0" hangingPunct="0"/>
            <a:r>
              <a:rPr lang="en-US" sz="1000" b="1" dirty="0"/>
              <a:t>TOC until control is regained.</a:t>
            </a:r>
          </a:p>
        </p:txBody>
      </p:sp>
      <p:sp>
        <p:nvSpPr>
          <p:cNvPr id="44053" name="Line 25"/>
          <p:cNvSpPr>
            <a:spLocks noChangeShapeType="1"/>
          </p:cNvSpPr>
          <p:nvPr/>
        </p:nvSpPr>
        <p:spPr bwMode="auto">
          <a:xfrm>
            <a:off x="4267200" y="6477000"/>
            <a:ext cx="0" cy="228600"/>
          </a:xfrm>
          <a:prstGeom prst="line">
            <a:avLst/>
          </a:prstGeom>
          <a:noFill/>
          <a:ln w="12700">
            <a:solidFill>
              <a:schemeClr val="tx1"/>
            </a:solidFill>
            <a:round/>
            <a:headEnd/>
            <a:tailEnd/>
          </a:ln>
        </p:spPr>
        <p:txBody>
          <a:bodyPr/>
          <a:lstStyle/>
          <a:p>
            <a:endParaRPr lang="en-US"/>
          </a:p>
        </p:txBody>
      </p:sp>
      <p:sp>
        <p:nvSpPr>
          <p:cNvPr id="44054" name="Text Box 26"/>
          <p:cNvSpPr txBox="1">
            <a:spLocks noChangeArrowheads="1"/>
          </p:cNvSpPr>
          <p:nvPr/>
        </p:nvSpPr>
        <p:spPr bwMode="auto">
          <a:xfrm>
            <a:off x="2940050" y="6219825"/>
            <a:ext cx="2667000" cy="409575"/>
          </a:xfrm>
          <a:prstGeom prst="rect">
            <a:avLst/>
          </a:prstGeom>
          <a:solidFill>
            <a:schemeClr val="bg1"/>
          </a:solidFill>
          <a:ln w="12700">
            <a:solidFill>
              <a:schemeClr val="tx1"/>
            </a:solidFill>
            <a:miter lim="800000"/>
            <a:headEnd type="none" w="sm" len="sm"/>
            <a:tailEnd type="none" w="lg" len="lg"/>
          </a:ln>
        </p:spPr>
        <p:txBody>
          <a:bodyPr>
            <a:spAutoFit/>
          </a:bodyPr>
          <a:lstStyle/>
          <a:p>
            <a:pPr marL="342900" indent="-342900" algn="l" eaLnBrk="0" hangingPunct="0"/>
            <a:r>
              <a:rPr lang="en-US" sz="1000" b="1"/>
              <a:t>5. Shadow operator continues to </a:t>
            </a:r>
          </a:p>
          <a:p>
            <a:pPr marL="342900" indent="-342900" algn="l" eaLnBrk="0" hangingPunct="0"/>
            <a:r>
              <a:rPr lang="en-US" sz="1000" b="1"/>
              <a:t>attempt to regain control of Shadow</a:t>
            </a:r>
          </a:p>
        </p:txBody>
      </p:sp>
      <p:cxnSp>
        <p:nvCxnSpPr>
          <p:cNvPr id="44055" name="AutoShape 27"/>
          <p:cNvCxnSpPr>
            <a:cxnSpLocks noChangeShapeType="1"/>
          </p:cNvCxnSpPr>
          <p:nvPr/>
        </p:nvCxnSpPr>
        <p:spPr bwMode="auto">
          <a:xfrm>
            <a:off x="4267200" y="6084888"/>
            <a:ext cx="0" cy="163512"/>
          </a:xfrm>
          <a:prstGeom prst="straightConnector1">
            <a:avLst/>
          </a:prstGeom>
          <a:noFill/>
          <a:ln w="9525">
            <a:solidFill>
              <a:schemeClr val="tx1"/>
            </a:solidFill>
            <a:round/>
            <a:headEnd/>
            <a:tailEnd type="triangle" w="med" len="med"/>
          </a:ln>
        </p:spPr>
      </p:cxnSp>
      <p:sp>
        <p:nvSpPr>
          <p:cNvPr id="44056" name="Text Box 28"/>
          <p:cNvSpPr txBox="1">
            <a:spLocks noChangeArrowheads="1"/>
          </p:cNvSpPr>
          <p:nvPr/>
        </p:nvSpPr>
        <p:spPr bwMode="auto">
          <a:xfrm>
            <a:off x="2895600" y="5410200"/>
            <a:ext cx="2695575" cy="561975"/>
          </a:xfrm>
          <a:prstGeom prst="rect">
            <a:avLst/>
          </a:prstGeom>
          <a:solidFill>
            <a:schemeClr val="bg1"/>
          </a:solidFill>
          <a:ln w="12700">
            <a:solidFill>
              <a:schemeClr val="tx1"/>
            </a:solidFill>
            <a:miter lim="800000"/>
            <a:headEnd type="none" w="sm" len="sm"/>
            <a:tailEnd type="none" w="lg" len="lg"/>
          </a:ln>
        </p:spPr>
        <p:txBody>
          <a:bodyPr>
            <a:spAutoFit/>
          </a:bodyPr>
          <a:lstStyle/>
          <a:p>
            <a:pPr marL="342900" indent="-342900" algn="l" eaLnBrk="0" hangingPunct="0"/>
            <a:r>
              <a:rPr lang="en-US" sz="1000" b="1" dirty="0"/>
              <a:t>4.      BTL CPT alerts staff to begin abbreviated MDMP and COA analysis for Shadow recovery</a:t>
            </a:r>
          </a:p>
        </p:txBody>
      </p:sp>
      <p:cxnSp>
        <p:nvCxnSpPr>
          <p:cNvPr id="44057" name="AutoShape 29"/>
          <p:cNvCxnSpPr>
            <a:cxnSpLocks noChangeShapeType="1"/>
          </p:cNvCxnSpPr>
          <p:nvPr/>
        </p:nvCxnSpPr>
        <p:spPr bwMode="auto">
          <a:xfrm>
            <a:off x="7343775" y="5264150"/>
            <a:ext cx="0" cy="163513"/>
          </a:xfrm>
          <a:prstGeom prst="straightConnector1">
            <a:avLst/>
          </a:prstGeom>
          <a:noFill/>
          <a:ln w="9525">
            <a:solidFill>
              <a:schemeClr val="tx1"/>
            </a:solidFill>
            <a:round/>
            <a:headEnd/>
            <a:tailEnd type="triangle" w="med" len="med"/>
          </a:ln>
        </p:spPr>
      </p:cxnSp>
      <p:sp>
        <p:nvSpPr>
          <p:cNvPr id="44058" name="Text Box 30"/>
          <p:cNvSpPr txBox="1">
            <a:spLocks noChangeArrowheads="1"/>
          </p:cNvSpPr>
          <p:nvPr/>
        </p:nvSpPr>
        <p:spPr bwMode="auto">
          <a:xfrm>
            <a:off x="6429375" y="5153025"/>
            <a:ext cx="2057400" cy="561975"/>
          </a:xfrm>
          <a:prstGeom prst="rect">
            <a:avLst/>
          </a:prstGeom>
          <a:solidFill>
            <a:schemeClr val="bg1"/>
          </a:solidFill>
          <a:ln w="12700">
            <a:solidFill>
              <a:schemeClr val="tx1"/>
            </a:solidFill>
            <a:miter lim="800000"/>
            <a:headEnd type="none" w="sm" len="sm"/>
            <a:tailEnd type="none" w="lg" len="lg"/>
          </a:ln>
        </p:spPr>
        <p:txBody>
          <a:bodyPr>
            <a:spAutoFit/>
          </a:bodyPr>
          <a:lstStyle/>
          <a:p>
            <a:pPr marL="342900" indent="-342900" algn="l" eaLnBrk="0" hangingPunct="0"/>
            <a:r>
              <a:rPr lang="en-US" sz="1000" b="1"/>
              <a:t>6.  UAS cell continues to make </a:t>
            </a:r>
          </a:p>
          <a:p>
            <a:pPr marL="342900" indent="-342900" algn="l" eaLnBrk="0" hangingPunct="0"/>
            <a:r>
              <a:rPr lang="en-US" sz="1000" b="1"/>
              <a:t>situational reports to TOC  </a:t>
            </a:r>
          </a:p>
          <a:p>
            <a:pPr marL="342900" indent="-342900" algn="l" eaLnBrk="0" hangingPunct="0"/>
            <a:r>
              <a:rPr lang="en-US" sz="1000" b="1"/>
              <a:t> until control is regained</a:t>
            </a:r>
            <a:endParaRPr lang="en-US" sz="1000" b="1">
              <a:solidFill>
                <a:srgbClr val="FF3300"/>
              </a:solidFill>
            </a:endParaRPr>
          </a:p>
        </p:txBody>
      </p:sp>
      <p:cxnSp>
        <p:nvCxnSpPr>
          <p:cNvPr id="44059" name="AutoShape 31"/>
          <p:cNvCxnSpPr>
            <a:cxnSpLocks noChangeShapeType="1"/>
            <a:endCxn id="44045" idx="0"/>
          </p:cNvCxnSpPr>
          <p:nvPr/>
        </p:nvCxnSpPr>
        <p:spPr bwMode="auto">
          <a:xfrm>
            <a:off x="4111625" y="1604963"/>
            <a:ext cx="287338" cy="147637"/>
          </a:xfrm>
          <a:prstGeom prst="straightConnector1">
            <a:avLst/>
          </a:prstGeom>
          <a:noFill/>
          <a:ln w="9525">
            <a:solidFill>
              <a:schemeClr val="tx1"/>
            </a:solidFill>
            <a:round/>
            <a:headEnd/>
            <a:tailEnd type="triangle" w="med" len="med"/>
          </a:ln>
        </p:spPr>
      </p:cxnSp>
      <p:sp>
        <p:nvSpPr>
          <p:cNvPr id="44060" name="Text Box 32"/>
          <p:cNvSpPr txBox="1">
            <a:spLocks noChangeArrowheads="1"/>
          </p:cNvSpPr>
          <p:nvPr/>
        </p:nvSpPr>
        <p:spPr bwMode="auto">
          <a:xfrm>
            <a:off x="3276600" y="1219200"/>
            <a:ext cx="1828800" cy="246221"/>
          </a:xfrm>
          <a:prstGeom prst="rect">
            <a:avLst/>
          </a:prstGeom>
          <a:solidFill>
            <a:schemeClr val="bg1"/>
          </a:solidFill>
          <a:ln w="12700">
            <a:solidFill>
              <a:schemeClr val="tx1"/>
            </a:solidFill>
            <a:miter lim="800000"/>
            <a:headEnd type="none" w="sm" len="sm"/>
            <a:tailEnd type="none" w="lg" len="lg"/>
          </a:ln>
        </p:spPr>
        <p:txBody>
          <a:bodyPr>
            <a:spAutoFit/>
          </a:bodyPr>
          <a:lstStyle/>
          <a:p>
            <a:pPr algn="l" eaLnBrk="0" hangingPunct="0"/>
            <a:r>
              <a:rPr lang="en-US" sz="1000" b="1" dirty="0"/>
              <a:t>1.  Unit notifies TOC</a:t>
            </a:r>
          </a:p>
        </p:txBody>
      </p:sp>
      <p:cxnSp>
        <p:nvCxnSpPr>
          <p:cNvPr id="44061" name="AutoShape 34"/>
          <p:cNvCxnSpPr>
            <a:cxnSpLocks noChangeShapeType="1"/>
            <a:endCxn id="44060" idx="0"/>
          </p:cNvCxnSpPr>
          <p:nvPr/>
        </p:nvCxnSpPr>
        <p:spPr bwMode="auto">
          <a:xfrm>
            <a:off x="4183062" y="1114425"/>
            <a:ext cx="7938" cy="104775"/>
          </a:xfrm>
          <a:prstGeom prst="straightConnector1">
            <a:avLst/>
          </a:prstGeom>
          <a:noFill/>
          <a:ln w="9525">
            <a:solidFill>
              <a:schemeClr val="tx1"/>
            </a:solidFill>
            <a:round/>
            <a:headEnd/>
            <a:tailEnd type="triangle" w="med" len="med"/>
          </a:ln>
        </p:spPr>
      </p:cxnSp>
      <p:sp>
        <p:nvSpPr>
          <p:cNvPr id="44062" name="Text Box 35"/>
          <p:cNvSpPr txBox="1">
            <a:spLocks noChangeArrowheads="1"/>
          </p:cNvSpPr>
          <p:nvPr/>
        </p:nvSpPr>
        <p:spPr bwMode="auto">
          <a:xfrm>
            <a:off x="2930525" y="4876800"/>
            <a:ext cx="2667000" cy="409575"/>
          </a:xfrm>
          <a:prstGeom prst="rect">
            <a:avLst/>
          </a:prstGeom>
          <a:solidFill>
            <a:schemeClr val="bg1"/>
          </a:solidFill>
          <a:ln w="12700">
            <a:solidFill>
              <a:schemeClr val="tx1"/>
            </a:solidFill>
            <a:miter lim="800000"/>
            <a:headEnd type="none" w="sm" len="sm"/>
            <a:tailEnd type="none" w="lg" len="lg"/>
          </a:ln>
        </p:spPr>
        <p:txBody>
          <a:bodyPr>
            <a:spAutoFit/>
          </a:bodyPr>
          <a:lstStyle/>
          <a:p>
            <a:pPr marL="342900" indent="-342900" algn="l" eaLnBrk="0" hangingPunct="0"/>
            <a:r>
              <a:rPr lang="en-US" sz="1000" b="1" dirty="0"/>
              <a:t>3. BTL CPT notifies QRF to assume  REDCON 1 status.</a:t>
            </a:r>
          </a:p>
        </p:txBody>
      </p:sp>
      <p:sp>
        <p:nvSpPr>
          <p:cNvPr id="44063" name="Rectangle 36"/>
          <p:cNvSpPr>
            <a:spLocks noChangeArrowheads="1"/>
          </p:cNvSpPr>
          <p:nvPr/>
        </p:nvSpPr>
        <p:spPr bwMode="auto">
          <a:xfrm>
            <a:off x="7924800" y="76200"/>
            <a:ext cx="1143000" cy="533400"/>
          </a:xfrm>
          <a:prstGeom prst="rect">
            <a:avLst/>
          </a:prstGeom>
          <a:solidFill>
            <a:srgbClr val="00FF00"/>
          </a:solidFill>
          <a:ln w="28575">
            <a:solidFill>
              <a:schemeClr val="tx1"/>
            </a:solidFill>
            <a:miter lim="800000"/>
            <a:headEnd/>
            <a:tailEnd/>
          </a:ln>
        </p:spPr>
        <p:txBody>
          <a:bodyPr wrap="none" anchor="ctr"/>
          <a:lstStyle/>
          <a:p>
            <a:pPr algn="l"/>
            <a:r>
              <a:rPr lang="en-US" sz="1000" b="1" dirty="0"/>
              <a:t>Hyperlink</a:t>
            </a:r>
          </a:p>
          <a:p>
            <a:pPr algn="l"/>
            <a:r>
              <a:rPr lang="en-US" sz="1000" b="1" dirty="0">
                <a:hlinkClick r:id="rId3" action="ppaction://hlinksldjump"/>
              </a:rPr>
              <a:t>41-Loss of UAS</a:t>
            </a:r>
            <a:endParaRPr lang="en-US" sz="1000" b="1" dirty="0"/>
          </a:p>
          <a:p>
            <a:pPr algn="l"/>
            <a:r>
              <a:rPr lang="en-US" sz="1000" b="1" dirty="0">
                <a:hlinkClick r:id="rId4" action="ppaction://hlinksldjump"/>
              </a:rPr>
              <a:t>50-QRF</a:t>
            </a:r>
            <a:endParaRPr lang="en-US" sz="1000" b="1"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0" name="Line 27"/>
          <p:cNvSpPr>
            <a:spLocks noChangeShapeType="1"/>
          </p:cNvSpPr>
          <p:nvPr/>
        </p:nvSpPr>
        <p:spPr bwMode="auto">
          <a:xfrm flipH="1">
            <a:off x="7094538" y="4343400"/>
            <a:ext cx="677862" cy="306388"/>
          </a:xfrm>
          <a:prstGeom prst="line">
            <a:avLst/>
          </a:prstGeom>
          <a:noFill/>
          <a:ln w="9525">
            <a:solidFill>
              <a:schemeClr val="tx1"/>
            </a:solidFill>
            <a:round/>
            <a:headEnd/>
            <a:tailEnd type="triangle" w="med" len="med"/>
          </a:ln>
        </p:spPr>
        <p:txBody>
          <a:bodyPr/>
          <a:lstStyle/>
          <a:p>
            <a:endParaRPr lang="en-US"/>
          </a:p>
        </p:txBody>
      </p:sp>
      <p:grpSp>
        <p:nvGrpSpPr>
          <p:cNvPr id="8194" name="Group 76"/>
          <p:cNvGrpSpPr>
            <a:grpSpLocks/>
          </p:cNvGrpSpPr>
          <p:nvPr/>
        </p:nvGrpSpPr>
        <p:grpSpPr bwMode="auto">
          <a:xfrm>
            <a:off x="4876800" y="838200"/>
            <a:ext cx="3505200" cy="396875"/>
            <a:chOff x="1098" y="3744"/>
            <a:chExt cx="3605" cy="442"/>
          </a:xfrm>
        </p:grpSpPr>
        <p:sp>
          <p:nvSpPr>
            <p:cNvPr id="8255" name="Rectangle 77"/>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8256" name="Picture 78" descr="DD01352_"/>
            <p:cNvPicPr>
              <a:picLocks noChangeAspect="1" noChangeArrowheads="1"/>
            </p:cNvPicPr>
            <p:nvPr/>
          </p:nvPicPr>
          <p:blipFill>
            <a:blip r:embed="rId3"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8257" name="Picture 79" descr="DD01352_"/>
            <p:cNvPicPr>
              <a:picLocks noChangeAspect="1" noChangeArrowheads="1"/>
            </p:cNvPicPr>
            <p:nvPr/>
          </p:nvPicPr>
          <p:blipFill>
            <a:blip r:embed="rId3"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8258" name="Rectangle 80"/>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8195" name="Line 2"/>
          <p:cNvSpPr>
            <a:spLocks noChangeShapeType="1"/>
          </p:cNvSpPr>
          <p:nvPr/>
        </p:nvSpPr>
        <p:spPr bwMode="auto">
          <a:xfrm>
            <a:off x="2744788" y="3952875"/>
            <a:ext cx="0" cy="1304925"/>
          </a:xfrm>
          <a:prstGeom prst="line">
            <a:avLst/>
          </a:prstGeom>
          <a:noFill/>
          <a:ln w="9525">
            <a:solidFill>
              <a:schemeClr val="tx1"/>
            </a:solidFill>
            <a:round/>
            <a:headEnd/>
            <a:tailEnd/>
          </a:ln>
        </p:spPr>
        <p:txBody>
          <a:bodyPr/>
          <a:lstStyle/>
          <a:p>
            <a:endParaRPr lang="en-US"/>
          </a:p>
        </p:txBody>
      </p:sp>
      <p:sp>
        <p:nvSpPr>
          <p:cNvPr id="8196" name="Text Box 3"/>
          <p:cNvSpPr txBox="1">
            <a:spLocks noChangeArrowheads="1"/>
          </p:cNvSpPr>
          <p:nvPr/>
        </p:nvSpPr>
        <p:spPr bwMode="auto">
          <a:xfrm>
            <a:off x="1673225" y="244475"/>
            <a:ext cx="5715000" cy="523875"/>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05:</a:t>
            </a:r>
            <a:r>
              <a:rPr lang="en-US" sz="1400" b="1"/>
              <a:t>  Missing / Isolated Personnel (IP) (POW/MIA/AWOL, CF, Press, NGO)</a:t>
            </a:r>
          </a:p>
        </p:txBody>
      </p:sp>
      <p:sp>
        <p:nvSpPr>
          <p:cNvPr id="8197" name="Line 4"/>
          <p:cNvSpPr>
            <a:spLocks noChangeShapeType="1"/>
          </p:cNvSpPr>
          <p:nvPr/>
        </p:nvSpPr>
        <p:spPr bwMode="auto">
          <a:xfrm flipH="1">
            <a:off x="4522788" y="3467100"/>
            <a:ext cx="0" cy="361950"/>
          </a:xfrm>
          <a:prstGeom prst="line">
            <a:avLst/>
          </a:prstGeom>
          <a:noFill/>
          <a:ln w="9525">
            <a:solidFill>
              <a:schemeClr val="tx1"/>
            </a:solidFill>
            <a:round/>
            <a:headEnd/>
            <a:tailEnd/>
          </a:ln>
        </p:spPr>
        <p:txBody>
          <a:bodyPr/>
          <a:lstStyle/>
          <a:p>
            <a:endParaRPr lang="en-US"/>
          </a:p>
        </p:txBody>
      </p:sp>
      <p:sp>
        <p:nvSpPr>
          <p:cNvPr id="8198" name="Text Box 5"/>
          <p:cNvSpPr txBox="1">
            <a:spLocks noChangeArrowheads="1"/>
          </p:cNvSpPr>
          <p:nvPr/>
        </p:nvSpPr>
        <p:spPr bwMode="auto">
          <a:xfrm>
            <a:off x="3346450" y="835025"/>
            <a:ext cx="1477963" cy="649288"/>
          </a:xfrm>
          <a:prstGeom prst="rect">
            <a:avLst/>
          </a:prstGeom>
          <a:noFill/>
          <a:ln w="9525">
            <a:solidFill>
              <a:schemeClr val="tx1"/>
            </a:solidFill>
            <a:miter lim="800000"/>
            <a:headEnd/>
            <a:tailEnd/>
          </a:ln>
        </p:spPr>
        <p:txBody>
          <a:bodyPr lIns="91429" tIns="45714" rIns="91429" bIns="45714">
            <a:spAutoFit/>
          </a:bodyPr>
          <a:lstStyle/>
          <a:p>
            <a:pPr>
              <a:spcBef>
                <a:spcPct val="50000"/>
              </a:spcBef>
            </a:pPr>
            <a:r>
              <a:rPr lang="en-US" b="1"/>
              <a:t>Receive report of missing / Isolated Personnel</a:t>
            </a:r>
          </a:p>
        </p:txBody>
      </p:sp>
      <p:sp>
        <p:nvSpPr>
          <p:cNvPr id="8199" name="Line 6"/>
          <p:cNvSpPr>
            <a:spLocks noChangeShapeType="1"/>
          </p:cNvSpPr>
          <p:nvPr/>
        </p:nvSpPr>
        <p:spPr bwMode="auto">
          <a:xfrm>
            <a:off x="4098925" y="1477963"/>
            <a:ext cx="0" cy="244475"/>
          </a:xfrm>
          <a:prstGeom prst="line">
            <a:avLst/>
          </a:prstGeom>
          <a:noFill/>
          <a:ln w="9525">
            <a:solidFill>
              <a:schemeClr val="tx1"/>
            </a:solidFill>
            <a:round/>
            <a:headEnd/>
            <a:tailEnd type="triangle" w="med" len="med"/>
          </a:ln>
        </p:spPr>
        <p:txBody>
          <a:bodyPr/>
          <a:lstStyle/>
          <a:p>
            <a:endParaRPr lang="en-US"/>
          </a:p>
        </p:txBody>
      </p:sp>
      <p:sp>
        <p:nvSpPr>
          <p:cNvPr id="8200" name="Line 7"/>
          <p:cNvSpPr>
            <a:spLocks noChangeShapeType="1"/>
          </p:cNvSpPr>
          <p:nvPr/>
        </p:nvSpPr>
        <p:spPr bwMode="auto">
          <a:xfrm flipV="1">
            <a:off x="4883150" y="1752600"/>
            <a:ext cx="374650" cy="163513"/>
          </a:xfrm>
          <a:prstGeom prst="line">
            <a:avLst/>
          </a:prstGeom>
          <a:noFill/>
          <a:ln w="9525">
            <a:solidFill>
              <a:schemeClr val="tx1"/>
            </a:solidFill>
            <a:round/>
            <a:headEnd/>
            <a:tailEnd type="triangle" w="med" len="med"/>
          </a:ln>
        </p:spPr>
        <p:txBody>
          <a:bodyPr/>
          <a:lstStyle/>
          <a:p>
            <a:endParaRPr lang="en-US"/>
          </a:p>
        </p:txBody>
      </p:sp>
      <p:sp>
        <p:nvSpPr>
          <p:cNvPr id="8201" name="Text Box 8"/>
          <p:cNvSpPr txBox="1">
            <a:spLocks noChangeArrowheads="1"/>
          </p:cNvSpPr>
          <p:nvPr/>
        </p:nvSpPr>
        <p:spPr bwMode="auto">
          <a:xfrm>
            <a:off x="4054475" y="2106613"/>
            <a:ext cx="401638" cy="244475"/>
          </a:xfrm>
          <a:prstGeom prst="rect">
            <a:avLst/>
          </a:prstGeom>
          <a:noFill/>
          <a:ln w="9525">
            <a:noFill/>
            <a:miter lim="800000"/>
            <a:headEnd/>
            <a:tailEnd/>
          </a:ln>
        </p:spPr>
        <p:txBody>
          <a:bodyPr wrap="none" lIns="91429" tIns="45714" rIns="91429" bIns="45714">
            <a:spAutoFit/>
          </a:bodyPr>
          <a:lstStyle/>
          <a:p>
            <a:r>
              <a:rPr lang="en-US" sz="1000"/>
              <a:t>Yes</a:t>
            </a:r>
          </a:p>
        </p:txBody>
      </p:sp>
      <p:sp>
        <p:nvSpPr>
          <p:cNvPr id="8202" name="Text Box 9"/>
          <p:cNvSpPr txBox="1">
            <a:spLocks noChangeArrowheads="1"/>
          </p:cNvSpPr>
          <p:nvPr/>
        </p:nvSpPr>
        <p:spPr bwMode="auto">
          <a:xfrm>
            <a:off x="4868863" y="1604963"/>
            <a:ext cx="346075" cy="244475"/>
          </a:xfrm>
          <a:prstGeom prst="rect">
            <a:avLst/>
          </a:prstGeom>
          <a:noFill/>
          <a:ln w="9525">
            <a:noFill/>
            <a:miter lim="800000"/>
            <a:headEnd/>
            <a:tailEnd/>
          </a:ln>
        </p:spPr>
        <p:txBody>
          <a:bodyPr wrap="none" lIns="91429" tIns="45714" rIns="91429" bIns="45714">
            <a:spAutoFit/>
          </a:bodyPr>
          <a:lstStyle/>
          <a:p>
            <a:r>
              <a:rPr lang="en-US" sz="1000"/>
              <a:t>No</a:t>
            </a:r>
          </a:p>
        </p:txBody>
      </p:sp>
      <p:sp>
        <p:nvSpPr>
          <p:cNvPr id="8203" name="Line 10"/>
          <p:cNvSpPr>
            <a:spLocks noChangeShapeType="1"/>
          </p:cNvSpPr>
          <p:nvPr/>
        </p:nvSpPr>
        <p:spPr bwMode="auto">
          <a:xfrm>
            <a:off x="6553200" y="2895600"/>
            <a:ext cx="1143000" cy="228600"/>
          </a:xfrm>
          <a:prstGeom prst="line">
            <a:avLst/>
          </a:prstGeom>
          <a:noFill/>
          <a:ln w="9525">
            <a:solidFill>
              <a:schemeClr val="tx1"/>
            </a:solidFill>
            <a:round/>
            <a:headEnd/>
            <a:tailEnd type="triangle" w="med" len="med"/>
          </a:ln>
        </p:spPr>
        <p:txBody>
          <a:bodyPr/>
          <a:lstStyle/>
          <a:p>
            <a:endParaRPr lang="en-US"/>
          </a:p>
        </p:txBody>
      </p:sp>
      <p:sp>
        <p:nvSpPr>
          <p:cNvPr id="8204" name="Text Box 11"/>
          <p:cNvSpPr txBox="1">
            <a:spLocks noChangeArrowheads="1"/>
          </p:cNvSpPr>
          <p:nvPr/>
        </p:nvSpPr>
        <p:spPr bwMode="auto">
          <a:xfrm>
            <a:off x="3429000" y="3886200"/>
            <a:ext cx="1514475" cy="861762"/>
          </a:xfrm>
          <a:prstGeom prst="rect">
            <a:avLst/>
          </a:prstGeom>
          <a:noFill/>
          <a:ln w="9525">
            <a:solidFill>
              <a:schemeClr val="tx1"/>
            </a:solidFill>
            <a:miter lim="800000"/>
            <a:headEnd/>
            <a:tailEnd/>
          </a:ln>
        </p:spPr>
        <p:txBody>
          <a:bodyPr lIns="91429" tIns="45714" rIns="91429" bIns="45714">
            <a:spAutoFit/>
          </a:bodyPr>
          <a:lstStyle/>
          <a:p>
            <a:pPr>
              <a:spcBef>
                <a:spcPct val="50000"/>
              </a:spcBef>
            </a:pPr>
            <a:r>
              <a:rPr lang="en-US" sz="1000" b="1" dirty="0"/>
              <a:t>Notify higher, request assistance, and monitor / develop the situation; BOLO request</a:t>
            </a:r>
          </a:p>
        </p:txBody>
      </p:sp>
      <p:sp>
        <p:nvSpPr>
          <p:cNvPr id="8205" name="Text Box 12"/>
          <p:cNvSpPr txBox="1">
            <a:spLocks noChangeArrowheads="1"/>
          </p:cNvSpPr>
          <p:nvPr/>
        </p:nvSpPr>
        <p:spPr bwMode="auto">
          <a:xfrm>
            <a:off x="3484563" y="2908300"/>
            <a:ext cx="1219200" cy="553986"/>
          </a:xfrm>
          <a:prstGeom prst="rect">
            <a:avLst/>
          </a:prstGeom>
          <a:solidFill>
            <a:schemeClr val="bg1"/>
          </a:solidFill>
          <a:ln w="9525">
            <a:solidFill>
              <a:schemeClr val="tx1"/>
            </a:solidFill>
            <a:miter lim="800000"/>
            <a:headEnd/>
            <a:tailEnd/>
          </a:ln>
        </p:spPr>
        <p:txBody>
          <a:bodyPr lIns="91429" tIns="45714" rIns="91429" bIns="45714">
            <a:spAutoFit/>
          </a:bodyPr>
          <a:lstStyle/>
          <a:p>
            <a:pPr>
              <a:spcBef>
                <a:spcPct val="50000"/>
              </a:spcBef>
            </a:pPr>
            <a:r>
              <a:rPr lang="en-US" sz="1000" b="1" dirty="0"/>
              <a:t>Does METT-TC allow unit assets to recover IP?</a:t>
            </a:r>
          </a:p>
        </p:txBody>
      </p:sp>
      <p:sp>
        <p:nvSpPr>
          <p:cNvPr id="8206" name="Text Box 13"/>
          <p:cNvSpPr txBox="1">
            <a:spLocks noChangeArrowheads="1"/>
          </p:cNvSpPr>
          <p:nvPr/>
        </p:nvSpPr>
        <p:spPr bwMode="auto">
          <a:xfrm>
            <a:off x="5649913" y="3175000"/>
            <a:ext cx="346075" cy="244475"/>
          </a:xfrm>
          <a:prstGeom prst="rect">
            <a:avLst/>
          </a:prstGeom>
          <a:noFill/>
          <a:ln w="9525">
            <a:noFill/>
            <a:miter lim="800000"/>
            <a:headEnd/>
            <a:tailEnd/>
          </a:ln>
        </p:spPr>
        <p:txBody>
          <a:bodyPr wrap="none" lIns="91429" tIns="45714" rIns="91429" bIns="45714">
            <a:spAutoFit/>
          </a:bodyPr>
          <a:lstStyle/>
          <a:p>
            <a:r>
              <a:rPr lang="en-US" sz="1000"/>
              <a:t>No</a:t>
            </a:r>
          </a:p>
        </p:txBody>
      </p:sp>
      <p:sp>
        <p:nvSpPr>
          <p:cNvPr id="8207" name="Text Box 14"/>
          <p:cNvSpPr txBox="1">
            <a:spLocks noChangeArrowheads="1"/>
          </p:cNvSpPr>
          <p:nvPr/>
        </p:nvSpPr>
        <p:spPr bwMode="auto">
          <a:xfrm>
            <a:off x="6781800" y="3124200"/>
            <a:ext cx="1976437" cy="558800"/>
          </a:xfrm>
          <a:prstGeom prst="rect">
            <a:avLst/>
          </a:prstGeom>
          <a:noFill/>
          <a:ln w="9525">
            <a:solidFill>
              <a:schemeClr val="tx1"/>
            </a:solidFill>
            <a:miter lim="800000"/>
            <a:headEnd/>
            <a:tailEnd/>
          </a:ln>
        </p:spPr>
        <p:txBody>
          <a:bodyPr lIns="91429" tIns="45714" rIns="91429" bIns="45714">
            <a:spAutoFit/>
          </a:bodyPr>
          <a:lstStyle/>
          <a:p>
            <a:pPr>
              <a:spcBef>
                <a:spcPct val="50000"/>
              </a:spcBef>
            </a:pPr>
            <a:r>
              <a:rPr lang="en-US" sz="1000" b="1"/>
              <a:t>Task search force and task / request other assets (UAS / Aviation / CAS)</a:t>
            </a:r>
          </a:p>
        </p:txBody>
      </p:sp>
      <p:sp>
        <p:nvSpPr>
          <p:cNvPr id="8208" name="Line 15"/>
          <p:cNvSpPr>
            <a:spLocks noChangeShapeType="1"/>
          </p:cNvSpPr>
          <p:nvPr/>
        </p:nvSpPr>
        <p:spPr bwMode="auto">
          <a:xfrm flipH="1">
            <a:off x="5956300" y="3143250"/>
            <a:ext cx="0" cy="327025"/>
          </a:xfrm>
          <a:prstGeom prst="line">
            <a:avLst/>
          </a:prstGeom>
          <a:noFill/>
          <a:ln w="9525">
            <a:solidFill>
              <a:schemeClr val="tx1"/>
            </a:solidFill>
            <a:round/>
            <a:headEnd/>
            <a:tailEnd type="triangle" w="med" len="med"/>
          </a:ln>
        </p:spPr>
        <p:txBody>
          <a:bodyPr/>
          <a:lstStyle/>
          <a:p>
            <a:endParaRPr lang="en-US"/>
          </a:p>
        </p:txBody>
      </p:sp>
      <p:sp>
        <p:nvSpPr>
          <p:cNvPr id="8209" name="Text Box 16"/>
          <p:cNvSpPr txBox="1">
            <a:spLocks noChangeArrowheads="1"/>
          </p:cNvSpPr>
          <p:nvPr/>
        </p:nvSpPr>
        <p:spPr bwMode="auto">
          <a:xfrm>
            <a:off x="6858000" y="2743200"/>
            <a:ext cx="401637" cy="244475"/>
          </a:xfrm>
          <a:prstGeom prst="rect">
            <a:avLst/>
          </a:prstGeom>
          <a:noFill/>
          <a:ln w="9525">
            <a:noFill/>
            <a:miter lim="800000"/>
            <a:headEnd/>
            <a:tailEnd/>
          </a:ln>
        </p:spPr>
        <p:txBody>
          <a:bodyPr wrap="none" lIns="91429" tIns="45714" rIns="91429" bIns="45714">
            <a:spAutoFit/>
          </a:bodyPr>
          <a:lstStyle/>
          <a:p>
            <a:r>
              <a:rPr lang="en-US" sz="1000" dirty="0"/>
              <a:t>Yes</a:t>
            </a:r>
          </a:p>
        </p:txBody>
      </p:sp>
      <p:sp>
        <p:nvSpPr>
          <p:cNvPr id="8210" name="Text Box 17"/>
          <p:cNvSpPr txBox="1">
            <a:spLocks noChangeArrowheads="1"/>
          </p:cNvSpPr>
          <p:nvPr/>
        </p:nvSpPr>
        <p:spPr bwMode="auto">
          <a:xfrm>
            <a:off x="4522788" y="3590925"/>
            <a:ext cx="346075" cy="244475"/>
          </a:xfrm>
          <a:prstGeom prst="rect">
            <a:avLst/>
          </a:prstGeom>
          <a:noFill/>
          <a:ln w="9525">
            <a:noFill/>
            <a:miter lim="800000"/>
            <a:headEnd/>
            <a:tailEnd/>
          </a:ln>
        </p:spPr>
        <p:txBody>
          <a:bodyPr wrap="none" lIns="91429" tIns="45714" rIns="91429" bIns="45714">
            <a:spAutoFit/>
          </a:bodyPr>
          <a:lstStyle/>
          <a:p>
            <a:r>
              <a:rPr lang="en-US" sz="1000"/>
              <a:t>No</a:t>
            </a:r>
          </a:p>
        </p:txBody>
      </p:sp>
      <p:sp>
        <p:nvSpPr>
          <p:cNvPr id="8211" name="Text Box 18"/>
          <p:cNvSpPr txBox="1">
            <a:spLocks noChangeArrowheads="1"/>
          </p:cNvSpPr>
          <p:nvPr/>
        </p:nvSpPr>
        <p:spPr bwMode="auto">
          <a:xfrm>
            <a:off x="4800600" y="6070600"/>
            <a:ext cx="1219200" cy="558800"/>
          </a:xfrm>
          <a:prstGeom prst="rect">
            <a:avLst/>
          </a:prstGeom>
          <a:noFill/>
          <a:ln w="9525">
            <a:solidFill>
              <a:schemeClr val="tx1"/>
            </a:solidFill>
            <a:miter lim="800000"/>
            <a:headEnd/>
            <a:tailEnd/>
          </a:ln>
        </p:spPr>
        <p:txBody>
          <a:bodyPr lIns="91429" tIns="45714" rIns="91429" bIns="45714">
            <a:spAutoFit/>
          </a:bodyPr>
          <a:lstStyle/>
          <a:p>
            <a:pPr>
              <a:spcBef>
                <a:spcPct val="50000"/>
              </a:spcBef>
            </a:pPr>
            <a:r>
              <a:rPr lang="en-US" sz="1000" b="1"/>
              <a:t>IP recovered to unit / medical facility</a:t>
            </a:r>
          </a:p>
        </p:txBody>
      </p:sp>
      <p:sp>
        <p:nvSpPr>
          <p:cNvPr id="8212" name="Text Box 19"/>
          <p:cNvSpPr txBox="1">
            <a:spLocks noChangeArrowheads="1"/>
          </p:cNvSpPr>
          <p:nvPr/>
        </p:nvSpPr>
        <p:spPr bwMode="auto">
          <a:xfrm>
            <a:off x="6248400" y="6045200"/>
            <a:ext cx="1219200" cy="246209"/>
          </a:xfrm>
          <a:prstGeom prst="rect">
            <a:avLst/>
          </a:prstGeom>
          <a:noFill/>
          <a:ln w="9525">
            <a:solidFill>
              <a:schemeClr val="tx1"/>
            </a:solidFill>
            <a:miter lim="800000"/>
            <a:headEnd/>
            <a:tailEnd/>
          </a:ln>
        </p:spPr>
        <p:txBody>
          <a:bodyPr lIns="91429" tIns="45714" rIns="91429" bIns="45714">
            <a:spAutoFit/>
          </a:bodyPr>
          <a:lstStyle/>
          <a:p>
            <a:pPr>
              <a:spcBef>
                <a:spcPct val="50000"/>
              </a:spcBef>
            </a:pPr>
            <a:r>
              <a:rPr lang="en-US" sz="1000" b="1" dirty="0"/>
              <a:t>Submit SARSIT</a:t>
            </a:r>
          </a:p>
        </p:txBody>
      </p:sp>
      <p:sp>
        <p:nvSpPr>
          <p:cNvPr id="8213" name="Line 20"/>
          <p:cNvSpPr>
            <a:spLocks noChangeShapeType="1"/>
          </p:cNvSpPr>
          <p:nvPr/>
        </p:nvSpPr>
        <p:spPr bwMode="auto">
          <a:xfrm rot="-5400000">
            <a:off x="6111082" y="6203156"/>
            <a:ext cx="30162" cy="212725"/>
          </a:xfrm>
          <a:prstGeom prst="line">
            <a:avLst/>
          </a:prstGeom>
          <a:noFill/>
          <a:ln w="9525">
            <a:solidFill>
              <a:schemeClr val="tx1"/>
            </a:solidFill>
            <a:round/>
            <a:headEnd/>
            <a:tailEnd type="triangle" w="med" len="med"/>
          </a:ln>
        </p:spPr>
        <p:txBody>
          <a:bodyPr/>
          <a:lstStyle/>
          <a:p>
            <a:endParaRPr lang="en-US"/>
          </a:p>
        </p:txBody>
      </p:sp>
      <p:sp>
        <p:nvSpPr>
          <p:cNvPr id="8214" name="Text Box 21"/>
          <p:cNvSpPr txBox="1">
            <a:spLocks noChangeArrowheads="1"/>
          </p:cNvSpPr>
          <p:nvPr/>
        </p:nvSpPr>
        <p:spPr bwMode="auto">
          <a:xfrm>
            <a:off x="5275263" y="1244600"/>
            <a:ext cx="1611312" cy="1015651"/>
          </a:xfrm>
          <a:prstGeom prst="rect">
            <a:avLst/>
          </a:prstGeom>
          <a:noFill/>
          <a:ln w="9525">
            <a:solidFill>
              <a:schemeClr val="tx1"/>
            </a:solidFill>
            <a:miter lim="800000"/>
            <a:headEnd/>
            <a:tailEnd/>
          </a:ln>
        </p:spPr>
        <p:txBody>
          <a:bodyPr lIns="91429" tIns="45714" rIns="91429" bIns="45714">
            <a:spAutoFit/>
          </a:bodyPr>
          <a:lstStyle/>
          <a:p>
            <a:pPr>
              <a:spcBef>
                <a:spcPct val="50000"/>
              </a:spcBef>
            </a:pPr>
            <a:r>
              <a:rPr lang="en-US" sz="1000" b="1" dirty="0"/>
              <a:t>Task all subordinate units to obtain immediate accountability of all military and civilian personnel</a:t>
            </a:r>
          </a:p>
        </p:txBody>
      </p:sp>
      <p:sp>
        <p:nvSpPr>
          <p:cNvPr id="8215" name="Line 22"/>
          <p:cNvSpPr>
            <a:spLocks noChangeShapeType="1"/>
          </p:cNvSpPr>
          <p:nvPr/>
        </p:nvSpPr>
        <p:spPr bwMode="auto">
          <a:xfrm>
            <a:off x="4930775" y="2487613"/>
            <a:ext cx="406400" cy="106362"/>
          </a:xfrm>
          <a:prstGeom prst="line">
            <a:avLst/>
          </a:prstGeom>
          <a:noFill/>
          <a:ln w="9525">
            <a:solidFill>
              <a:schemeClr val="tx1"/>
            </a:solidFill>
            <a:round/>
            <a:headEnd/>
            <a:tailEnd type="triangle" w="med" len="med"/>
          </a:ln>
        </p:spPr>
        <p:txBody>
          <a:bodyPr/>
          <a:lstStyle/>
          <a:p>
            <a:endParaRPr lang="en-US"/>
          </a:p>
        </p:txBody>
      </p:sp>
      <p:sp>
        <p:nvSpPr>
          <p:cNvPr id="8216" name="Text Box 23"/>
          <p:cNvSpPr txBox="1">
            <a:spLocks noChangeArrowheads="1"/>
          </p:cNvSpPr>
          <p:nvPr/>
        </p:nvSpPr>
        <p:spPr bwMode="auto">
          <a:xfrm>
            <a:off x="4922838" y="2319338"/>
            <a:ext cx="346075" cy="244475"/>
          </a:xfrm>
          <a:prstGeom prst="rect">
            <a:avLst/>
          </a:prstGeom>
          <a:noFill/>
          <a:ln w="9525">
            <a:noFill/>
            <a:miter lim="800000"/>
            <a:headEnd/>
            <a:tailEnd/>
          </a:ln>
        </p:spPr>
        <p:txBody>
          <a:bodyPr wrap="none" lIns="91429" tIns="45714" rIns="91429" bIns="45714">
            <a:spAutoFit/>
          </a:bodyPr>
          <a:lstStyle/>
          <a:p>
            <a:r>
              <a:rPr lang="en-US" sz="1000"/>
              <a:t>No</a:t>
            </a:r>
          </a:p>
        </p:txBody>
      </p:sp>
      <p:sp>
        <p:nvSpPr>
          <p:cNvPr id="8217" name="Text Box 24"/>
          <p:cNvSpPr txBox="1">
            <a:spLocks noChangeArrowheads="1"/>
          </p:cNvSpPr>
          <p:nvPr/>
        </p:nvSpPr>
        <p:spPr bwMode="auto">
          <a:xfrm>
            <a:off x="5354638" y="2435225"/>
            <a:ext cx="1219200" cy="711200"/>
          </a:xfrm>
          <a:prstGeom prst="rect">
            <a:avLst/>
          </a:prstGeom>
          <a:noFill/>
          <a:ln w="9525">
            <a:solidFill>
              <a:schemeClr val="tx1"/>
            </a:solidFill>
            <a:miter lim="800000"/>
            <a:headEnd/>
            <a:tailEnd/>
          </a:ln>
        </p:spPr>
        <p:txBody>
          <a:bodyPr lIns="91429" tIns="45714" rIns="91429" bIns="45714">
            <a:spAutoFit/>
          </a:bodyPr>
          <a:lstStyle/>
          <a:p>
            <a:pPr>
              <a:spcBef>
                <a:spcPct val="50000"/>
              </a:spcBef>
            </a:pPr>
            <a:r>
              <a:rPr lang="en-US" sz="1000" b="1"/>
              <a:t>If approximate location known does METT-TC allow a search?</a:t>
            </a:r>
          </a:p>
        </p:txBody>
      </p:sp>
      <p:sp>
        <p:nvSpPr>
          <p:cNvPr id="8218" name="Line 25"/>
          <p:cNvSpPr>
            <a:spLocks noChangeShapeType="1"/>
          </p:cNvSpPr>
          <p:nvPr/>
        </p:nvSpPr>
        <p:spPr bwMode="auto">
          <a:xfrm>
            <a:off x="4102100" y="2657475"/>
            <a:ext cx="0" cy="244475"/>
          </a:xfrm>
          <a:prstGeom prst="line">
            <a:avLst/>
          </a:prstGeom>
          <a:noFill/>
          <a:ln w="9525">
            <a:solidFill>
              <a:schemeClr val="tx1"/>
            </a:solidFill>
            <a:round/>
            <a:headEnd/>
            <a:tailEnd type="triangle" w="med" len="med"/>
          </a:ln>
        </p:spPr>
        <p:txBody>
          <a:bodyPr/>
          <a:lstStyle/>
          <a:p>
            <a:endParaRPr lang="en-US"/>
          </a:p>
        </p:txBody>
      </p:sp>
      <p:sp>
        <p:nvSpPr>
          <p:cNvPr id="8219" name="Line 26"/>
          <p:cNvSpPr>
            <a:spLocks noChangeShapeType="1"/>
          </p:cNvSpPr>
          <p:nvPr/>
        </p:nvSpPr>
        <p:spPr bwMode="auto">
          <a:xfrm flipH="1">
            <a:off x="4094163" y="2105025"/>
            <a:ext cx="0" cy="190500"/>
          </a:xfrm>
          <a:prstGeom prst="line">
            <a:avLst/>
          </a:prstGeom>
          <a:noFill/>
          <a:ln w="9525">
            <a:solidFill>
              <a:schemeClr val="tx1"/>
            </a:solidFill>
            <a:round/>
            <a:headEnd/>
            <a:tailEnd type="triangle" w="med" len="med"/>
          </a:ln>
        </p:spPr>
        <p:txBody>
          <a:bodyPr/>
          <a:lstStyle/>
          <a:p>
            <a:endParaRPr lang="en-US"/>
          </a:p>
        </p:txBody>
      </p:sp>
      <p:sp>
        <p:nvSpPr>
          <p:cNvPr id="8221" name="Text Box 28"/>
          <p:cNvSpPr txBox="1">
            <a:spLocks noChangeArrowheads="1"/>
          </p:cNvSpPr>
          <p:nvPr/>
        </p:nvSpPr>
        <p:spPr bwMode="auto">
          <a:xfrm>
            <a:off x="6486525" y="4679950"/>
            <a:ext cx="1295400" cy="406400"/>
          </a:xfrm>
          <a:prstGeom prst="rect">
            <a:avLst/>
          </a:prstGeom>
          <a:noFill/>
          <a:ln w="9525">
            <a:solidFill>
              <a:schemeClr val="tx1"/>
            </a:solidFill>
            <a:miter lim="800000"/>
            <a:headEnd/>
            <a:tailEnd/>
          </a:ln>
        </p:spPr>
        <p:txBody>
          <a:bodyPr lIns="91429" tIns="45714" rIns="91429" bIns="45714">
            <a:spAutoFit/>
          </a:bodyPr>
          <a:lstStyle/>
          <a:p>
            <a:pPr>
              <a:spcBef>
                <a:spcPct val="50000"/>
              </a:spcBef>
            </a:pPr>
            <a:r>
              <a:rPr lang="en-US" sz="1000" b="1"/>
              <a:t>Does search force find IP?</a:t>
            </a:r>
          </a:p>
        </p:txBody>
      </p:sp>
      <p:sp>
        <p:nvSpPr>
          <p:cNvPr id="8222" name="Text Box 29"/>
          <p:cNvSpPr txBox="1">
            <a:spLocks noChangeArrowheads="1"/>
          </p:cNvSpPr>
          <p:nvPr/>
        </p:nvSpPr>
        <p:spPr bwMode="auto">
          <a:xfrm>
            <a:off x="6956425" y="5356225"/>
            <a:ext cx="1295400" cy="558800"/>
          </a:xfrm>
          <a:prstGeom prst="rect">
            <a:avLst/>
          </a:prstGeom>
          <a:noFill/>
          <a:ln w="9525">
            <a:solidFill>
              <a:schemeClr val="tx1"/>
            </a:solidFill>
            <a:miter lim="800000"/>
            <a:headEnd/>
            <a:tailEnd/>
          </a:ln>
        </p:spPr>
        <p:txBody>
          <a:bodyPr lIns="91429" tIns="45714" rIns="91429" bIns="45714">
            <a:spAutoFit/>
          </a:bodyPr>
          <a:lstStyle/>
          <a:p>
            <a:pPr>
              <a:spcBef>
                <a:spcPct val="50000"/>
              </a:spcBef>
            </a:pPr>
            <a:r>
              <a:rPr lang="en-US" sz="1000" b="1"/>
              <a:t>Continue search / request assistance</a:t>
            </a:r>
          </a:p>
        </p:txBody>
      </p:sp>
      <p:sp>
        <p:nvSpPr>
          <p:cNvPr id="8223" name="Line 30"/>
          <p:cNvSpPr>
            <a:spLocks noChangeShapeType="1"/>
          </p:cNvSpPr>
          <p:nvPr/>
        </p:nvSpPr>
        <p:spPr bwMode="auto">
          <a:xfrm>
            <a:off x="6627813" y="5086350"/>
            <a:ext cx="0" cy="457200"/>
          </a:xfrm>
          <a:prstGeom prst="line">
            <a:avLst/>
          </a:prstGeom>
          <a:noFill/>
          <a:ln w="9525">
            <a:solidFill>
              <a:schemeClr val="tx1"/>
            </a:solidFill>
            <a:round/>
            <a:headEnd/>
            <a:tailEnd/>
          </a:ln>
        </p:spPr>
        <p:txBody>
          <a:bodyPr/>
          <a:lstStyle/>
          <a:p>
            <a:endParaRPr lang="en-US"/>
          </a:p>
        </p:txBody>
      </p:sp>
      <p:sp>
        <p:nvSpPr>
          <p:cNvPr id="8224" name="Line 31"/>
          <p:cNvSpPr>
            <a:spLocks noChangeShapeType="1"/>
          </p:cNvSpPr>
          <p:nvPr/>
        </p:nvSpPr>
        <p:spPr bwMode="auto">
          <a:xfrm>
            <a:off x="6627813" y="5543550"/>
            <a:ext cx="315912" cy="0"/>
          </a:xfrm>
          <a:prstGeom prst="line">
            <a:avLst/>
          </a:prstGeom>
          <a:noFill/>
          <a:ln w="9525">
            <a:solidFill>
              <a:schemeClr val="tx1"/>
            </a:solidFill>
            <a:round/>
            <a:headEnd/>
            <a:tailEnd type="triangle" w="med" len="med"/>
          </a:ln>
        </p:spPr>
        <p:txBody>
          <a:bodyPr/>
          <a:lstStyle/>
          <a:p>
            <a:endParaRPr lang="en-US"/>
          </a:p>
        </p:txBody>
      </p:sp>
      <p:sp>
        <p:nvSpPr>
          <p:cNvPr id="8225" name="Line 32"/>
          <p:cNvSpPr>
            <a:spLocks noChangeShapeType="1"/>
          </p:cNvSpPr>
          <p:nvPr/>
        </p:nvSpPr>
        <p:spPr bwMode="auto">
          <a:xfrm flipV="1">
            <a:off x="8012113" y="4848225"/>
            <a:ext cx="0" cy="504825"/>
          </a:xfrm>
          <a:prstGeom prst="line">
            <a:avLst/>
          </a:prstGeom>
          <a:noFill/>
          <a:ln w="9525">
            <a:solidFill>
              <a:schemeClr val="tx1"/>
            </a:solidFill>
            <a:round/>
            <a:headEnd/>
            <a:tailEnd/>
          </a:ln>
        </p:spPr>
        <p:txBody>
          <a:bodyPr/>
          <a:lstStyle/>
          <a:p>
            <a:endParaRPr lang="en-US"/>
          </a:p>
        </p:txBody>
      </p:sp>
      <p:sp>
        <p:nvSpPr>
          <p:cNvPr id="8226" name="Line 33"/>
          <p:cNvSpPr>
            <a:spLocks noChangeShapeType="1"/>
          </p:cNvSpPr>
          <p:nvPr/>
        </p:nvSpPr>
        <p:spPr bwMode="auto">
          <a:xfrm flipH="1">
            <a:off x="7808913" y="4848225"/>
            <a:ext cx="192087" cy="0"/>
          </a:xfrm>
          <a:prstGeom prst="line">
            <a:avLst/>
          </a:prstGeom>
          <a:noFill/>
          <a:ln w="9525">
            <a:solidFill>
              <a:schemeClr val="tx1"/>
            </a:solidFill>
            <a:round/>
            <a:headEnd/>
            <a:tailEnd type="triangle" w="med" len="med"/>
          </a:ln>
        </p:spPr>
        <p:txBody>
          <a:bodyPr/>
          <a:lstStyle/>
          <a:p>
            <a:endParaRPr lang="en-US"/>
          </a:p>
        </p:txBody>
      </p:sp>
      <p:sp>
        <p:nvSpPr>
          <p:cNvPr id="8227" name="Text Box 34"/>
          <p:cNvSpPr txBox="1">
            <a:spLocks noChangeArrowheads="1"/>
          </p:cNvSpPr>
          <p:nvPr/>
        </p:nvSpPr>
        <p:spPr bwMode="auto">
          <a:xfrm>
            <a:off x="6650038" y="5232400"/>
            <a:ext cx="346075" cy="244475"/>
          </a:xfrm>
          <a:prstGeom prst="rect">
            <a:avLst/>
          </a:prstGeom>
          <a:noFill/>
          <a:ln w="9525">
            <a:noFill/>
            <a:miter lim="800000"/>
            <a:headEnd/>
            <a:tailEnd/>
          </a:ln>
        </p:spPr>
        <p:txBody>
          <a:bodyPr wrap="none" lIns="91429" tIns="45714" rIns="91429" bIns="45714">
            <a:spAutoFit/>
          </a:bodyPr>
          <a:lstStyle/>
          <a:p>
            <a:r>
              <a:rPr lang="en-US" sz="1000"/>
              <a:t>No</a:t>
            </a:r>
          </a:p>
        </p:txBody>
      </p:sp>
      <p:sp>
        <p:nvSpPr>
          <p:cNvPr id="8228" name="Line 35"/>
          <p:cNvSpPr>
            <a:spLocks noChangeShapeType="1"/>
          </p:cNvSpPr>
          <p:nvPr/>
        </p:nvSpPr>
        <p:spPr bwMode="auto">
          <a:xfrm>
            <a:off x="4522788" y="3829050"/>
            <a:ext cx="619125" cy="0"/>
          </a:xfrm>
          <a:prstGeom prst="line">
            <a:avLst/>
          </a:prstGeom>
          <a:noFill/>
          <a:ln w="9525">
            <a:solidFill>
              <a:schemeClr val="tx1"/>
            </a:solidFill>
            <a:round/>
            <a:headEnd/>
            <a:tailEnd type="triangle" w="med" len="med"/>
          </a:ln>
        </p:spPr>
        <p:txBody>
          <a:bodyPr/>
          <a:lstStyle/>
          <a:p>
            <a:endParaRPr lang="en-US"/>
          </a:p>
        </p:txBody>
      </p:sp>
      <p:sp>
        <p:nvSpPr>
          <p:cNvPr id="8229" name="Text Box 36"/>
          <p:cNvSpPr txBox="1">
            <a:spLocks noChangeArrowheads="1"/>
          </p:cNvSpPr>
          <p:nvPr/>
        </p:nvSpPr>
        <p:spPr bwMode="auto">
          <a:xfrm>
            <a:off x="5876925" y="4964113"/>
            <a:ext cx="401638" cy="244475"/>
          </a:xfrm>
          <a:prstGeom prst="rect">
            <a:avLst/>
          </a:prstGeom>
          <a:noFill/>
          <a:ln w="9525">
            <a:noFill/>
            <a:miter lim="800000"/>
            <a:headEnd/>
            <a:tailEnd/>
          </a:ln>
        </p:spPr>
        <p:txBody>
          <a:bodyPr wrap="none" lIns="91429" tIns="45714" rIns="91429" bIns="45714">
            <a:spAutoFit/>
          </a:bodyPr>
          <a:lstStyle/>
          <a:p>
            <a:r>
              <a:rPr lang="en-US" sz="1000"/>
              <a:t>Yes</a:t>
            </a:r>
          </a:p>
        </p:txBody>
      </p:sp>
      <p:sp>
        <p:nvSpPr>
          <p:cNvPr id="8230" name="Text Box 37"/>
          <p:cNvSpPr txBox="1">
            <a:spLocks noChangeArrowheads="1"/>
          </p:cNvSpPr>
          <p:nvPr/>
        </p:nvSpPr>
        <p:spPr bwMode="auto">
          <a:xfrm>
            <a:off x="2247900" y="3860800"/>
            <a:ext cx="1104900" cy="558800"/>
          </a:xfrm>
          <a:prstGeom prst="rect">
            <a:avLst/>
          </a:prstGeom>
          <a:solidFill>
            <a:schemeClr val="bg1"/>
          </a:solidFill>
          <a:ln w="9525">
            <a:solidFill>
              <a:schemeClr val="tx1"/>
            </a:solidFill>
            <a:miter lim="800000"/>
            <a:headEnd/>
            <a:tailEnd/>
          </a:ln>
        </p:spPr>
        <p:txBody>
          <a:bodyPr lIns="91429" tIns="45714" rIns="91429" bIns="45714">
            <a:spAutoFit/>
          </a:bodyPr>
          <a:lstStyle/>
          <a:p>
            <a:pPr>
              <a:spcBef>
                <a:spcPct val="50000"/>
              </a:spcBef>
            </a:pPr>
            <a:r>
              <a:rPr lang="en-US" sz="1000" b="1" dirty="0"/>
              <a:t>See </a:t>
            </a:r>
            <a:r>
              <a:rPr lang="en-US" sz="1000" b="1" dirty="0">
                <a:hlinkClick r:id="rId4" action="ppaction://hlinksldjump"/>
              </a:rPr>
              <a:t>Card 14 </a:t>
            </a:r>
            <a:r>
              <a:rPr lang="en-US" sz="1000" b="1" dirty="0"/>
              <a:t>(HVT Sighted) until recovered</a:t>
            </a:r>
          </a:p>
        </p:txBody>
      </p:sp>
      <p:sp>
        <p:nvSpPr>
          <p:cNvPr id="8231" name="Line 38"/>
          <p:cNvSpPr>
            <a:spLocks noChangeShapeType="1"/>
          </p:cNvSpPr>
          <p:nvPr/>
        </p:nvSpPr>
        <p:spPr bwMode="auto">
          <a:xfrm>
            <a:off x="5561013" y="4191000"/>
            <a:ext cx="0" cy="266700"/>
          </a:xfrm>
          <a:prstGeom prst="line">
            <a:avLst/>
          </a:prstGeom>
          <a:noFill/>
          <a:ln w="9525">
            <a:solidFill>
              <a:schemeClr val="tx1"/>
            </a:solidFill>
            <a:round/>
            <a:headEnd/>
            <a:tailEnd/>
          </a:ln>
        </p:spPr>
        <p:txBody>
          <a:bodyPr/>
          <a:lstStyle/>
          <a:p>
            <a:endParaRPr lang="en-US"/>
          </a:p>
        </p:txBody>
      </p:sp>
      <p:sp>
        <p:nvSpPr>
          <p:cNvPr id="8232" name="Line 39"/>
          <p:cNvSpPr>
            <a:spLocks noChangeShapeType="1"/>
          </p:cNvSpPr>
          <p:nvPr/>
        </p:nvSpPr>
        <p:spPr bwMode="auto">
          <a:xfrm flipH="1">
            <a:off x="4953000" y="4457700"/>
            <a:ext cx="608013" cy="0"/>
          </a:xfrm>
          <a:prstGeom prst="line">
            <a:avLst/>
          </a:prstGeom>
          <a:noFill/>
          <a:ln w="9525">
            <a:solidFill>
              <a:schemeClr val="tx1"/>
            </a:solidFill>
            <a:round/>
            <a:headEnd/>
            <a:tailEnd type="triangle" w="med" len="med"/>
          </a:ln>
        </p:spPr>
        <p:txBody>
          <a:bodyPr/>
          <a:lstStyle/>
          <a:p>
            <a:endParaRPr lang="en-US"/>
          </a:p>
        </p:txBody>
      </p:sp>
      <p:sp>
        <p:nvSpPr>
          <p:cNvPr id="8233" name="Line 40"/>
          <p:cNvSpPr>
            <a:spLocks noChangeShapeType="1"/>
          </p:cNvSpPr>
          <p:nvPr/>
        </p:nvSpPr>
        <p:spPr bwMode="auto">
          <a:xfrm flipH="1">
            <a:off x="2743200" y="3143250"/>
            <a:ext cx="741363" cy="0"/>
          </a:xfrm>
          <a:prstGeom prst="line">
            <a:avLst/>
          </a:prstGeom>
          <a:noFill/>
          <a:ln w="9525">
            <a:solidFill>
              <a:schemeClr val="tx1"/>
            </a:solidFill>
            <a:round/>
            <a:headEnd/>
            <a:tailEnd/>
          </a:ln>
        </p:spPr>
        <p:txBody>
          <a:bodyPr/>
          <a:lstStyle/>
          <a:p>
            <a:endParaRPr lang="en-US"/>
          </a:p>
        </p:txBody>
      </p:sp>
      <p:sp>
        <p:nvSpPr>
          <p:cNvPr id="8234" name="Line 41"/>
          <p:cNvSpPr>
            <a:spLocks noChangeShapeType="1"/>
          </p:cNvSpPr>
          <p:nvPr/>
        </p:nvSpPr>
        <p:spPr bwMode="auto">
          <a:xfrm flipH="1">
            <a:off x="2743200" y="3143250"/>
            <a:ext cx="12700" cy="666750"/>
          </a:xfrm>
          <a:prstGeom prst="line">
            <a:avLst/>
          </a:prstGeom>
          <a:noFill/>
          <a:ln w="9525">
            <a:solidFill>
              <a:schemeClr val="tx1"/>
            </a:solidFill>
            <a:round/>
            <a:headEnd/>
            <a:tailEnd type="triangle" w="med" len="med"/>
          </a:ln>
        </p:spPr>
        <p:txBody>
          <a:bodyPr/>
          <a:lstStyle/>
          <a:p>
            <a:endParaRPr lang="en-US"/>
          </a:p>
        </p:txBody>
      </p:sp>
      <p:sp>
        <p:nvSpPr>
          <p:cNvPr id="8235" name="Text Box 42"/>
          <p:cNvSpPr txBox="1">
            <a:spLocks noChangeArrowheads="1"/>
          </p:cNvSpPr>
          <p:nvPr/>
        </p:nvSpPr>
        <p:spPr bwMode="auto">
          <a:xfrm>
            <a:off x="2874963" y="3159125"/>
            <a:ext cx="401637" cy="244475"/>
          </a:xfrm>
          <a:prstGeom prst="rect">
            <a:avLst/>
          </a:prstGeom>
          <a:noFill/>
          <a:ln w="9525">
            <a:noFill/>
            <a:miter lim="800000"/>
            <a:headEnd/>
            <a:tailEnd/>
          </a:ln>
        </p:spPr>
        <p:txBody>
          <a:bodyPr wrap="none" lIns="91429" tIns="45714" rIns="91429" bIns="45714">
            <a:spAutoFit/>
          </a:bodyPr>
          <a:lstStyle/>
          <a:p>
            <a:r>
              <a:rPr lang="en-US" sz="1000"/>
              <a:t>Yes</a:t>
            </a:r>
          </a:p>
        </p:txBody>
      </p:sp>
      <p:sp>
        <p:nvSpPr>
          <p:cNvPr id="8236" name="Line 43"/>
          <p:cNvSpPr>
            <a:spLocks noChangeShapeType="1"/>
          </p:cNvSpPr>
          <p:nvPr/>
        </p:nvSpPr>
        <p:spPr bwMode="auto">
          <a:xfrm flipH="1">
            <a:off x="5922963" y="4905375"/>
            <a:ext cx="561975" cy="0"/>
          </a:xfrm>
          <a:prstGeom prst="line">
            <a:avLst/>
          </a:prstGeom>
          <a:noFill/>
          <a:ln w="9525">
            <a:solidFill>
              <a:schemeClr val="tx1"/>
            </a:solidFill>
            <a:round/>
            <a:headEnd/>
            <a:tailEnd/>
          </a:ln>
        </p:spPr>
        <p:txBody>
          <a:bodyPr/>
          <a:lstStyle/>
          <a:p>
            <a:endParaRPr lang="en-US"/>
          </a:p>
        </p:txBody>
      </p:sp>
      <p:sp>
        <p:nvSpPr>
          <p:cNvPr id="8237" name="Line 44"/>
          <p:cNvSpPr>
            <a:spLocks noChangeShapeType="1"/>
          </p:cNvSpPr>
          <p:nvPr/>
        </p:nvSpPr>
        <p:spPr bwMode="auto">
          <a:xfrm>
            <a:off x="5913438" y="4905375"/>
            <a:ext cx="0" cy="371475"/>
          </a:xfrm>
          <a:prstGeom prst="line">
            <a:avLst/>
          </a:prstGeom>
          <a:noFill/>
          <a:ln w="9525">
            <a:solidFill>
              <a:schemeClr val="tx1"/>
            </a:solidFill>
            <a:round/>
            <a:headEnd/>
            <a:tailEnd/>
          </a:ln>
        </p:spPr>
        <p:txBody>
          <a:bodyPr/>
          <a:lstStyle/>
          <a:p>
            <a:endParaRPr lang="en-US"/>
          </a:p>
        </p:txBody>
      </p:sp>
      <p:sp>
        <p:nvSpPr>
          <p:cNvPr id="8238" name="Line 45"/>
          <p:cNvSpPr>
            <a:spLocks noChangeShapeType="1"/>
          </p:cNvSpPr>
          <p:nvPr/>
        </p:nvSpPr>
        <p:spPr bwMode="auto">
          <a:xfrm flipH="1">
            <a:off x="5360988" y="5276850"/>
            <a:ext cx="552450" cy="0"/>
          </a:xfrm>
          <a:prstGeom prst="line">
            <a:avLst/>
          </a:prstGeom>
          <a:noFill/>
          <a:ln w="9525">
            <a:solidFill>
              <a:schemeClr val="tx1"/>
            </a:solidFill>
            <a:round/>
            <a:headEnd/>
            <a:tailEnd type="triangle" w="med" len="med"/>
          </a:ln>
        </p:spPr>
        <p:txBody>
          <a:bodyPr/>
          <a:lstStyle/>
          <a:p>
            <a:endParaRPr lang="en-US"/>
          </a:p>
        </p:txBody>
      </p:sp>
      <p:sp>
        <p:nvSpPr>
          <p:cNvPr id="8239" name="Text Box 46"/>
          <p:cNvSpPr txBox="1">
            <a:spLocks noChangeArrowheads="1"/>
          </p:cNvSpPr>
          <p:nvPr/>
        </p:nvSpPr>
        <p:spPr bwMode="auto">
          <a:xfrm>
            <a:off x="3059113" y="4800600"/>
            <a:ext cx="2257425" cy="863600"/>
          </a:xfrm>
          <a:prstGeom prst="rect">
            <a:avLst/>
          </a:prstGeom>
          <a:noFill/>
          <a:ln w="9525">
            <a:solidFill>
              <a:schemeClr val="tx1"/>
            </a:solidFill>
            <a:miter lim="800000"/>
            <a:headEnd/>
            <a:tailEnd/>
          </a:ln>
        </p:spPr>
        <p:txBody>
          <a:bodyPr lIns="91429" tIns="45714" rIns="91429" bIns="45714">
            <a:spAutoFit/>
          </a:bodyPr>
          <a:lstStyle/>
          <a:p>
            <a:pPr>
              <a:spcBef>
                <a:spcPct val="50000"/>
              </a:spcBef>
            </a:pPr>
            <a:r>
              <a:rPr lang="en-US" sz="1000" b="1"/>
              <a:t>Recovery force recovers IP, provides immediate medical support and coordinates aerial or ground MEDEVAC as required, see </a:t>
            </a:r>
            <a:r>
              <a:rPr lang="en-US" sz="1000" b="1">
                <a:hlinkClick r:id="rId5" action="ppaction://hlinksldjump"/>
              </a:rPr>
              <a:t>Card 48</a:t>
            </a:r>
            <a:endParaRPr lang="en-US" sz="1000" b="1"/>
          </a:p>
        </p:txBody>
      </p:sp>
      <p:sp>
        <p:nvSpPr>
          <p:cNvPr id="8240" name="Line 47"/>
          <p:cNvSpPr>
            <a:spLocks noChangeShapeType="1"/>
          </p:cNvSpPr>
          <p:nvPr/>
        </p:nvSpPr>
        <p:spPr bwMode="auto">
          <a:xfrm>
            <a:off x="2743200" y="5259388"/>
            <a:ext cx="288925" cy="0"/>
          </a:xfrm>
          <a:prstGeom prst="line">
            <a:avLst/>
          </a:prstGeom>
          <a:noFill/>
          <a:ln w="9525">
            <a:solidFill>
              <a:schemeClr val="tx1"/>
            </a:solidFill>
            <a:round/>
            <a:headEnd/>
            <a:tailEnd type="triangle" w="med" len="med"/>
          </a:ln>
        </p:spPr>
        <p:txBody>
          <a:bodyPr/>
          <a:lstStyle/>
          <a:p>
            <a:endParaRPr lang="en-US"/>
          </a:p>
        </p:txBody>
      </p:sp>
      <p:sp>
        <p:nvSpPr>
          <p:cNvPr id="8241" name="Text Box 48"/>
          <p:cNvSpPr txBox="1">
            <a:spLocks noChangeArrowheads="1"/>
          </p:cNvSpPr>
          <p:nvPr/>
        </p:nvSpPr>
        <p:spPr bwMode="auto">
          <a:xfrm>
            <a:off x="2286000" y="5715000"/>
            <a:ext cx="1885950" cy="1015651"/>
          </a:xfrm>
          <a:prstGeom prst="rect">
            <a:avLst/>
          </a:prstGeom>
          <a:noFill/>
          <a:ln w="9525">
            <a:solidFill>
              <a:schemeClr val="tx1"/>
            </a:solidFill>
            <a:miter lim="800000"/>
            <a:headEnd/>
            <a:tailEnd/>
          </a:ln>
        </p:spPr>
        <p:txBody>
          <a:bodyPr lIns="91429" tIns="45714" rIns="91429" bIns="45714">
            <a:spAutoFit/>
          </a:bodyPr>
          <a:lstStyle/>
          <a:p>
            <a:pPr>
              <a:spcBef>
                <a:spcPct val="50000"/>
              </a:spcBef>
            </a:pPr>
            <a:r>
              <a:rPr lang="en-US" sz="1000" b="1" dirty="0"/>
              <a:t>CHAPLAN/S3 coordinates / conducts initial re-integration tasks and coordinates evacuation to other re-integration locations as required</a:t>
            </a:r>
          </a:p>
        </p:txBody>
      </p:sp>
      <p:sp>
        <p:nvSpPr>
          <p:cNvPr id="8242" name="Line 49"/>
          <p:cNvSpPr>
            <a:spLocks noChangeShapeType="1"/>
          </p:cNvSpPr>
          <p:nvPr/>
        </p:nvSpPr>
        <p:spPr bwMode="auto">
          <a:xfrm flipH="1">
            <a:off x="4191000" y="6248400"/>
            <a:ext cx="609600" cy="0"/>
          </a:xfrm>
          <a:prstGeom prst="line">
            <a:avLst/>
          </a:prstGeom>
          <a:noFill/>
          <a:ln w="9525">
            <a:solidFill>
              <a:schemeClr val="tx1"/>
            </a:solidFill>
            <a:round/>
            <a:headEnd/>
            <a:tailEnd type="triangle" w="med" len="med"/>
          </a:ln>
        </p:spPr>
        <p:txBody>
          <a:bodyPr/>
          <a:lstStyle/>
          <a:p>
            <a:endParaRPr lang="en-US"/>
          </a:p>
        </p:txBody>
      </p:sp>
      <p:sp>
        <p:nvSpPr>
          <p:cNvPr id="8243" name="Line 50"/>
          <p:cNvSpPr>
            <a:spLocks noChangeShapeType="1"/>
          </p:cNvSpPr>
          <p:nvPr/>
        </p:nvSpPr>
        <p:spPr bwMode="auto">
          <a:xfrm>
            <a:off x="4267200" y="5638800"/>
            <a:ext cx="46038" cy="180975"/>
          </a:xfrm>
          <a:prstGeom prst="line">
            <a:avLst/>
          </a:prstGeom>
          <a:noFill/>
          <a:ln w="9525">
            <a:solidFill>
              <a:schemeClr val="tx1"/>
            </a:solidFill>
            <a:round/>
            <a:headEnd/>
            <a:tailEnd/>
          </a:ln>
        </p:spPr>
        <p:txBody>
          <a:bodyPr/>
          <a:lstStyle/>
          <a:p>
            <a:endParaRPr lang="en-US"/>
          </a:p>
        </p:txBody>
      </p:sp>
      <p:sp>
        <p:nvSpPr>
          <p:cNvPr id="8244" name="Line 51"/>
          <p:cNvSpPr>
            <a:spLocks noChangeShapeType="1"/>
          </p:cNvSpPr>
          <p:nvPr/>
        </p:nvSpPr>
        <p:spPr bwMode="auto">
          <a:xfrm>
            <a:off x="4313238" y="5819775"/>
            <a:ext cx="1020762" cy="0"/>
          </a:xfrm>
          <a:prstGeom prst="line">
            <a:avLst/>
          </a:prstGeom>
          <a:noFill/>
          <a:ln w="9525">
            <a:solidFill>
              <a:schemeClr val="tx1"/>
            </a:solidFill>
            <a:round/>
            <a:headEnd/>
            <a:tailEnd/>
          </a:ln>
        </p:spPr>
        <p:txBody>
          <a:bodyPr/>
          <a:lstStyle/>
          <a:p>
            <a:endParaRPr lang="en-US"/>
          </a:p>
        </p:txBody>
      </p:sp>
      <p:sp>
        <p:nvSpPr>
          <p:cNvPr id="8245" name="Line 52"/>
          <p:cNvSpPr>
            <a:spLocks noChangeShapeType="1"/>
          </p:cNvSpPr>
          <p:nvPr/>
        </p:nvSpPr>
        <p:spPr bwMode="auto">
          <a:xfrm flipH="1">
            <a:off x="5334000" y="5819775"/>
            <a:ext cx="6350" cy="276225"/>
          </a:xfrm>
          <a:prstGeom prst="line">
            <a:avLst/>
          </a:prstGeom>
          <a:noFill/>
          <a:ln w="9525">
            <a:solidFill>
              <a:schemeClr val="tx1"/>
            </a:solidFill>
            <a:round/>
            <a:headEnd/>
            <a:tailEnd type="triangle" w="med" len="med"/>
          </a:ln>
        </p:spPr>
        <p:txBody>
          <a:bodyPr/>
          <a:lstStyle/>
          <a:p>
            <a:endParaRPr lang="en-US"/>
          </a:p>
        </p:txBody>
      </p:sp>
      <p:sp>
        <p:nvSpPr>
          <p:cNvPr id="8246" name="Text Box 53"/>
          <p:cNvSpPr txBox="1">
            <a:spLocks noChangeArrowheads="1"/>
          </p:cNvSpPr>
          <p:nvPr/>
        </p:nvSpPr>
        <p:spPr bwMode="auto">
          <a:xfrm>
            <a:off x="3703638" y="2686050"/>
            <a:ext cx="401637" cy="244475"/>
          </a:xfrm>
          <a:prstGeom prst="rect">
            <a:avLst/>
          </a:prstGeom>
          <a:noFill/>
          <a:ln w="9525">
            <a:noFill/>
            <a:miter lim="800000"/>
            <a:headEnd/>
            <a:tailEnd/>
          </a:ln>
        </p:spPr>
        <p:txBody>
          <a:bodyPr wrap="none" lIns="91429" tIns="45714" rIns="91429" bIns="45714">
            <a:spAutoFit/>
          </a:bodyPr>
          <a:lstStyle/>
          <a:p>
            <a:r>
              <a:rPr lang="en-US" sz="1000"/>
              <a:t>Yes</a:t>
            </a:r>
          </a:p>
        </p:txBody>
      </p:sp>
      <p:sp>
        <p:nvSpPr>
          <p:cNvPr id="8247" name="Text Box 54"/>
          <p:cNvSpPr txBox="1">
            <a:spLocks noChangeArrowheads="1"/>
          </p:cNvSpPr>
          <p:nvPr/>
        </p:nvSpPr>
        <p:spPr bwMode="auto">
          <a:xfrm>
            <a:off x="5160963" y="3484563"/>
            <a:ext cx="1555750" cy="863600"/>
          </a:xfrm>
          <a:prstGeom prst="rect">
            <a:avLst/>
          </a:prstGeom>
          <a:solidFill>
            <a:schemeClr val="bg1"/>
          </a:solidFill>
          <a:ln w="9525">
            <a:solidFill>
              <a:schemeClr val="tx1"/>
            </a:solidFill>
            <a:miter lim="800000"/>
            <a:headEnd/>
            <a:tailEnd/>
          </a:ln>
        </p:spPr>
        <p:txBody>
          <a:bodyPr lIns="91429" tIns="45714" rIns="91429" bIns="45714">
            <a:spAutoFit/>
          </a:bodyPr>
          <a:lstStyle/>
          <a:p>
            <a:pPr>
              <a:spcBef>
                <a:spcPct val="50000"/>
              </a:spcBef>
            </a:pPr>
            <a:r>
              <a:rPr lang="en-US" sz="1000" b="1"/>
              <a:t>Attempt to establish communications with IP and coordinate / provide support as required</a:t>
            </a:r>
          </a:p>
        </p:txBody>
      </p:sp>
      <p:sp>
        <p:nvSpPr>
          <p:cNvPr id="8248" name="Text Box 55"/>
          <p:cNvSpPr txBox="1">
            <a:spLocks noChangeArrowheads="1"/>
          </p:cNvSpPr>
          <p:nvPr/>
        </p:nvSpPr>
        <p:spPr bwMode="auto">
          <a:xfrm>
            <a:off x="3332163" y="1708150"/>
            <a:ext cx="1533525" cy="406400"/>
          </a:xfrm>
          <a:prstGeom prst="rect">
            <a:avLst/>
          </a:prstGeom>
          <a:solidFill>
            <a:schemeClr val="bg1"/>
          </a:solidFill>
          <a:ln w="9525">
            <a:solidFill>
              <a:schemeClr val="tx1"/>
            </a:solidFill>
            <a:miter lim="800000"/>
            <a:headEnd/>
            <a:tailEnd/>
          </a:ln>
        </p:spPr>
        <p:txBody>
          <a:bodyPr lIns="91429" tIns="45714" rIns="91429" bIns="45714">
            <a:spAutoFit/>
          </a:bodyPr>
          <a:lstStyle/>
          <a:p>
            <a:pPr>
              <a:spcBef>
                <a:spcPct val="50000"/>
              </a:spcBef>
            </a:pPr>
            <a:r>
              <a:rPr lang="en-US" sz="1000" b="1"/>
              <a:t>Is unit of assignment known?</a:t>
            </a:r>
          </a:p>
        </p:txBody>
      </p:sp>
      <p:sp>
        <p:nvSpPr>
          <p:cNvPr id="8249" name="Text Box 56"/>
          <p:cNvSpPr txBox="1">
            <a:spLocks noChangeArrowheads="1"/>
          </p:cNvSpPr>
          <p:nvPr/>
        </p:nvSpPr>
        <p:spPr bwMode="auto">
          <a:xfrm>
            <a:off x="228600" y="4030663"/>
            <a:ext cx="1981200" cy="2512973"/>
          </a:xfrm>
          <a:prstGeom prst="rect">
            <a:avLst/>
          </a:prstGeom>
          <a:noFill/>
          <a:ln w="28575">
            <a:solidFill>
              <a:schemeClr val="tx1"/>
            </a:solidFill>
            <a:miter lim="800000"/>
            <a:headEnd type="none" w="sm" len="sm"/>
            <a:tailEnd type="none" w="lg" len="lg"/>
          </a:ln>
        </p:spPr>
        <p:txBody>
          <a:bodyPr lIns="91418" tIns="45709" rIns="91418" bIns="45709">
            <a:spAutoFit/>
          </a:bodyPr>
          <a:lstStyle/>
          <a:p>
            <a:pPr algn="l" eaLnBrk="0" hangingPunct="0">
              <a:spcAft>
                <a:spcPct val="30000"/>
              </a:spcAft>
            </a:pPr>
            <a:r>
              <a:rPr lang="en-US" sz="900" b="1" dirty="0"/>
              <a:t>SALT-A REPORT to TOC:</a:t>
            </a:r>
          </a:p>
          <a:p>
            <a:pPr algn="l" eaLnBrk="0" hangingPunct="0">
              <a:spcAft>
                <a:spcPct val="30000"/>
              </a:spcAft>
            </a:pPr>
            <a:r>
              <a:rPr lang="en-US" sz="800" b="1" dirty="0"/>
              <a:t>S:  Size: How many soldiers missing and from unit?</a:t>
            </a:r>
          </a:p>
          <a:p>
            <a:pPr algn="l" eaLnBrk="0" hangingPunct="0"/>
            <a:r>
              <a:rPr lang="en-US" sz="800" b="1" dirty="0"/>
              <a:t>A:  Activity</a:t>
            </a:r>
          </a:p>
          <a:p>
            <a:pPr algn="l" eaLnBrk="0" hangingPunct="0"/>
            <a:r>
              <a:rPr lang="en-US" sz="800" b="1" dirty="0"/>
              <a:t>     (1)  Who is first line supervisor and where/when was soldier last seen?</a:t>
            </a:r>
          </a:p>
          <a:p>
            <a:pPr algn="l" eaLnBrk="0" hangingPunct="0"/>
            <a:r>
              <a:rPr lang="en-US" sz="800" b="1" dirty="0"/>
              <a:t>     (2)  What were other individuals in area doing before, during, and after unit discovered the soldier was missing?</a:t>
            </a:r>
          </a:p>
          <a:p>
            <a:pPr algn="l" eaLnBrk="0" hangingPunct="0">
              <a:spcAft>
                <a:spcPct val="30000"/>
              </a:spcAft>
            </a:pPr>
            <a:r>
              <a:rPr lang="en-US" sz="800" b="1" dirty="0"/>
              <a:t>     (3)  Was any threat activity in the area that may be responsible for the disappearance?</a:t>
            </a:r>
          </a:p>
          <a:p>
            <a:pPr algn="l" eaLnBrk="0" hangingPunct="0">
              <a:spcAft>
                <a:spcPct val="30000"/>
              </a:spcAft>
            </a:pPr>
            <a:r>
              <a:rPr lang="en-US" sz="800" b="1" dirty="0"/>
              <a:t>L:  Location soldier was last seen</a:t>
            </a:r>
          </a:p>
          <a:p>
            <a:pPr algn="l" eaLnBrk="0" hangingPunct="0">
              <a:spcAft>
                <a:spcPct val="30000"/>
              </a:spcAft>
            </a:pPr>
            <a:r>
              <a:rPr lang="en-US" sz="800" b="1" dirty="0"/>
              <a:t>T:  Time soldier was discovered missing</a:t>
            </a:r>
          </a:p>
          <a:p>
            <a:pPr algn="l" eaLnBrk="0" hangingPunct="0"/>
            <a:r>
              <a:rPr lang="en-US" sz="800" b="1" dirty="0"/>
              <a:t>A:  Actions taken by unit</a:t>
            </a:r>
          </a:p>
        </p:txBody>
      </p:sp>
      <p:sp>
        <p:nvSpPr>
          <p:cNvPr id="8250" name="Text Box 57"/>
          <p:cNvSpPr txBox="1">
            <a:spLocks noChangeArrowheads="1"/>
          </p:cNvSpPr>
          <p:nvPr/>
        </p:nvSpPr>
        <p:spPr bwMode="auto">
          <a:xfrm>
            <a:off x="152400" y="838200"/>
            <a:ext cx="2514600" cy="2382191"/>
          </a:xfrm>
          <a:prstGeom prst="rect">
            <a:avLst/>
          </a:prstGeom>
          <a:noFill/>
          <a:ln w="28575">
            <a:solidFill>
              <a:schemeClr val="tx1"/>
            </a:solidFill>
            <a:miter lim="800000"/>
            <a:headEnd type="none" w="sm" len="sm"/>
            <a:tailEnd type="none" w="lg" len="lg"/>
          </a:ln>
        </p:spPr>
        <p:txBody>
          <a:bodyPr>
            <a:spAutoFit/>
          </a:bodyPr>
          <a:lstStyle/>
          <a:p>
            <a:pPr marL="457200" indent="-457200" algn="l" eaLnBrk="0" hangingPunct="0">
              <a:lnSpc>
                <a:spcPct val="95000"/>
              </a:lnSpc>
              <a:spcAft>
                <a:spcPct val="30000"/>
              </a:spcAft>
            </a:pPr>
            <a:r>
              <a:rPr lang="en-US" sz="800" b="1" dirty="0"/>
              <a:t>NOTIFICATION PROCEDURES/ACTIONS:</a:t>
            </a:r>
          </a:p>
          <a:p>
            <a:pPr marL="457200" indent="-457200" algn="l" eaLnBrk="0" hangingPunct="0">
              <a:lnSpc>
                <a:spcPct val="95000"/>
              </a:lnSpc>
            </a:pPr>
            <a:r>
              <a:rPr lang="en-US" sz="800" b="1" dirty="0"/>
              <a:t>(1)  Command group and staff</a:t>
            </a:r>
          </a:p>
          <a:p>
            <a:pPr marL="457200" indent="-457200" algn="l" eaLnBrk="0" hangingPunct="0">
              <a:lnSpc>
                <a:spcPct val="95000"/>
              </a:lnSpc>
            </a:pPr>
            <a:r>
              <a:rPr lang="en-US" sz="800" b="1" dirty="0"/>
              <a:t>(2)  Subordinate unit:  Accountability (personnel and sensitive items)</a:t>
            </a:r>
          </a:p>
          <a:p>
            <a:pPr marL="457200" indent="-457200" algn="l" eaLnBrk="0" hangingPunct="0">
              <a:lnSpc>
                <a:spcPct val="95000"/>
              </a:lnSpc>
            </a:pPr>
            <a:r>
              <a:rPr lang="en-US" sz="800" b="1" dirty="0"/>
              <a:t>(3)  ID and Task recovery  force / commit BfSB QRF</a:t>
            </a:r>
          </a:p>
          <a:p>
            <a:pPr marL="457200" indent="-457200" algn="l" eaLnBrk="0" hangingPunct="0">
              <a:lnSpc>
                <a:spcPct val="95000"/>
              </a:lnSpc>
            </a:pPr>
            <a:r>
              <a:rPr lang="en-US" sz="800" b="1" dirty="0"/>
              <a:t>(4)  S2: Check Security Clearance Type</a:t>
            </a:r>
          </a:p>
          <a:p>
            <a:pPr marL="457200" indent="-457200" algn="l" eaLnBrk="0" hangingPunct="0">
              <a:lnSpc>
                <a:spcPct val="95000"/>
              </a:lnSpc>
            </a:pPr>
            <a:r>
              <a:rPr lang="en-US" sz="800" b="1" dirty="0"/>
              <a:t>(5)  PA Cell</a:t>
            </a:r>
          </a:p>
          <a:p>
            <a:pPr marL="457200" indent="-457200" algn="l" eaLnBrk="0" hangingPunct="0">
              <a:lnSpc>
                <a:spcPct val="95000"/>
              </a:lnSpc>
            </a:pPr>
            <a:r>
              <a:rPr lang="en-US" sz="800" b="1" dirty="0"/>
              <a:t>(6)  PAO:  Prepare press release</a:t>
            </a:r>
          </a:p>
          <a:p>
            <a:pPr marL="457200" indent="-457200" algn="l">
              <a:buFont typeface="Wingdings" pitchFamily="2" charset="2"/>
              <a:buNone/>
            </a:pPr>
            <a:r>
              <a:rPr lang="en-US" sz="800" b="1" dirty="0"/>
              <a:t>(7)  S1:  Obtain ISOPREP to aid in ID/Recovery, S1 executes </a:t>
            </a:r>
            <a:r>
              <a:rPr lang="en-US" sz="800" b="1" dirty="0">
                <a:hlinkClick r:id="rId6" action="ppaction://hlinksldjump"/>
              </a:rPr>
              <a:t>CARD 54 </a:t>
            </a:r>
            <a:r>
              <a:rPr lang="en-US" sz="800" b="1" dirty="0"/>
              <a:t>and personnel actions SOP; Submits Spot Report.</a:t>
            </a:r>
          </a:p>
          <a:p>
            <a:pPr marL="457200" indent="-457200" algn="l">
              <a:buFont typeface="Wingdings" pitchFamily="2" charset="2"/>
              <a:buNone/>
            </a:pPr>
            <a:r>
              <a:rPr lang="en-US" sz="800" b="1" dirty="0"/>
              <a:t>(8)  S4 (conducts mortuary affairs SOP, alerts  mortuary affairs team)</a:t>
            </a:r>
          </a:p>
          <a:p>
            <a:pPr marL="457200" indent="-457200" algn="l" eaLnBrk="0" hangingPunct="0">
              <a:lnSpc>
                <a:spcPct val="95000"/>
              </a:lnSpc>
            </a:pPr>
            <a:r>
              <a:rPr lang="en-US" sz="800" b="1" dirty="0"/>
              <a:t>(9)  BAE</a:t>
            </a:r>
          </a:p>
          <a:p>
            <a:pPr marL="457200" indent="-457200" algn="l" eaLnBrk="0" hangingPunct="0">
              <a:lnSpc>
                <a:spcPct val="95000"/>
              </a:lnSpc>
            </a:pPr>
            <a:r>
              <a:rPr lang="en-US" sz="800" b="1" dirty="0"/>
              <a:t>        a.  Transmit SARIR if not already </a:t>
            </a:r>
          </a:p>
          <a:p>
            <a:pPr marL="457200" indent="-457200" algn="l" eaLnBrk="0" hangingPunct="0">
              <a:lnSpc>
                <a:spcPct val="95000"/>
              </a:lnSpc>
            </a:pPr>
            <a:r>
              <a:rPr lang="en-US" sz="800" b="1" dirty="0"/>
              <a:t>              submitted by reporting unit</a:t>
            </a:r>
          </a:p>
          <a:p>
            <a:pPr marL="457200" indent="-457200" algn="l" eaLnBrk="0" hangingPunct="0">
              <a:lnSpc>
                <a:spcPct val="95000"/>
              </a:lnSpc>
            </a:pPr>
            <a:r>
              <a:rPr lang="en-US" sz="800" b="1" dirty="0"/>
              <a:t>        b.  Coordinate for air assets if </a:t>
            </a:r>
          </a:p>
          <a:p>
            <a:pPr marL="457200" indent="-457200" algn="l" eaLnBrk="0" hangingPunct="0">
              <a:lnSpc>
                <a:spcPct val="95000"/>
              </a:lnSpc>
            </a:pPr>
            <a:r>
              <a:rPr lang="en-US" sz="800" b="1" dirty="0"/>
              <a:t>             needed</a:t>
            </a:r>
          </a:p>
        </p:txBody>
      </p:sp>
      <p:sp>
        <p:nvSpPr>
          <p:cNvPr id="8251" name="Text Box 58"/>
          <p:cNvSpPr txBox="1">
            <a:spLocks noChangeArrowheads="1"/>
          </p:cNvSpPr>
          <p:nvPr/>
        </p:nvSpPr>
        <p:spPr bwMode="auto">
          <a:xfrm>
            <a:off x="7038975" y="1333500"/>
            <a:ext cx="1952625" cy="1056421"/>
          </a:xfrm>
          <a:prstGeom prst="rect">
            <a:avLst/>
          </a:prstGeom>
          <a:noFill/>
          <a:ln w="28575">
            <a:solidFill>
              <a:schemeClr val="tx1"/>
            </a:solidFill>
            <a:miter lim="800000"/>
            <a:headEnd type="none" w="sm" len="sm"/>
            <a:tailEnd type="none" w="lg" len="lg"/>
          </a:ln>
        </p:spPr>
        <p:txBody>
          <a:bodyPr lIns="91418" tIns="45709" rIns="91418" bIns="45709">
            <a:spAutoFit/>
          </a:bodyPr>
          <a:lstStyle/>
          <a:p>
            <a:pPr algn="l" eaLnBrk="0" hangingPunct="0">
              <a:spcAft>
                <a:spcPct val="45000"/>
              </a:spcAft>
            </a:pPr>
            <a:r>
              <a:rPr lang="en-US" sz="900" b="1" dirty="0"/>
              <a:t>RELATED BATTLE DRILLS:</a:t>
            </a:r>
          </a:p>
          <a:p>
            <a:pPr algn="l" eaLnBrk="0" hangingPunct="0">
              <a:spcAft>
                <a:spcPct val="30000"/>
              </a:spcAft>
            </a:pPr>
            <a:r>
              <a:rPr lang="en-US" sz="800" b="1" dirty="0"/>
              <a:t>1:  KIA of coalition soldier/civilian</a:t>
            </a:r>
          </a:p>
          <a:p>
            <a:pPr algn="l" eaLnBrk="0" hangingPunct="0">
              <a:spcAft>
                <a:spcPct val="30000"/>
              </a:spcAft>
            </a:pPr>
            <a:r>
              <a:rPr lang="en-US" sz="800" b="1" dirty="0"/>
              <a:t>14: HVT sighted</a:t>
            </a:r>
          </a:p>
          <a:p>
            <a:pPr algn="l" eaLnBrk="0" hangingPunct="0">
              <a:spcAft>
                <a:spcPct val="30000"/>
              </a:spcAft>
            </a:pPr>
            <a:r>
              <a:rPr lang="en-US" sz="800" b="1" dirty="0"/>
              <a:t>32:  Mass Casualties</a:t>
            </a:r>
          </a:p>
          <a:p>
            <a:pPr algn="l" eaLnBrk="0" hangingPunct="0">
              <a:spcAft>
                <a:spcPct val="30000"/>
              </a:spcAft>
            </a:pPr>
            <a:r>
              <a:rPr lang="en-US" sz="800" b="1" dirty="0"/>
              <a:t>48:  Medevac Soldier</a:t>
            </a:r>
          </a:p>
          <a:p>
            <a:pPr algn="l" eaLnBrk="0" hangingPunct="0"/>
            <a:r>
              <a:rPr lang="en-US" sz="800" b="1" dirty="0"/>
              <a:t>50:  Employment of Reserve</a:t>
            </a:r>
          </a:p>
        </p:txBody>
      </p:sp>
      <p:sp>
        <p:nvSpPr>
          <p:cNvPr id="8252" name="Text Box 59"/>
          <p:cNvSpPr txBox="1">
            <a:spLocks noChangeArrowheads="1"/>
          </p:cNvSpPr>
          <p:nvPr/>
        </p:nvSpPr>
        <p:spPr bwMode="auto">
          <a:xfrm>
            <a:off x="3255963" y="2328863"/>
            <a:ext cx="1676400" cy="406400"/>
          </a:xfrm>
          <a:prstGeom prst="rect">
            <a:avLst/>
          </a:prstGeom>
          <a:solidFill>
            <a:schemeClr val="bg1"/>
          </a:solidFill>
          <a:ln w="9525">
            <a:solidFill>
              <a:schemeClr val="tx1"/>
            </a:solidFill>
            <a:miter lim="800000"/>
            <a:headEnd/>
            <a:tailEnd/>
          </a:ln>
        </p:spPr>
        <p:txBody>
          <a:bodyPr lIns="91429" tIns="45714" rIns="91429" bIns="45714">
            <a:spAutoFit/>
          </a:bodyPr>
          <a:lstStyle/>
          <a:p>
            <a:pPr>
              <a:spcBef>
                <a:spcPct val="50000"/>
              </a:spcBef>
            </a:pPr>
            <a:r>
              <a:rPr lang="en-US" sz="1000" b="1"/>
              <a:t>Is Exact Location Known?</a:t>
            </a:r>
          </a:p>
        </p:txBody>
      </p:sp>
      <p:sp>
        <p:nvSpPr>
          <p:cNvPr id="8253" name="Line 73"/>
          <p:cNvSpPr>
            <a:spLocks noChangeShapeType="1"/>
          </p:cNvSpPr>
          <p:nvPr/>
        </p:nvSpPr>
        <p:spPr bwMode="auto">
          <a:xfrm flipV="1">
            <a:off x="4724400" y="2819400"/>
            <a:ext cx="609600" cy="381000"/>
          </a:xfrm>
          <a:prstGeom prst="line">
            <a:avLst/>
          </a:prstGeom>
          <a:noFill/>
          <a:ln w="3175">
            <a:solidFill>
              <a:schemeClr val="tx1"/>
            </a:solidFill>
            <a:round/>
            <a:headEnd type="triangle" w="med" len="med"/>
            <a:tailEnd type="triangle" w="med" len="med"/>
          </a:ln>
        </p:spPr>
        <p:txBody>
          <a:bodyPr wrap="none" anchor="ctr"/>
          <a:lstStyle/>
          <a:p>
            <a:endParaRPr lang="en-US"/>
          </a:p>
        </p:txBody>
      </p:sp>
      <p:sp>
        <p:nvSpPr>
          <p:cNvPr id="67" name="Line 10"/>
          <p:cNvSpPr>
            <a:spLocks noChangeShapeType="1"/>
          </p:cNvSpPr>
          <p:nvPr/>
        </p:nvSpPr>
        <p:spPr bwMode="auto">
          <a:xfrm flipH="1">
            <a:off x="4953000" y="2057400"/>
            <a:ext cx="304800" cy="304800"/>
          </a:xfrm>
          <a:prstGeom prst="line">
            <a:avLst/>
          </a:prstGeom>
          <a:noFill/>
          <a:ln w="9525">
            <a:solidFill>
              <a:schemeClr val="tx1"/>
            </a:solidFill>
            <a:round/>
            <a:headEnd/>
            <a:tailEnd type="triangle" w="med" len="med"/>
          </a:ln>
        </p:spPr>
        <p:txBody>
          <a:bodyPr/>
          <a:lstStyle/>
          <a:p>
            <a:endParaRPr lang="en-US"/>
          </a:p>
        </p:txBody>
      </p:sp>
      <p:sp>
        <p:nvSpPr>
          <p:cNvPr id="8254" name="Text Box 75"/>
          <p:cNvSpPr txBox="1">
            <a:spLocks noChangeArrowheads="1"/>
          </p:cNvSpPr>
          <p:nvPr/>
        </p:nvSpPr>
        <p:spPr bwMode="auto">
          <a:xfrm>
            <a:off x="6781800" y="3733800"/>
            <a:ext cx="1981200" cy="553986"/>
          </a:xfrm>
          <a:prstGeom prst="rect">
            <a:avLst/>
          </a:prstGeom>
          <a:noFill/>
          <a:ln w="9525">
            <a:solidFill>
              <a:schemeClr val="tx1"/>
            </a:solidFill>
            <a:miter lim="800000"/>
            <a:headEnd/>
            <a:tailEnd/>
          </a:ln>
        </p:spPr>
        <p:txBody>
          <a:bodyPr lIns="91429" tIns="45714" rIns="91429" bIns="45714">
            <a:spAutoFit/>
          </a:bodyPr>
          <a:lstStyle/>
          <a:p>
            <a:pPr>
              <a:spcBef>
                <a:spcPct val="50000"/>
              </a:spcBef>
            </a:pPr>
            <a:r>
              <a:rPr lang="en-US" sz="1000" b="1" dirty="0"/>
              <a:t>Unit in AO establish cordon of AO; set up immediate TCPs and stop all movement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Line 2"/>
          <p:cNvSpPr>
            <a:spLocks noChangeShapeType="1"/>
          </p:cNvSpPr>
          <p:nvPr/>
        </p:nvSpPr>
        <p:spPr bwMode="auto">
          <a:xfrm>
            <a:off x="4724400" y="1676400"/>
            <a:ext cx="0" cy="2667000"/>
          </a:xfrm>
          <a:prstGeom prst="line">
            <a:avLst/>
          </a:prstGeom>
          <a:noFill/>
          <a:ln w="9525">
            <a:solidFill>
              <a:schemeClr val="tx1"/>
            </a:solidFill>
            <a:round/>
            <a:headEnd/>
            <a:tailEnd/>
          </a:ln>
        </p:spPr>
        <p:txBody>
          <a:bodyPr/>
          <a:lstStyle/>
          <a:p>
            <a:endParaRPr lang="en-US"/>
          </a:p>
        </p:txBody>
      </p:sp>
      <p:sp>
        <p:nvSpPr>
          <p:cNvPr id="45059" name="Text Box 3"/>
          <p:cNvSpPr txBox="1">
            <a:spLocks noChangeArrowheads="1"/>
          </p:cNvSpPr>
          <p:nvPr/>
        </p:nvSpPr>
        <p:spPr bwMode="auto">
          <a:xfrm>
            <a:off x="44450" y="1143000"/>
            <a:ext cx="3079750" cy="2831544"/>
          </a:xfrm>
          <a:prstGeom prst="rect">
            <a:avLst/>
          </a:prstGeom>
          <a:noFill/>
          <a:ln w="12700">
            <a:solidFill>
              <a:schemeClr val="tx1"/>
            </a:solidFill>
            <a:miter lim="800000"/>
            <a:headEnd type="none" w="sm" len="sm"/>
            <a:tailEnd type="none" w="lg" len="lg"/>
          </a:ln>
        </p:spPr>
        <p:txBody>
          <a:bodyPr wrap="square">
            <a:spAutoFit/>
          </a:bodyPr>
          <a:lstStyle/>
          <a:p>
            <a:pPr algn="l" eaLnBrk="0" hangingPunct="0">
              <a:spcAft>
                <a:spcPct val="30000"/>
              </a:spcAft>
            </a:pPr>
            <a:r>
              <a:rPr lang="en-US" sz="1000" b="1" dirty="0"/>
              <a:t>1a. SPOT report to TOC:</a:t>
            </a:r>
          </a:p>
          <a:p>
            <a:pPr algn="l" eaLnBrk="0" hangingPunct="0"/>
            <a:r>
              <a:rPr lang="en-US" sz="1000" b="1" dirty="0"/>
              <a:t>S-Size</a:t>
            </a:r>
          </a:p>
          <a:p>
            <a:pPr algn="l" eaLnBrk="0" hangingPunct="0">
              <a:spcAft>
                <a:spcPct val="30000"/>
              </a:spcAft>
            </a:pPr>
            <a:r>
              <a:rPr lang="en-US" sz="1000" b="1" dirty="0"/>
              <a:t>      (1)  Type of UAS (RAVEN / SHADOW)</a:t>
            </a:r>
          </a:p>
          <a:p>
            <a:pPr algn="l" eaLnBrk="0" hangingPunct="0"/>
            <a:r>
              <a:rPr lang="en-US" sz="1000" b="1" dirty="0"/>
              <a:t>L-Location (</a:t>
            </a:r>
            <a:r>
              <a:rPr lang="en-US" sz="1000" b="1" i="1" dirty="0"/>
              <a:t>if lost</a:t>
            </a:r>
            <a:r>
              <a:rPr lang="en-US" sz="1000" b="1" dirty="0"/>
              <a:t>)</a:t>
            </a:r>
          </a:p>
          <a:p>
            <a:pPr algn="l" eaLnBrk="0" hangingPunct="0"/>
            <a:r>
              <a:rPr lang="en-US" sz="1000" b="1" dirty="0"/>
              <a:t>     (1)  Last known position (8 digit grid)</a:t>
            </a:r>
          </a:p>
          <a:p>
            <a:pPr algn="l"/>
            <a:r>
              <a:rPr lang="en-US" sz="1000" b="1" dirty="0"/>
              <a:t>     (2)  Last known heading</a:t>
            </a:r>
          </a:p>
          <a:p>
            <a:pPr algn="l"/>
            <a:r>
              <a:rPr lang="en-US" sz="1000" b="1" dirty="0"/>
              <a:t>     (3)  Last known Airspeed</a:t>
            </a:r>
          </a:p>
          <a:p>
            <a:pPr algn="l"/>
            <a:r>
              <a:rPr lang="en-US" sz="1000" b="1" dirty="0"/>
              <a:t>     (4)  Last known Altitude</a:t>
            </a:r>
          </a:p>
          <a:p>
            <a:pPr algn="l"/>
            <a:r>
              <a:rPr lang="en-US" sz="1000" b="1" dirty="0"/>
              <a:t>     (5)  Last known Battery Life / fuel </a:t>
            </a:r>
          </a:p>
          <a:p>
            <a:pPr algn="l">
              <a:spcAft>
                <a:spcPct val="30000"/>
              </a:spcAft>
            </a:pPr>
            <a:r>
              <a:rPr lang="en-US" sz="1000" b="1" dirty="0"/>
              <a:t>           remaining (minutes)</a:t>
            </a:r>
          </a:p>
          <a:p>
            <a:pPr algn="l">
              <a:spcAft>
                <a:spcPct val="30000"/>
              </a:spcAft>
            </a:pPr>
            <a:r>
              <a:rPr lang="en-US" sz="1000" b="1" dirty="0"/>
              <a:t>L-Location (</a:t>
            </a:r>
            <a:r>
              <a:rPr lang="en-US" sz="1000" b="1" i="1" dirty="0"/>
              <a:t>if downed</a:t>
            </a:r>
            <a:r>
              <a:rPr lang="en-US" sz="1000" b="1" dirty="0"/>
              <a:t>):  8 Digit Grid</a:t>
            </a:r>
          </a:p>
          <a:p>
            <a:pPr algn="l">
              <a:spcAft>
                <a:spcPct val="30000"/>
              </a:spcAft>
            </a:pPr>
            <a:r>
              <a:rPr lang="en-US" sz="1000" b="1" dirty="0"/>
              <a:t>T-Time (</a:t>
            </a:r>
            <a:r>
              <a:rPr lang="en-US" sz="1000" b="1" i="1" dirty="0"/>
              <a:t>if lost</a:t>
            </a:r>
            <a:r>
              <a:rPr lang="en-US" sz="1000" b="1" dirty="0"/>
              <a:t>): When did loss of control occur?</a:t>
            </a:r>
          </a:p>
          <a:p>
            <a:pPr algn="l">
              <a:spcAft>
                <a:spcPct val="30000"/>
              </a:spcAft>
            </a:pPr>
            <a:r>
              <a:rPr lang="en-US" sz="1000" b="1" dirty="0"/>
              <a:t>T-Time (</a:t>
            </a:r>
            <a:r>
              <a:rPr lang="en-US" sz="1000" b="1" i="1" dirty="0"/>
              <a:t>if downed</a:t>
            </a:r>
            <a:r>
              <a:rPr lang="en-US" sz="1000" b="1" dirty="0"/>
              <a:t>): Time downed.</a:t>
            </a:r>
          </a:p>
          <a:p>
            <a:pPr algn="l" eaLnBrk="0" hangingPunct="0"/>
            <a:r>
              <a:rPr lang="en-US" sz="1000" b="1" dirty="0"/>
              <a:t>A-Actions:</a:t>
            </a:r>
          </a:p>
          <a:p>
            <a:pPr algn="l" eaLnBrk="0" hangingPunct="0"/>
            <a:r>
              <a:rPr lang="en-US" sz="1000" b="1" dirty="0"/>
              <a:t>     (1)  Actions taken by unit.  </a:t>
            </a:r>
          </a:p>
          <a:p>
            <a:pPr algn="l" eaLnBrk="0" hangingPunct="0"/>
            <a:r>
              <a:rPr lang="en-US" sz="1000" b="1" dirty="0"/>
              <a:t>     (2)  Assets/support needed?</a:t>
            </a:r>
          </a:p>
        </p:txBody>
      </p:sp>
      <p:sp>
        <p:nvSpPr>
          <p:cNvPr id="45060" name="Text Box 4"/>
          <p:cNvSpPr txBox="1">
            <a:spLocks noChangeArrowheads="1"/>
          </p:cNvSpPr>
          <p:nvPr/>
        </p:nvSpPr>
        <p:spPr bwMode="auto">
          <a:xfrm>
            <a:off x="2743200" y="706438"/>
            <a:ext cx="2895600" cy="409575"/>
          </a:xfrm>
          <a:prstGeom prst="rect">
            <a:avLst/>
          </a:prstGeom>
          <a:noFill/>
          <a:ln w="12700">
            <a:solidFill>
              <a:schemeClr val="tx1"/>
            </a:solidFill>
            <a:miter lim="800000"/>
            <a:headEnd type="none" w="sm" len="sm"/>
            <a:tailEnd type="none" w="lg" len="lg"/>
          </a:ln>
        </p:spPr>
        <p:txBody>
          <a:bodyPr>
            <a:spAutoFit/>
          </a:bodyPr>
          <a:lstStyle/>
          <a:p>
            <a:pPr eaLnBrk="0" hangingPunct="0"/>
            <a:r>
              <a:rPr lang="en-US" sz="1000" b="1"/>
              <a:t>Shadow or RAVEN UAS is confirmed lost or downed</a:t>
            </a:r>
          </a:p>
        </p:txBody>
      </p:sp>
      <p:cxnSp>
        <p:nvCxnSpPr>
          <p:cNvPr id="45061" name="AutoShape 5"/>
          <p:cNvCxnSpPr>
            <a:cxnSpLocks noChangeShapeType="1"/>
            <a:stCxn id="45072" idx="1"/>
            <a:endCxn id="45059" idx="3"/>
          </p:cNvCxnSpPr>
          <p:nvPr/>
        </p:nvCxnSpPr>
        <p:spPr bwMode="auto">
          <a:xfrm rot="10800000" flipV="1">
            <a:off x="3124201" y="1389936"/>
            <a:ext cx="207963" cy="1168836"/>
          </a:xfrm>
          <a:prstGeom prst="bentConnector3">
            <a:avLst>
              <a:gd name="adj1" fmla="val 50000"/>
            </a:avLst>
          </a:prstGeom>
          <a:noFill/>
          <a:ln w="9525">
            <a:solidFill>
              <a:schemeClr val="tx1"/>
            </a:solidFill>
            <a:prstDash val="dash"/>
            <a:miter lim="800000"/>
            <a:headEnd/>
            <a:tailEnd/>
          </a:ln>
        </p:spPr>
      </p:cxnSp>
      <p:sp>
        <p:nvSpPr>
          <p:cNvPr id="45062" name="Text Box 6"/>
          <p:cNvSpPr txBox="1">
            <a:spLocks noChangeArrowheads="1"/>
          </p:cNvSpPr>
          <p:nvPr/>
        </p:nvSpPr>
        <p:spPr bwMode="auto">
          <a:xfrm>
            <a:off x="2057400" y="149225"/>
            <a:ext cx="51054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41:</a:t>
            </a:r>
            <a:r>
              <a:rPr lang="en-US" sz="1400" b="1"/>
              <a:t>  Lost or Downed UAS</a:t>
            </a:r>
          </a:p>
        </p:txBody>
      </p:sp>
      <p:grpSp>
        <p:nvGrpSpPr>
          <p:cNvPr id="45063" name="Group 7"/>
          <p:cNvGrpSpPr>
            <a:grpSpLocks/>
          </p:cNvGrpSpPr>
          <p:nvPr/>
        </p:nvGrpSpPr>
        <p:grpSpPr bwMode="auto">
          <a:xfrm>
            <a:off x="5715000" y="609600"/>
            <a:ext cx="2667000" cy="336550"/>
            <a:chOff x="1098" y="3744"/>
            <a:chExt cx="3605" cy="467"/>
          </a:xfrm>
        </p:grpSpPr>
        <p:sp>
          <p:nvSpPr>
            <p:cNvPr id="45087" name="Rectangle 8"/>
            <p:cNvSpPr>
              <a:spLocks noChangeArrowheads="1"/>
            </p:cNvSpPr>
            <p:nvPr/>
          </p:nvSpPr>
          <p:spPr bwMode="auto">
            <a:xfrm>
              <a:off x="1501" y="3744"/>
              <a:ext cx="2809" cy="467"/>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1600" b="1">
                  <a:solidFill>
                    <a:schemeClr val="bg1"/>
                  </a:solidFill>
                  <a:cs typeface="Times New Roman" pitchFamily="18" charset="0"/>
                </a:rPr>
                <a:t>FLASH TRAFFIC!</a:t>
              </a:r>
              <a:endParaRPr lang="en-US" sz="1600" b="1">
                <a:solidFill>
                  <a:schemeClr val="bg1"/>
                </a:solidFill>
                <a:latin typeface="Times New Roman" pitchFamily="18" charset="0"/>
              </a:endParaRPr>
            </a:p>
          </p:txBody>
        </p:sp>
        <p:pic>
          <p:nvPicPr>
            <p:cNvPr id="45088" name="Picture 9"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45089" name="Picture 10"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45090" name="Rectangle 11"/>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45064" name="Text Box 12"/>
          <p:cNvSpPr txBox="1">
            <a:spLocks noChangeArrowheads="1"/>
          </p:cNvSpPr>
          <p:nvPr/>
        </p:nvSpPr>
        <p:spPr bwMode="auto">
          <a:xfrm>
            <a:off x="5715000" y="914400"/>
            <a:ext cx="3249613" cy="3308598"/>
          </a:xfrm>
          <a:prstGeom prst="rect">
            <a:avLst/>
          </a:prstGeom>
          <a:solidFill>
            <a:schemeClr val="bg1"/>
          </a:solidFill>
          <a:ln w="9525">
            <a:solidFill>
              <a:schemeClr val="tx1"/>
            </a:solidFill>
            <a:miter lim="800000"/>
            <a:headEnd/>
            <a:tailEnd/>
          </a:ln>
        </p:spPr>
        <p:txBody>
          <a:bodyPr>
            <a:spAutoFit/>
          </a:bodyPr>
          <a:lstStyle/>
          <a:p>
            <a:pPr algn="l">
              <a:spcAft>
                <a:spcPct val="30000"/>
              </a:spcAft>
            </a:pPr>
            <a:r>
              <a:rPr lang="en-US" sz="1000" b="1" dirty="0"/>
              <a:t>2a. Staff Action Checklist</a:t>
            </a:r>
          </a:p>
          <a:p>
            <a:pPr algn="l">
              <a:spcAft>
                <a:spcPct val="30000"/>
              </a:spcAft>
              <a:buFont typeface="Wingdings" pitchFamily="2" charset="2"/>
              <a:buChar char="q"/>
            </a:pPr>
            <a:r>
              <a:rPr lang="en-US" sz="1000" b="1" dirty="0"/>
              <a:t> Command group and staff</a:t>
            </a:r>
          </a:p>
          <a:p>
            <a:pPr algn="l">
              <a:spcAft>
                <a:spcPct val="30000"/>
              </a:spcAft>
              <a:buFont typeface="Wingdings" pitchFamily="2" charset="2"/>
              <a:buChar char="q"/>
            </a:pPr>
            <a:r>
              <a:rPr lang="en-US" sz="1000" b="1" dirty="0"/>
              <a:t> RTO broadcast information to all airspace users every 5 minutes until control is regained or until 30 minutes past battery life / fuel remaining time</a:t>
            </a:r>
          </a:p>
          <a:p>
            <a:pPr algn="l">
              <a:spcAft>
                <a:spcPct val="30000"/>
              </a:spcAft>
              <a:buFont typeface="Wingdings" pitchFamily="2" charset="2"/>
              <a:buChar char="q"/>
            </a:pPr>
            <a:r>
              <a:rPr lang="en-US" sz="1000" b="1" dirty="0"/>
              <a:t> BAE transmits flash traffic </a:t>
            </a:r>
          </a:p>
          <a:p>
            <a:pPr algn="l">
              <a:spcAft>
                <a:spcPct val="30000"/>
              </a:spcAft>
              <a:buFont typeface="Wingdings" pitchFamily="2" charset="2"/>
              <a:buChar char="q"/>
            </a:pPr>
            <a:r>
              <a:rPr lang="en-US" sz="1000" b="1" dirty="0"/>
              <a:t> ALO notifies CAOC of all info in SPOT report</a:t>
            </a:r>
          </a:p>
          <a:p>
            <a:pPr algn="l">
              <a:spcAft>
                <a:spcPct val="30000"/>
              </a:spcAft>
              <a:buFont typeface="Wingdings" pitchFamily="2" charset="2"/>
              <a:buChar char="q"/>
            </a:pPr>
            <a:r>
              <a:rPr lang="en-US" sz="1000" b="1" dirty="0"/>
              <a:t> BTL CPT notifies QRF to assume REDCON 1</a:t>
            </a:r>
          </a:p>
          <a:p>
            <a:pPr algn="l">
              <a:spcAft>
                <a:spcPct val="30000"/>
              </a:spcAft>
              <a:buFont typeface="Wingdings" pitchFamily="2" charset="2"/>
              <a:buChar char="q"/>
            </a:pPr>
            <a:r>
              <a:rPr lang="en-US" sz="1000" b="1" dirty="0"/>
              <a:t> BAE begins MDMP for UAS recovery</a:t>
            </a:r>
          </a:p>
          <a:p>
            <a:pPr algn="l">
              <a:spcAft>
                <a:spcPct val="30000"/>
              </a:spcAft>
              <a:buFont typeface="Wingdings" pitchFamily="2" charset="2"/>
              <a:buChar char="q"/>
            </a:pPr>
            <a:r>
              <a:rPr lang="en-US" sz="1000" b="1" dirty="0"/>
              <a:t> BAE submits DA 7305 to higher</a:t>
            </a:r>
          </a:p>
          <a:p>
            <a:pPr algn="l">
              <a:spcAft>
                <a:spcPct val="30000"/>
              </a:spcAft>
              <a:buFont typeface="Wingdings" pitchFamily="2" charset="2"/>
              <a:buChar char="q"/>
            </a:pPr>
            <a:r>
              <a:rPr lang="en-US" sz="1000" b="1" dirty="0"/>
              <a:t> S2 begins MDMP for UAS recovery</a:t>
            </a:r>
          </a:p>
          <a:p>
            <a:pPr algn="l">
              <a:spcAft>
                <a:spcPct val="30000"/>
              </a:spcAft>
              <a:buFont typeface="Wingdings" pitchFamily="2" charset="2"/>
              <a:buChar char="q"/>
            </a:pPr>
            <a:r>
              <a:rPr lang="en-US" sz="1000" b="1" dirty="0"/>
              <a:t> FSO begins MDMP for UAS recovery</a:t>
            </a:r>
          </a:p>
          <a:p>
            <a:pPr algn="l">
              <a:spcAft>
                <a:spcPct val="30000"/>
              </a:spcAft>
              <a:buFont typeface="Wingdings" pitchFamily="2" charset="2"/>
              <a:buChar char="q"/>
            </a:pPr>
            <a:r>
              <a:rPr lang="en-US" sz="1000" b="1" dirty="0"/>
              <a:t> FSC establishes NFA around UAS</a:t>
            </a:r>
          </a:p>
          <a:p>
            <a:pPr algn="l">
              <a:spcAft>
                <a:spcPct val="30000"/>
              </a:spcAft>
              <a:buFont typeface="Wingdings" pitchFamily="2" charset="2"/>
              <a:buChar char="q"/>
            </a:pPr>
            <a:r>
              <a:rPr lang="en-US" sz="1000" b="1" dirty="0"/>
              <a:t> ALO begins MDMP for UAS recovery</a:t>
            </a:r>
          </a:p>
          <a:p>
            <a:pPr algn="l">
              <a:spcAft>
                <a:spcPct val="30000"/>
              </a:spcAft>
              <a:buFont typeface="Wingdings" pitchFamily="2" charset="2"/>
              <a:buChar char="q"/>
            </a:pPr>
            <a:r>
              <a:rPr lang="en-US" sz="1000" b="1" dirty="0">
                <a:solidFill>
                  <a:srgbClr val="FF5050"/>
                </a:solidFill>
              </a:rPr>
              <a:t> Safety Officer prepares to initiate accident investigation</a:t>
            </a:r>
          </a:p>
          <a:p>
            <a:pPr algn="l">
              <a:buFont typeface="Wingdings" pitchFamily="2" charset="2"/>
              <a:buChar char="q"/>
            </a:pPr>
            <a:r>
              <a:rPr lang="en-US" sz="1000" b="1" dirty="0"/>
              <a:t> TUAS PLT continues  to report status updates</a:t>
            </a:r>
          </a:p>
        </p:txBody>
      </p:sp>
      <p:sp>
        <p:nvSpPr>
          <p:cNvPr id="45065" name="Line 13"/>
          <p:cNvSpPr>
            <a:spLocks noChangeShapeType="1"/>
          </p:cNvSpPr>
          <p:nvPr/>
        </p:nvSpPr>
        <p:spPr bwMode="auto">
          <a:xfrm flipH="1">
            <a:off x="1066800" y="4267200"/>
            <a:ext cx="2362200" cy="0"/>
          </a:xfrm>
          <a:prstGeom prst="line">
            <a:avLst/>
          </a:prstGeom>
          <a:noFill/>
          <a:ln w="9525">
            <a:solidFill>
              <a:schemeClr val="tx1"/>
            </a:solidFill>
            <a:round/>
            <a:headEnd/>
            <a:tailEnd/>
          </a:ln>
        </p:spPr>
        <p:txBody>
          <a:bodyPr/>
          <a:lstStyle/>
          <a:p>
            <a:endParaRPr lang="en-US"/>
          </a:p>
        </p:txBody>
      </p:sp>
      <p:sp>
        <p:nvSpPr>
          <p:cNvPr id="45066" name="Line 14"/>
          <p:cNvSpPr>
            <a:spLocks noChangeShapeType="1"/>
          </p:cNvSpPr>
          <p:nvPr/>
        </p:nvSpPr>
        <p:spPr bwMode="auto">
          <a:xfrm>
            <a:off x="1066800" y="4267200"/>
            <a:ext cx="0" cy="2438400"/>
          </a:xfrm>
          <a:prstGeom prst="line">
            <a:avLst/>
          </a:prstGeom>
          <a:noFill/>
          <a:ln w="12700">
            <a:solidFill>
              <a:schemeClr val="tx1"/>
            </a:solidFill>
            <a:round/>
            <a:headEnd/>
            <a:tailEnd/>
          </a:ln>
        </p:spPr>
        <p:txBody>
          <a:bodyPr/>
          <a:lstStyle/>
          <a:p>
            <a:endParaRPr lang="en-US"/>
          </a:p>
        </p:txBody>
      </p:sp>
      <p:sp>
        <p:nvSpPr>
          <p:cNvPr id="45067" name="Line 15"/>
          <p:cNvSpPr>
            <a:spLocks noChangeShapeType="1"/>
          </p:cNvSpPr>
          <p:nvPr/>
        </p:nvSpPr>
        <p:spPr bwMode="auto">
          <a:xfrm>
            <a:off x="1066800" y="6705600"/>
            <a:ext cx="6019800" cy="0"/>
          </a:xfrm>
          <a:prstGeom prst="line">
            <a:avLst/>
          </a:prstGeom>
          <a:noFill/>
          <a:ln w="12700">
            <a:solidFill>
              <a:schemeClr val="tx1"/>
            </a:solidFill>
            <a:round/>
            <a:headEnd/>
            <a:tailEnd/>
          </a:ln>
        </p:spPr>
        <p:txBody>
          <a:bodyPr/>
          <a:lstStyle/>
          <a:p>
            <a:endParaRPr lang="en-US"/>
          </a:p>
        </p:txBody>
      </p:sp>
      <p:sp>
        <p:nvSpPr>
          <p:cNvPr id="45068" name="Line 16"/>
          <p:cNvSpPr>
            <a:spLocks noChangeShapeType="1"/>
          </p:cNvSpPr>
          <p:nvPr/>
        </p:nvSpPr>
        <p:spPr bwMode="auto">
          <a:xfrm>
            <a:off x="3048000" y="4343400"/>
            <a:ext cx="0" cy="2362200"/>
          </a:xfrm>
          <a:prstGeom prst="line">
            <a:avLst/>
          </a:prstGeom>
          <a:noFill/>
          <a:ln w="12700">
            <a:solidFill>
              <a:schemeClr val="tx1"/>
            </a:solidFill>
            <a:round/>
            <a:headEnd/>
            <a:tailEnd type="triangle" w="med" len="med"/>
          </a:ln>
        </p:spPr>
        <p:txBody>
          <a:bodyPr/>
          <a:lstStyle/>
          <a:p>
            <a:endParaRPr lang="en-US"/>
          </a:p>
        </p:txBody>
      </p:sp>
      <p:sp>
        <p:nvSpPr>
          <p:cNvPr id="45069" name="Line 17"/>
          <p:cNvSpPr>
            <a:spLocks noChangeShapeType="1"/>
          </p:cNvSpPr>
          <p:nvPr/>
        </p:nvSpPr>
        <p:spPr bwMode="auto">
          <a:xfrm>
            <a:off x="6019800" y="5334000"/>
            <a:ext cx="409575" cy="0"/>
          </a:xfrm>
          <a:prstGeom prst="line">
            <a:avLst/>
          </a:prstGeom>
          <a:noFill/>
          <a:ln w="9525">
            <a:solidFill>
              <a:schemeClr val="tx1"/>
            </a:solidFill>
            <a:round/>
            <a:headEnd/>
            <a:tailEnd type="triangle" w="med" len="med"/>
          </a:ln>
        </p:spPr>
        <p:txBody>
          <a:bodyPr/>
          <a:lstStyle/>
          <a:p>
            <a:endParaRPr lang="en-US"/>
          </a:p>
        </p:txBody>
      </p:sp>
      <p:sp>
        <p:nvSpPr>
          <p:cNvPr id="45070" name="Text Box 18"/>
          <p:cNvSpPr txBox="1">
            <a:spLocks noChangeArrowheads="1"/>
          </p:cNvSpPr>
          <p:nvPr/>
        </p:nvSpPr>
        <p:spPr bwMode="auto">
          <a:xfrm>
            <a:off x="152400" y="4419600"/>
            <a:ext cx="2057400" cy="1616075"/>
          </a:xfrm>
          <a:prstGeom prst="rect">
            <a:avLst/>
          </a:prstGeom>
          <a:solidFill>
            <a:schemeClr val="bg1"/>
          </a:solidFill>
          <a:ln w="12700">
            <a:solidFill>
              <a:schemeClr val="tx1"/>
            </a:solidFill>
            <a:miter lim="800000"/>
            <a:headEnd type="none" w="sm" len="sm"/>
            <a:tailEnd type="none" w="lg" len="lg"/>
          </a:ln>
        </p:spPr>
        <p:txBody>
          <a:bodyPr>
            <a:spAutoFit/>
          </a:bodyPr>
          <a:lstStyle/>
          <a:p>
            <a:pPr marL="342900" indent="-342900" algn="l" eaLnBrk="0" hangingPunct="0">
              <a:spcAft>
                <a:spcPct val="30000"/>
              </a:spcAft>
            </a:pPr>
            <a:r>
              <a:rPr lang="en-US" sz="1000" b="1" dirty="0"/>
              <a:t>3. Reporting unit:</a:t>
            </a:r>
          </a:p>
          <a:p>
            <a:pPr marL="342900" indent="-342900" algn="l" eaLnBrk="0" hangingPunct="0"/>
            <a:r>
              <a:rPr lang="en-US" sz="1000" b="1" dirty="0"/>
              <a:t>    a.  Initiate internal UAS </a:t>
            </a:r>
          </a:p>
          <a:p>
            <a:pPr marL="342900" indent="-342900" algn="l" eaLnBrk="0" hangingPunct="0">
              <a:spcAft>
                <a:spcPct val="30000"/>
              </a:spcAft>
            </a:pPr>
            <a:r>
              <a:rPr lang="en-US" sz="1000" b="1" dirty="0"/>
              <a:t>         recovery SOP.</a:t>
            </a:r>
          </a:p>
          <a:p>
            <a:pPr marL="342900" indent="-342900" algn="l" eaLnBrk="0" hangingPunct="0">
              <a:spcAft>
                <a:spcPct val="30000"/>
              </a:spcAft>
            </a:pPr>
            <a:r>
              <a:rPr lang="en-US" sz="1000" b="1" dirty="0"/>
              <a:t>    b.  Inform TOC of any required products to assist in recovery </a:t>
            </a:r>
            <a:r>
              <a:rPr lang="en-US" sz="1000" b="1" dirty="0" err="1"/>
              <a:t>opns</a:t>
            </a:r>
            <a:r>
              <a:rPr lang="en-US" sz="1000" b="1" dirty="0"/>
              <a:t>.</a:t>
            </a:r>
          </a:p>
          <a:p>
            <a:pPr marL="342900" indent="-342900" algn="l" eaLnBrk="0" hangingPunct="0"/>
            <a:r>
              <a:rPr lang="en-US" sz="1000" b="1" dirty="0"/>
              <a:t>    c.  Continue to make SPOT reports to TOC until recovery is affected.</a:t>
            </a:r>
          </a:p>
        </p:txBody>
      </p:sp>
      <p:sp>
        <p:nvSpPr>
          <p:cNvPr id="45071" name="Text Box 19"/>
          <p:cNvSpPr txBox="1">
            <a:spLocks noChangeArrowheads="1"/>
          </p:cNvSpPr>
          <p:nvPr/>
        </p:nvSpPr>
        <p:spPr bwMode="auto">
          <a:xfrm>
            <a:off x="7010400" y="5076825"/>
            <a:ext cx="2057400" cy="553998"/>
          </a:xfrm>
          <a:prstGeom prst="rect">
            <a:avLst/>
          </a:prstGeom>
          <a:solidFill>
            <a:schemeClr val="bg1"/>
          </a:solidFill>
          <a:ln w="12700">
            <a:solidFill>
              <a:schemeClr val="tx1"/>
            </a:solidFill>
            <a:miter lim="800000"/>
            <a:headEnd type="none" w="sm" len="sm"/>
            <a:tailEnd type="none" w="lg" len="lg"/>
          </a:ln>
        </p:spPr>
        <p:txBody>
          <a:bodyPr>
            <a:spAutoFit/>
          </a:bodyPr>
          <a:lstStyle/>
          <a:p>
            <a:pPr marL="342900" indent="-342900" algn="l" eaLnBrk="0" hangingPunct="0"/>
            <a:r>
              <a:rPr lang="en-US" sz="1000" b="1" dirty="0"/>
              <a:t>BAE continues to make </a:t>
            </a:r>
          </a:p>
          <a:p>
            <a:pPr marL="342900" indent="-342900" algn="l" eaLnBrk="0" hangingPunct="0"/>
            <a:r>
              <a:rPr lang="en-US" sz="1000" b="1" dirty="0"/>
              <a:t>situational reports until </a:t>
            </a:r>
          </a:p>
          <a:p>
            <a:pPr marL="342900" indent="-342900" algn="l" eaLnBrk="0" hangingPunct="0"/>
            <a:r>
              <a:rPr lang="en-US" sz="1000" b="1" dirty="0"/>
              <a:t>control is regained</a:t>
            </a:r>
            <a:endParaRPr lang="en-US" sz="1000" b="1" dirty="0">
              <a:solidFill>
                <a:srgbClr val="FF3300"/>
              </a:solidFill>
            </a:endParaRPr>
          </a:p>
        </p:txBody>
      </p:sp>
      <p:sp>
        <p:nvSpPr>
          <p:cNvPr id="45072" name="Text Box 20"/>
          <p:cNvSpPr txBox="1">
            <a:spLocks noChangeArrowheads="1"/>
          </p:cNvSpPr>
          <p:nvPr/>
        </p:nvSpPr>
        <p:spPr bwMode="auto">
          <a:xfrm>
            <a:off x="3332163" y="1266825"/>
            <a:ext cx="1828800" cy="246221"/>
          </a:xfrm>
          <a:prstGeom prst="rect">
            <a:avLst/>
          </a:prstGeom>
          <a:solidFill>
            <a:schemeClr val="bg1"/>
          </a:solidFill>
          <a:ln w="12700">
            <a:solidFill>
              <a:schemeClr val="tx1"/>
            </a:solidFill>
            <a:miter lim="800000"/>
            <a:headEnd type="none" w="sm" len="sm"/>
            <a:tailEnd type="none" w="lg" len="lg"/>
          </a:ln>
        </p:spPr>
        <p:txBody>
          <a:bodyPr>
            <a:spAutoFit/>
          </a:bodyPr>
          <a:lstStyle/>
          <a:p>
            <a:pPr algn="l" eaLnBrk="0" hangingPunct="0"/>
            <a:r>
              <a:rPr lang="en-US" sz="1000" b="1" dirty="0"/>
              <a:t>1.  Unit notifies TOC</a:t>
            </a:r>
          </a:p>
        </p:txBody>
      </p:sp>
      <p:cxnSp>
        <p:nvCxnSpPr>
          <p:cNvPr id="45073" name="AutoShape 21"/>
          <p:cNvCxnSpPr>
            <a:cxnSpLocks noChangeShapeType="1"/>
            <a:endCxn id="45072" idx="0"/>
          </p:cNvCxnSpPr>
          <p:nvPr/>
        </p:nvCxnSpPr>
        <p:spPr bwMode="auto">
          <a:xfrm>
            <a:off x="4183063" y="1114425"/>
            <a:ext cx="63500" cy="152400"/>
          </a:xfrm>
          <a:prstGeom prst="straightConnector1">
            <a:avLst/>
          </a:prstGeom>
          <a:noFill/>
          <a:ln w="9525">
            <a:solidFill>
              <a:schemeClr val="tx1"/>
            </a:solidFill>
            <a:round/>
            <a:headEnd/>
            <a:tailEnd type="triangle" w="med" len="med"/>
          </a:ln>
        </p:spPr>
      </p:cxnSp>
      <p:sp>
        <p:nvSpPr>
          <p:cNvPr id="45074" name="Line 22"/>
          <p:cNvSpPr>
            <a:spLocks noChangeShapeType="1"/>
          </p:cNvSpPr>
          <p:nvPr/>
        </p:nvSpPr>
        <p:spPr bwMode="auto">
          <a:xfrm>
            <a:off x="3429000" y="1676400"/>
            <a:ext cx="0" cy="2590800"/>
          </a:xfrm>
          <a:prstGeom prst="line">
            <a:avLst/>
          </a:prstGeom>
          <a:noFill/>
          <a:ln w="9525">
            <a:solidFill>
              <a:schemeClr val="tx1"/>
            </a:solidFill>
            <a:round/>
            <a:headEnd/>
            <a:tailEnd/>
          </a:ln>
        </p:spPr>
        <p:txBody>
          <a:bodyPr/>
          <a:lstStyle/>
          <a:p>
            <a:endParaRPr lang="en-US"/>
          </a:p>
        </p:txBody>
      </p:sp>
      <p:sp>
        <p:nvSpPr>
          <p:cNvPr id="45075" name="Text Box 23"/>
          <p:cNvSpPr txBox="1">
            <a:spLocks noChangeArrowheads="1"/>
          </p:cNvSpPr>
          <p:nvPr/>
        </p:nvSpPr>
        <p:spPr bwMode="auto">
          <a:xfrm>
            <a:off x="3200400" y="2819400"/>
            <a:ext cx="457200" cy="228600"/>
          </a:xfrm>
          <a:prstGeom prst="rect">
            <a:avLst/>
          </a:prstGeom>
          <a:solidFill>
            <a:schemeClr val="bg1"/>
          </a:solidFill>
          <a:ln w="12700" cap="rnd">
            <a:solidFill>
              <a:schemeClr val="tx1"/>
            </a:solidFill>
            <a:prstDash val="sysDot"/>
            <a:miter lim="800000"/>
            <a:headEnd type="none" w="sm" len="sm"/>
            <a:tailEnd type="none" w="lg" len="lg"/>
          </a:ln>
        </p:spPr>
        <p:txBody>
          <a:bodyPr wrap="square">
            <a:spAutoFit/>
          </a:bodyPr>
          <a:lstStyle/>
          <a:p>
            <a:pPr marL="342900" indent="-342900" algn="l" eaLnBrk="0" hangingPunct="0"/>
            <a:r>
              <a:rPr lang="en-US" sz="900" b="1" i="1"/>
              <a:t> BAE</a:t>
            </a:r>
          </a:p>
        </p:txBody>
      </p:sp>
      <p:sp>
        <p:nvSpPr>
          <p:cNvPr id="45076" name="Text Box 24"/>
          <p:cNvSpPr txBox="1">
            <a:spLocks noChangeArrowheads="1"/>
          </p:cNvSpPr>
          <p:nvPr/>
        </p:nvSpPr>
        <p:spPr bwMode="auto">
          <a:xfrm>
            <a:off x="4419600" y="1752600"/>
            <a:ext cx="762000" cy="241300"/>
          </a:xfrm>
          <a:prstGeom prst="rect">
            <a:avLst/>
          </a:prstGeom>
          <a:solidFill>
            <a:schemeClr val="bg1"/>
          </a:solidFill>
          <a:ln w="12700" cap="rnd">
            <a:solidFill>
              <a:schemeClr val="tx1"/>
            </a:solidFill>
            <a:prstDash val="sysDot"/>
            <a:miter lim="800000"/>
            <a:headEnd type="none" w="sm" len="sm"/>
            <a:tailEnd type="none" w="lg" len="lg"/>
          </a:ln>
        </p:spPr>
        <p:txBody>
          <a:bodyPr>
            <a:spAutoFit/>
          </a:bodyPr>
          <a:lstStyle/>
          <a:p>
            <a:pPr marL="342900" indent="-342900" algn="l" eaLnBrk="0" hangingPunct="0"/>
            <a:r>
              <a:rPr lang="en-US" sz="900" b="1" i="1"/>
              <a:t>SHADOW</a:t>
            </a:r>
          </a:p>
        </p:txBody>
      </p:sp>
      <p:sp>
        <p:nvSpPr>
          <p:cNvPr id="45077" name="Rectangle 25"/>
          <p:cNvSpPr>
            <a:spLocks noChangeArrowheads="1"/>
          </p:cNvSpPr>
          <p:nvPr/>
        </p:nvSpPr>
        <p:spPr bwMode="auto">
          <a:xfrm>
            <a:off x="3886200" y="2057400"/>
            <a:ext cx="1676400" cy="558800"/>
          </a:xfrm>
          <a:prstGeom prst="rect">
            <a:avLst/>
          </a:prstGeom>
          <a:solidFill>
            <a:schemeClr val="bg1"/>
          </a:solidFill>
          <a:ln w="9525">
            <a:solidFill>
              <a:schemeClr val="tx1"/>
            </a:solidFill>
            <a:miter lim="800000"/>
            <a:headEnd/>
            <a:tailEnd/>
          </a:ln>
        </p:spPr>
        <p:txBody>
          <a:bodyPr>
            <a:spAutoFit/>
          </a:bodyPr>
          <a:lstStyle/>
          <a:p>
            <a:pPr algn="l"/>
            <a:r>
              <a:rPr lang="en-US" sz="1000" b="1"/>
              <a:t>2.  Determine if FULL or HASTY recovery is to be used.</a:t>
            </a:r>
          </a:p>
        </p:txBody>
      </p:sp>
      <p:sp>
        <p:nvSpPr>
          <p:cNvPr id="45078" name="Rectangle 26"/>
          <p:cNvSpPr>
            <a:spLocks noChangeArrowheads="1"/>
          </p:cNvSpPr>
          <p:nvPr/>
        </p:nvSpPr>
        <p:spPr bwMode="auto">
          <a:xfrm>
            <a:off x="3886200" y="2667000"/>
            <a:ext cx="1676400" cy="1016000"/>
          </a:xfrm>
          <a:prstGeom prst="rect">
            <a:avLst/>
          </a:prstGeom>
          <a:solidFill>
            <a:schemeClr val="bg1"/>
          </a:solidFill>
          <a:ln w="9525">
            <a:solidFill>
              <a:schemeClr val="tx1"/>
            </a:solidFill>
            <a:miter lim="800000"/>
            <a:headEnd/>
            <a:tailEnd/>
          </a:ln>
        </p:spPr>
        <p:txBody>
          <a:bodyPr>
            <a:spAutoFit/>
          </a:bodyPr>
          <a:lstStyle/>
          <a:p>
            <a:pPr algn="l"/>
            <a:r>
              <a:rPr lang="en-US" sz="1000" b="1" dirty="0"/>
              <a:t>3.  BTL CPT alerts staff to begin abbreviated MDMP and COA analysis for Shadow recovery if not already initiated.</a:t>
            </a:r>
          </a:p>
        </p:txBody>
      </p:sp>
      <p:sp>
        <p:nvSpPr>
          <p:cNvPr id="45079" name="Rectangle 27"/>
          <p:cNvSpPr>
            <a:spLocks noChangeArrowheads="1"/>
          </p:cNvSpPr>
          <p:nvPr/>
        </p:nvSpPr>
        <p:spPr bwMode="auto">
          <a:xfrm>
            <a:off x="3886200" y="3733800"/>
            <a:ext cx="1676400" cy="406400"/>
          </a:xfrm>
          <a:prstGeom prst="rect">
            <a:avLst/>
          </a:prstGeom>
          <a:solidFill>
            <a:schemeClr val="bg1"/>
          </a:solidFill>
          <a:ln w="9525">
            <a:solidFill>
              <a:schemeClr val="tx1"/>
            </a:solidFill>
            <a:miter lim="800000"/>
            <a:headEnd/>
            <a:tailEnd/>
          </a:ln>
        </p:spPr>
        <p:txBody>
          <a:bodyPr>
            <a:spAutoFit/>
          </a:bodyPr>
          <a:lstStyle/>
          <a:p>
            <a:pPr algn="l" eaLnBrk="0" hangingPunct="0"/>
            <a:r>
              <a:rPr lang="en-US" sz="1000" b="1" dirty="0"/>
              <a:t>4. Staff briefs CDR on COA.</a:t>
            </a:r>
          </a:p>
        </p:txBody>
      </p:sp>
      <p:sp>
        <p:nvSpPr>
          <p:cNvPr id="45080" name="Rectangle 28"/>
          <p:cNvSpPr>
            <a:spLocks noChangeArrowheads="1"/>
          </p:cNvSpPr>
          <p:nvPr/>
        </p:nvSpPr>
        <p:spPr bwMode="auto">
          <a:xfrm>
            <a:off x="2286000" y="4419600"/>
            <a:ext cx="1600200" cy="1631216"/>
          </a:xfrm>
          <a:prstGeom prst="rect">
            <a:avLst/>
          </a:prstGeom>
          <a:solidFill>
            <a:schemeClr val="bg1"/>
          </a:solidFill>
          <a:ln w="9525">
            <a:solidFill>
              <a:schemeClr val="tx1"/>
            </a:solidFill>
            <a:miter lim="800000"/>
            <a:headEnd/>
            <a:tailEnd/>
          </a:ln>
        </p:spPr>
        <p:txBody>
          <a:bodyPr wrap="square">
            <a:spAutoFit/>
          </a:bodyPr>
          <a:lstStyle/>
          <a:p>
            <a:pPr marL="342900" indent="-342900" algn="l" eaLnBrk="0" hangingPunct="0"/>
            <a:r>
              <a:rPr lang="en-US" sz="1000" b="1" dirty="0"/>
              <a:t>5A. FULL Recovery</a:t>
            </a:r>
          </a:p>
          <a:p>
            <a:pPr marL="342900" indent="-342900" algn="l" eaLnBrk="0" hangingPunct="0">
              <a:buFontTx/>
              <a:buAutoNum type="alphaLcPeriod"/>
            </a:pPr>
            <a:r>
              <a:rPr lang="en-US" sz="1000" b="1" dirty="0"/>
              <a:t>Link TUAS Recovery Team with QRF</a:t>
            </a:r>
          </a:p>
          <a:p>
            <a:pPr marL="342900" indent="-342900" algn="l" eaLnBrk="0" hangingPunct="0">
              <a:buFontTx/>
              <a:buAutoNum type="alphaLcPeriod"/>
            </a:pPr>
            <a:r>
              <a:rPr lang="en-US" sz="1000" b="1" dirty="0"/>
              <a:t>Issue FRAGO and initiate movement</a:t>
            </a:r>
          </a:p>
          <a:p>
            <a:pPr marL="342900" indent="-342900" algn="l" eaLnBrk="0" hangingPunct="0">
              <a:buFontTx/>
              <a:buAutoNum type="alphaLcPeriod"/>
            </a:pPr>
            <a:r>
              <a:rPr lang="en-US" sz="1000" b="1" dirty="0"/>
              <a:t>Recover Air Vehicle and Return </a:t>
            </a:r>
          </a:p>
        </p:txBody>
      </p:sp>
      <p:sp>
        <p:nvSpPr>
          <p:cNvPr id="45081" name="Line 29"/>
          <p:cNvSpPr>
            <a:spLocks noChangeShapeType="1"/>
          </p:cNvSpPr>
          <p:nvPr/>
        </p:nvSpPr>
        <p:spPr bwMode="auto">
          <a:xfrm flipV="1">
            <a:off x="7086600" y="5791200"/>
            <a:ext cx="0" cy="914400"/>
          </a:xfrm>
          <a:prstGeom prst="line">
            <a:avLst/>
          </a:prstGeom>
          <a:noFill/>
          <a:ln w="9525">
            <a:solidFill>
              <a:schemeClr val="tx1"/>
            </a:solidFill>
            <a:round/>
            <a:headEnd/>
            <a:tailEnd type="triangle" w="med" len="med"/>
          </a:ln>
        </p:spPr>
        <p:txBody>
          <a:bodyPr/>
          <a:lstStyle/>
          <a:p>
            <a:endParaRPr lang="en-US"/>
          </a:p>
        </p:txBody>
      </p:sp>
      <p:sp>
        <p:nvSpPr>
          <p:cNvPr id="45082" name="Line 30"/>
          <p:cNvSpPr>
            <a:spLocks noChangeShapeType="1"/>
          </p:cNvSpPr>
          <p:nvPr/>
        </p:nvSpPr>
        <p:spPr bwMode="auto">
          <a:xfrm flipH="1">
            <a:off x="5181600" y="4343400"/>
            <a:ext cx="0" cy="76200"/>
          </a:xfrm>
          <a:prstGeom prst="line">
            <a:avLst/>
          </a:prstGeom>
          <a:noFill/>
          <a:ln w="12700">
            <a:solidFill>
              <a:schemeClr val="tx1"/>
            </a:solidFill>
            <a:round/>
            <a:headEnd/>
            <a:tailEnd type="triangle" w="med" len="med"/>
          </a:ln>
        </p:spPr>
        <p:txBody>
          <a:bodyPr/>
          <a:lstStyle/>
          <a:p>
            <a:endParaRPr lang="en-US"/>
          </a:p>
        </p:txBody>
      </p:sp>
      <p:sp>
        <p:nvSpPr>
          <p:cNvPr id="45083" name="Rectangle 31"/>
          <p:cNvSpPr>
            <a:spLocks noChangeArrowheads="1"/>
          </p:cNvSpPr>
          <p:nvPr/>
        </p:nvSpPr>
        <p:spPr bwMode="auto">
          <a:xfrm>
            <a:off x="4038600" y="4419600"/>
            <a:ext cx="2819400" cy="2246769"/>
          </a:xfrm>
          <a:prstGeom prst="rect">
            <a:avLst/>
          </a:prstGeom>
          <a:solidFill>
            <a:schemeClr val="bg1"/>
          </a:solidFill>
          <a:ln w="9525">
            <a:solidFill>
              <a:schemeClr val="tx1"/>
            </a:solidFill>
            <a:miter lim="800000"/>
            <a:headEnd/>
            <a:tailEnd/>
          </a:ln>
        </p:spPr>
        <p:txBody>
          <a:bodyPr>
            <a:spAutoFit/>
          </a:bodyPr>
          <a:lstStyle/>
          <a:p>
            <a:pPr marL="342900" indent="-342900" algn="l" eaLnBrk="0" hangingPunct="0"/>
            <a:r>
              <a:rPr lang="en-US" sz="1000" b="1" dirty="0"/>
              <a:t>5B.  HASTY Recovery</a:t>
            </a:r>
          </a:p>
          <a:p>
            <a:pPr marL="342900" indent="-342900" algn="l" eaLnBrk="0" hangingPunct="0">
              <a:buFontTx/>
              <a:buAutoNum type="alphaLcPeriod"/>
            </a:pPr>
            <a:r>
              <a:rPr lang="en-US" sz="1000" b="1" dirty="0"/>
              <a:t>Alert Nearest available unit</a:t>
            </a:r>
          </a:p>
          <a:p>
            <a:pPr marL="342900" indent="-342900" algn="l" eaLnBrk="0" hangingPunct="0">
              <a:buFontTx/>
              <a:buAutoNum type="alphaLcPeriod"/>
            </a:pPr>
            <a:r>
              <a:rPr lang="en-US" sz="1000" b="1" dirty="0"/>
              <a:t>Issue FRAGO and initiate movement to crash site</a:t>
            </a:r>
          </a:p>
          <a:p>
            <a:pPr marL="342900" indent="-342900" algn="l" eaLnBrk="0" hangingPunct="0">
              <a:buFontTx/>
              <a:buAutoNum type="alphaLcPeriod"/>
            </a:pPr>
            <a:r>
              <a:rPr lang="en-US" sz="1000" b="1" dirty="0"/>
              <a:t>Secure and photograph crash site</a:t>
            </a:r>
          </a:p>
          <a:p>
            <a:pPr marL="342900" indent="-342900" algn="l" eaLnBrk="0" hangingPunct="0">
              <a:buFontTx/>
              <a:buAutoNum type="alphaLcPeriod"/>
            </a:pPr>
            <a:endParaRPr lang="en-US" sz="1000" b="1" dirty="0"/>
          </a:p>
          <a:p>
            <a:pPr marL="342900" indent="-342900" algn="l" eaLnBrk="0" hangingPunct="0">
              <a:buFontTx/>
              <a:buAutoNum type="alphaLcPeriod"/>
            </a:pPr>
            <a:endParaRPr lang="en-US" sz="1000" b="1" dirty="0"/>
          </a:p>
          <a:p>
            <a:pPr marL="342900" indent="-342900" algn="l" eaLnBrk="0" hangingPunct="0">
              <a:buFontTx/>
              <a:buAutoNum type="alphaLcPeriod"/>
            </a:pPr>
            <a:endParaRPr lang="en-US" sz="1000" b="1" dirty="0"/>
          </a:p>
          <a:p>
            <a:pPr marL="342900" indent="-342900" algn="l" eaLnBrk="0" hangingPunct="0">
              <a:buFontTx/>
              <a:buAutoNum type="alphaLcPeriod"/>
            </a:pPr>
            <a:endParaRPr lang="en-US" sz="1000" b="1" dirty="0"/>
          </a:p>
          <a:p>
            <a:pPr marL="342900" indent="-342900" algn="l" eaLnBrk="0" hangingPunct="0">
              <a:buFontTx/>
              <a:buAutoNum type="alphaLcPeriod" startAt="4"/>
            </a:pPr>
            <a:r>
              <a:rPr lang="en-US" sz="1000" b="1" dirty="0"/>
              <a:t>Recover as much of the Air Vehicle as possible</a:t>
            </a:r>
          </a:p>
          <a:p>
            <a:pPr marL="342900" indent="-342900" algn="l" eaLnBrk="0" hangingPunct="0">
              <a:buFontTx/>
              <a:buAutoNum type="alphaLcPeriod" startAt="4"/>
            </a:pPr>
            <a:r>
              <a:rPr lang="en-US" sz="1000" b="1" dirty="0"/>
              <a:t>Return Air Vehicle all pieces, site photos, and any other information to TOC.</a:t>
            </a:r>
          </a:p>
        </p:txBody>
      </p:sp>
      <p:sp>
        <p:nvSpPr>
          <p:cNvPr id="45084" name="Line 32"/>
          <p:cNvSpPr>
            <a:spLocks noChangeShapeType="1"/>
          </p:cNvSpPr>
          <p:nvPr/>
        </p:nvSpPr>
        <p:spPr bwMode="auto">
          <a:xfrm>
            <a:off x="3048000" y="4343400"/>
            <a:ext cx="2133600" cy="0"/>
          </a:xfrm>
          <a:prstGeom prst="line">
            <a:avLst/>
          </a:prstGeom>
          <a:noFill/>
          <a:ln w="9525">
            <a:solidFill>
              <a:schemeClr val="tx1"/>
            </a:solidFill>
            <a:round/>
            <a:headEnd/>
            <a:tailEnd/>
          </a:ln>
        </p:spPr>
        <p:txBody>
          <a:bodyPr/>
          <a:lstStyle/>
          <a:p>
            <a:endParaRPr lang="en-US"/>
          </a:p>
        </p:txBody>
      </p:sp>
      <p:sp>
        <p:nvSpPr>
          <p:cNvPr id="45085" name="Rectangle 33"/>
          <p:cNvSpPr>
            <a:spLocks noChangeArrowheads="1"/>
          </p:cNvSpPr>
          <p:nvPr/>
        </p:nvSpPr>
        <p:spPr bwMode="auto">
          <a:xfrm>
            <a:off x="4037013" y="5313363"/>
            <a:ext cx="2820987" cy="485775"/>
          </a:xfrm>
          <a:prstGeom prst="rect">
            <a:avLst/>
          </a:prstGeom>
          <a:solidFill>
            <a:schemeClr val="bg1"/>
          </a:solidFill>
          <a:ln w="28575">
            <a:solidFill>
              <a:srgbClr val="FF0000"/>
            </a:solidFill>
            <a:miter lim="800000"/>
            <a:headEnd/>
            <a:tailEnd/>
          </a:ln>
        </p:spPr>
        <p:txBody>
          <a:bodyPr lIns="0" tIns="0" rIns="0" bIns="0" anchor="ctr">
            <a:spAutoFit/>
          </a:bodyPr>
          <a:lstStyle/>
          <a:p>
            <a:r>
              <a:rPr lang="en-US" sz="1000" b="1" u="sng">
                <a:solidFill>
                  <a:srgbClr val="FF0000"/>
                </a:solidFill>
              </a:rPr>
              <a:t>CAUTION</a:t>
            </a:r>
            <a:r>
              <a:rPr lang="en-US" sz="1000" b="1"/>
              <a:t>:  </a:t>
            </a:r>
            <a:r>
              <a:rPr lang="en-US" sz="1000" b="1">
                <a:solidFill>
                  <a:srgbClr val="FF0000"/>
                </a:solidFill>
              </a:rPr>
              <a:t>TOXIC SMOKE</a:t>
            </a:r>
            <a:r>
              <a:rPr lang="en-US" sz="1000" b="1"/>
              <a:t> – Do not attempt to put out Air Vehicle if on fire; maintain at least 100m from smoke/fire and allow to burn out</a:t>
            </a:r>
          </a:p>
        </p:txBody>
      </p:sp>
      <p:sp>
        <p:nvSpPr>
          <p:cNvPr id="45086" name="Rectangle 34"/>
          <p:cNvSpPr>
            <a:spLocks noChangeArrowheads="1"/>
          </p:cNvSpPr>
          <p:nvPr/>
        </p:nvSpPr>
        <p:spPr bwMode="auto">
          <a:xfrm>
            <a:off x="7924800" y="76200"/>
            <a:ext cx="1143000" cy="533400"/>
          </a:xfrm>
          <a:prstGeom prst="rect">
            <a:avLst/>
          </a:prstGeom>
          <a:solidFill>
            <a:srgbClr val="00FF00"/>
          </a:solidFill>
          <a:ln w="28575">
            <a:solidFill>
              <a:schemeClr val="tx1"/>
            </a:solidFill>
            <a:miter lim="800000"/>
            <a:headEnd/>
            <a:tailEnd/>
          </a:ln>
        </p:spPr>
        <p:txBody>
          <a:bodyPr wrap="none" anchor="ctr"/>
          <a:lstStyle/>
          <a:p>
            <a:pPr algn="l"/>
            <a:r>
              <a:rPr lang="en-US" sz="1000" b="1"/>
              <a:t>Hyperlink</a:t>
            </a:r>
          </a:p>
          <a:p>
            <a:pPr algn="l" eaLnBrk="0" hangingPunct="0">
              <a:spcAft>
                <a:spcPct val="30000"/>
              </a:spcAft>
            </a:pPr>
            <a:r>
              <a:rPr lang="en-US" sz="1000" b="1">
                <a:hlinkClick r:id="rId3" action="ppaction://hlinksldjump"/>
              </a:rPr>
              <a:t>50- Reserve</a:t>
            </a:r>
            <a:endParaRPr lang="en-US" sz="1000" b="1"/>
          </a:p>
          <a:p>
            <a:pPr algn="l" eaLnBrk="0" hangingPunct="0">
              <a:spcAft>
                <a:spcPct val="30000"/>
              </a:spcAft>
            </a:pPr>
            <a:endParaRPr lang="en-US" sz="1000" b="1"/>
          </a:p>
        </p:txBody>
      </p:sp>
      <p:sp>
        <p:nvSpPr>
          <p:cNvPr id="35" name="Line 16"/>
          <p:cNvSpPr>
            <a:spLocks noChangeShapeType="1"/>
          </p:cNvSpPr>
          <p:nvPr/>
        </p:nvSpPr>
        <p:spPr bwMode="auto">
          <a:xfrm>
            <a:off x="5410200" y="6629400"/>
            <a:ext cx="0" cy="76200"/>
          </a:xfrm>
          <a:prstGeom prst="line">
            <a:avLst/>
          </a:prstGeom>
          <a:noFill/>
          <a:ln w="12700">
            <a:solidFill>
              <a:schemeClr val="tx1"/>
            </a:solidFill>
            <a:round/>
            <a:headEnd/>
            <a:tailEnd type="triangle" w="med" len="med"/>
          </a:ln>
        </p:spPr>
        <p:txBody>
          <a:bodyPr/>
          <a:lstStyle/>
          <a:p>
            <a:endParaRPr lang="en-U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244475" y="3313113"/>
            <a:ext cx="1828800" cy="547687"/>
          </a:xfrm>
          <a:prstGeom prst="rect">
            <a:avLst/>
          </a:prstGeom>
          <a:noFill/>
          <a:ln w="12700">
            <a:solidFill>
              <a:schemeClr val="tx1"/>
            </a:solidFill>
            <a:miter lim="800000"/>
            <a:headEnd type="none" w="sm" len="sm"/>
            <a:tailEnd type="none" w="lg" len="lg"/>
          </a:ln>
        </p:spPr>
        <p:txBody>
          <a:bodyPr/>
          <a:lstStyle/>
          <a:p>
            <a:pPr algn="l" eaLnBrk="0" hangingPunct="0">
              <a:tabLst>
                <a:tab pos="225425" algn="l"/>
              </a:tabLst>
            </a:pPr>
            <a:r>
              <a:rPr lang="en-US" sz="1000" b="1"/>
              <a:t>3A-FSC Operator performs double check of FSCMs via AFATDS </a:t>
            </a:r>
          </a:p>
        </p:txBody>
      </p:sp>
      <p:sp>
        <p:nvSpPr>
          <p:cNvPr id="46083" name="Text Box 3"/>
          <p:cNvSpPr txBox="1">
            <a:spLocks noChangeArrowheads="1"/>
          </p:cNvSpPr>
          <p:nvPr/>
        </p:nvSpPr>
        <p:spPr bwMode="auto">
          <a:xfrm>
            <a:off x="2287588" y="304800"/>
            <a:ext cx="45720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42:</a:t>
            </a:r>
            <a:r>
              <a:rPr lang="en-US" sz="1400" b="1"/>
              <a:t>  Clearance of fires</a:t>
            </a:r>
          </a:p>
        </p:txBody>
      </p:sp>
      <p:sp>
        <p:nvSpPr>
          <p:cNvPr id="46084" name="Text Box 4"/>
          <p:cNvSpPr txBox="1">
            <a:spLocks noChangeArrowheads="1"/>
          </p:cNvSpPr>
          <p:nvPr/>
        </p:nvSpPr>
        <p:spPr bwMode="auto">
          <a:xfrm>
            <a:off x="3127375" y="4649788"/>
            <a:ext cx="2846388" cy="8667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4. Sections announce clear in sequence</a:t>
            </a:r>
          </a:p>
          <a:p>
            <a:pPr algn="l" eaLnBrk="0" hangingPunct="0"/>
            <a:r>
              <a:rPr lang="en-US" sz="1000" b="1"/>
              <a:t>4A- FSC- clear or denied</a:t>
            </a:r>
          </a:p>
          <a:p>
            <a:pPr algn="l" eaLnBrk="0" hangingPunct="0"/>
            <a:r>
              <a:rPr lang="en-US" sz="1000" b="1"/>
              <a:t>4B- BAE- clear or denied</a:t>
            </a:r>
          </a:p>
          <a:p>
            <a:pPr algn="l" eaLnBrk="0" hangingPunct="0"/>
            <a:r>
              <a:rPr lang="en-US" sz="1000" b="1"/>
              <a:t>4C- BFT Operator- clear or denied</a:t>
            </a:r>
          </a:p>
          <a:p>
            <a:pPr algn="l" eaLnBrk="0" hangingPunct="0"/>
            <a:r>
              <a:rPr lang="en-US" sz="1000" b="1"/>
              <a:t>If all clear, BTL CPT announces “CLEAR”</a:t>
            </a:r>
          </a:p>
        </p:txBody>
      </p:sp>
      <p:sp>
        <p:nvSpPr>
          <p:cNvPr id="46085" name="Text Box 5"/>
          <p:cNvSpPr txBox="1">
            <a:spLocks noChangeArrowheads="1"/>
          </p:cNvSpPr>
          <p:nvPr/>
        </p:nvSpPr>
        <p:spPr bwMode="auto">
          <a:xfrm>
            <a:off x="5927725" y="2547938"/>
            <a:ext cx="641350" cy="457200"/>
          </a:xfrm>
          <a:prstGeom prst="rect">
            <a:avLst/>
          </a:prstGeom>
          <a:noFill/>
          <a:ln w="28575">
            <a:noFill/>
            <a:miter lim="800000"/>
            <a:headEnd/>
            <a:tailEnd/>
          </a:ln>
        </p:spPr>
        <p:txBody>
          <a:bodyPr wrap="none">
            <a:spAutoFit/>
          </a:bodyPr>
          <a:lstStyle/>
          <a:p>
            <a:pPr marL="457200" indent="-457200" algn="l"/>
            <a:endParaRPr lang="en-US"/>
          </a:p>
          <a:p>
            <a:pPr marL="457200" indent="-457200" algn="l">
              <a:buFontTx/>
              <a:buChar char="•"/>
            </a:pPr>
            <a:endParaRPr lang="en-US"/>
          </a:p>
        </p:txBody>
      </p:sp>
      <p:sp>
        <p:nvSpPr>
          <p:cNvPr id="46086" name="Text Box 6"/>
          <p:cNvSpPr txBox="1">
            <a:spLocks noChangeArrowheads="1"/>
          </p:cNvSpPr>
          <p:nvPr/>
        </p:nvSpPr>
        <p:spPr bwMode="auto">
          <a:xfrm>
            <a:off x="3048000" y="838200"/>
            <a:ext cx="2895600" cy="334962"/>
          </a:xfrm>
          <a:prstGeom prst="rect">
            <a:avLst/>
          </a:prstGeom>
          <a:noFill/>
          <a:ln w="12700">
            <a:solidFill>
              <a:schemeClr val="tx1"/>
            </a:solidFill>
            <a:miter lim="800000"/>
            <a:headEnd type="none" w="sm" len="sm"/>
            <a:tailEnd type="none" w="lg" len="lg"/>
          </a:ln>
        </p:spPr>
        <p:txBody>
          <a:bodyPr/>
          <a:lstStyle/>
          <a:p>
            <a:pPr algn="l" eaLnBrk="0" hangingPunct="0">
              <a:tabLst>
                <a:tab pos="228600" algn="l"/>
              </a:tabLst>
            </a:pPr>
            <a:r>
              <a:rPr lang="en-US" sz="1000" b="1" dirty="0"/>
              <a:t>1. TOC receives request for clearance</a:t>
            </a:r>
          </a:p>
          <a:p>
            <a:pPr algn="l" eaLnBrk="0" hangingPunct="0">
              <a:tabLst>
                <a:tab pos="228600" algn="l"/>
              </a:tabLst>
            </a:pPr>
            <a:r>
              <a:rPr lang="en-US" sz="1000" b="1" dirty="0"/>
              <a:t>	</a:t>
            </a:r>
            <a:endParaRPr lang="en-US" sz="1000" b="1" dirty="0">
              <a:solidFill>
                <a:srgbClr val="FF0000"/>
              </a:solidFill>
            </a:endParaRPr>
          </a:p>
        </p:txBody>
      </p:sp>
      <p:sp>
        <p:nvSpPr>
          <p:cNvPr id="46087" name="Text Box 7"/>
          <p:cNvSpPr txBox="1">
            <a:spLocks noChangeArrowheads="1"/>
          </p:cNvSpPr>
          <p:nvPr/>
        </p:nvSpPr>
        <p:spPr bwMode="auto">
          <a:xfrm>
            <a:off x="2743200" y="1600200"/>
            <a:ext cx="3573462" cy="996950"/>
          </a:xfrm>
          <a:prstGeom prst="rect">
            <a:avLst/>
          </a:prstGeom>
          <a:noFill/>
          <a:ln w="12700">
            <a:solidFill>
              <a:schemeClr val="tx1"/>
            </a:solidFill>
            <a:miter lim="800000"/>
            <a:headEnd type="none" w="sm" len="sm"/>
            <a:tailEnd type="none" w="lg" len="lg"/>
          </a:ln>
        </p:spPr>
        <p:txBody>
          <a:bodyPr/>
          <a:lstStyle/>
          <a:p>
            <a:pPr algn="l" eaLnBrk="0" hangingPunct="0">
              <a:tabLst>
                <a:tab pos="228600" algn="l"/>
              </a:tabLst>
            </a:pPr>
            <a:r>
              <a:rPr lang="en-US" sz="1000" b="1" dirty="0"/>
              <a:t>2. FSC operator announces “ATTENTION IN THE TOC”</a:t>
            </a:r>
          </a:p>
          <a:p>
            <a:pPr algn="l" eaLnBrk="0" hangingPunct="0">
              <a:tabLst>
                <a:tab pos="228600" algn="l"/>
              </a:tabLst>
            </a:pPr>
            <a:r>
              <a:rPr lang="en-US" sz="1000" b="1" dirty="0"/>
              <a:t>“Unit xxx Requests CLEARANCE OF FIRES.”</a:t>
            </a:r>
          </a:p>
          <a:p>
            <a:pPr algn="l" eaLnBrk="0" hangingPunct="0">
              <a:tabLst>
                <a:tab pos="228600" algn="l"/>
              </a:tabLst>
            </a:pPr>
            <a:r>
              <a:rPr lang="en-US" sz="1000" b="1" dirty="0"/>
              <a:t>“Firing Unit Location (Grid, COP)” </a:t>
            </a:r>
          </a:p>
          <a:p>
            <a:pPr algn="l" eaLnBrk="0" hangingPunct="0">
              <a:tabLst>
                <a:tab pos="228600" algn="l"/>
              </a:tabLst>
            </a:pPr>
            <a:r>
              <a:rPr lang="en-US" sz="1000" b="1" dirty="0"/>
              <a:t>“Target Location (Grid)”</a:t>
            </a:r>
          </a:p>
          <a:p>
            <a:pPr algn="l" eaLnBrk="0" hangingPunct="0">
              <a:tabLst>
                <a:tab pos="228600" algn="l"/>
              </a:tabLst>
            </a:pPr>
            <a:r>
              <a:rPr lang="en-US" sz="1000" b="1" dirty="0"/>
              <a:t>“Gun TGT Line (degrees)” </a:t>
            </a:r>
          </a:p>
          <a:p>
            <a:pPr algn="l" eaLnBrk="0" hangingPunct="0">
              <a:tabLst>
                <a:tab pos="228600" algn="l"/>
              </a:tabLst>
            </a:pPr>
            <a:r>
              <a:rPr lang="en-US" sz="1000" b="1" dirty="0"/>
              <a:t>“Max </a:t>
            </a:r>
            <a:r>
              <a:rPr lang="en-US" sz="1000" b="1" dirty="0" err="1"/>
              <a:t>Ord</a:t>
            </a:r>
            <a:r>
              <a:rPr lang="en-US" sz="1000" b="1" dirty="0"/>
              <a:t> (Feet MSL)”</a:t>
            </a:r>
          </a:p>
        </p:txBody>
      </p:sp>
      <p:grpSp>
        <p:nvGrpSpPr>
          <p:cNvPr id="46088" name="Group 8"/>
          <p:cNvGrpSpPr>
            <a:grpSpLocks/>
          </p:cNvGrpSpPr>
          <p:nvPr/>
        </p:nvGrpSpPr>
        <p:grpSpPr bwMode="auto">
          <a:xfrm>
            <a:off x="1011238" y="5935668"/>
            <a:ext cx="7446962" cy="554038"/>
            <a:chOff x="659" y="3479"/>
            <a:chExt cx="4488" cy="349"/>
          </a:xfrm>
        </p:grpSpPr>
        <p:sp>
          <p:nvSpPr>
            <p:cNvPr id="46103" name="Text Box 9"/>
            <p:cNvSpPr txBox="1">
              <a:spLocks noChangeArrowheads="1"/>
            </p:cNvSpPr>
            <p:nvPr/>
          </p:nvSpPr>
          <p:spPr bwMode="auto">
            <a:xfrm>
              <a:off x="3707" y="3479"/>
              <a:ext cx="1440" cy="349"/>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6. BTL CPT announces, “FOB</a:t>
              </a:r>
              <a:r>
                <a:rPr lang="en-US" sz="1000" b="1" dirty="0">
                  <a:solidFill>
                    <a:srgbClr val="FF0000"/>
                  </a:solidFill>
                </a:rPr>
                <a:t> </a:t>
              </a:r>
              <a:r>
                <a:rPr lang="en-US" sz="1000" b="1" dirty="0"/>
                <a:t>(Name) will have Outgoing Fire (Distribution of rounds) time now”</a:t>
              </a:r>
            </a:p>
          </p:txBody>
        </p:sp>
        <p:sp>
          <p:nvSpPr>
            <p:cNvPr id="46104" name="Text Box 10"/>
            <p:cNvSpPr txBox="1">
              <a:spLocks noChangeArrowheads="1"/>
            </p:cNvSpPr>
            <p:nvPr/>
          </p:nvSpPr>
          <p:spPr bwMode="auto">
            <a:xfrm>
              <a:off x="659" y="3479"/>
              <a:ext cx="1514" cy="349"/>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5. If FSCMs aren’t clear, request permission to violate from commander or S3</a:t>
              </a:r>
            </a:p>
          </p:txBody>
        </p:sp>
      </p:grpSp>
      <p:sp>
        <p:nvSpPr>
          <p:cNvPr id="46089" name="Text Box 11"/>
          <p:cNvSpPr txBox="1">
            <a:spLocks noChangeArrowheads="1"/>
          </p:cNvSpPr>
          <p:nvPr/>
        </p:nvSpPr>
        <p:spPr bwMode="auto">
          <a:xfrm>
            <a:off x="2439988" y="3313113"/>
            <a:ext cx="1828800" cy="547687"/>
          </a:xfrm>
          <a:prstGeom prst="rect">
            <a:avLst/>
          </a:prstGeom>
          <a:noFill/>
          <a:ln w="12700">
            <a:solidFill>
              <a:schemeClr val="tx1"/>
            </a:solidFill>
            <a:miter lim="800000"/>
            <a:headEnd type="none" w="sm" len="sm"/>
            <a:tailEnd type="none" w="lg" len="lg"/>
          </a:ln>
        </p:spPr>
        <p:txBody>
          <a:bodyPr/>
          <a:lstStyle/>
          <a:p>
            <a:pPr algn="l" eaLnBrk="0" hangingPunct="0">
              <a:tabLst>
                <a:tab pos="225425" algn="l"/>
              </a:tabLst>
            </a:pPr>
            <a:r>
              <a:rPr lang="en-US" sz="1000" b="1"/>
              <a:t>3B-BAE will deconflict Air Space with info provided by FSC.</a:t>
            </a:r>
          </a:p>
        </p:txBody>
      </p:sp>
      <p:sp>
        <p:nvSpPr>
          <p:cNvPr id="46090" name="Text Box 12"/>
          <p:cNvSpPr txBox="1">
            <a:spLocks noChangeArrowheads="1"/>
          </p:cNvSpPr>
          <p:nvPr/>
        </p:nvSpPr>
        <p:spPr bwMode="auto">
          <a:xfrm>
            <a:off x="4635500" y="3313113"/>
            <a:ext cx="2122488" cy="246221"/>
          </a:xfrm>
          <a:prstGeom prst="rect">
            <a:avLst/>
          </a:prstGeom>
          <a:noFill/>
          <a:ln w="12700">
            <a:solidFill>
              <a:schemeClr val="tx1"/>
            </a:solidFill>
            <a:miter lim="800000"/>
            <a:headEnd type="none" w="sm" len="sm"/>
            <a:tailEnd type="none" w="lg" len="lg"/>
          </a:ln>
        </p:spPr>
        <p:txBody>
          <a:bodyPr>
            <a:spAutoFit/>
          </a:bodyPr>
          <a:lstStyle/>
          <a:p>
            <a:pPr algn="l" eaLnBrk="0" hangingPunct="0">
              <a:tabLst>
                <a:tab pos="225425" algn="l"/>
              </a:tabLst>
            </a:pPr>
            <a:r>
              <a:rPr lang="en-US" sz="1000" b="1" dirty="0"/>
              <a:t>3C-BTL CPT plots TGT LOC</a:t>
            </a:r>
          </a:p>
        </p:txBody>
      </p:sp>
      <p:sp>
        <p:nvSpPr>
          <p:cNvPr id="46091" name="Text Box 13"/>
          <p:cNvSpPr txBox="1">
            <a:spLocks noChangeArrowheads="1"/>
          </p:cNvSpPr>
          <p:nvPr/>
        </p:nvSpPr>
        <p:spPr bwMode="auto">
          <a:xfrm>
            <a:off x="7126288" y="3313113"/>
            <a:ext cx="1828800" cy="547687"/>
          </a:xfrm>
          <a:prstGeom prst="rect">
            <a:avLst/>
          </a:prstGeom>
          <a:noFill/>
          <a:ln w="12700">
            <a:solidFill>
              <a:schemeClr val="tx1"/>
            </a:solidFill>
            <a:miter lim="800000"/>
            <a:headEnd type="none" w="sm" len="sm"/>
            <a:tailEnd type="none" w="lg" len="lg"/>
          </a:ln>
        </p:spPr>
        <p:txBody>
          <a:bodyPr/>
          <a:lstStyle/>
          <a:p>
            <a:pPr algn="l" eaLnBrk="0" hangingPunct="0">
              <a:tabLst>
                <a:tab pos="225425" algn="l"/>
              </a:tabLst>
            </a:pPr>
            <a:r>
              <a:rPr lang="en-US" sz="1000" b="1"/>
              <a:t>3D-BFT Operator checks for friendly units in target area</a:t>
            </a:r>
          </a:p>
        </p:txBody>
      </p:sp>
      <p:cxnSp>
        <p:nvCxnSpPr>
          <p:cNvPr id="46092" name="AutoShape 14"/>
          <p:cNvCxnSpPr>
            <a:cxnSpLocks noChangeShapeType="1"/>
            <a:stCxn id="46086" idx="2"/>
            <a:endCxn id="46087" idx="0"/>
          </p:cNvCxnSpPr>
          <p:nvPr/>
        </p:nvCxnSpPr>
        <p:spPr bwMode="auto">
          <a:xfrm rot="16200000" flipH="1">
            <a:off x="4299346" y="1369615"/>
            <a:ext cx="427038" cy="34131"/>
          </a:xfrm>
          <a:prstGeom prst="straightConnector1">
            <a:avLst/>
          </a:prstGeom>
          <a:noFill/>
          <a:ln w="9525">
            <a:solidFill>
              <a:schemeClr val="tx1"/>
            </a:solidFill>
            <a:round/>
            <a:headEnd/>
            <a:tailEnd type="triangle" w="med" len="med"/>
          </a:ln>
        </p:spPr>
      </p:cxnSp>
      <p:cxnSp>
        <p:nvCxnSpPr>
          <p:cNvPr id="46093" name="AutoShape 15"/>
          <p:cNvCxnSpPr>
            <a:cxnSpLocks noChangeShapeType="1"/>
            <a:stCxn id="46087" idx="2"/>
            <a:endCxn id="46082" idx="0"/>
          </p:cNvCxnSpPr>
          <p:nvPr/>
        </p:nvCxnSpPr>
        <p:spPr bwMode="auto">
          <a:xfrm rot="5400000">
            <a:off x="2486422" y="1269603"/>
            <a:ext cx="715963" cy="3371056"/>
          </a:xfrm>
          <a:prstGeom prst="straightConnector1">
            <a:avLst/>
          </a:prstGeom>
          <a:noFill/>
          <a:ln w="9525">
            <a:solidFill>
              <a:schemeClr val="tx1"/>
            </a:solidFill>
            <a:round/>
            <a:headEnd/>
            <a:tailEnd type="triangle" w="med" len="med"/>
          </a:ln>
        </p:spPr>
      </p:cxnSp>
      <p:cxnSp>
        <p:nvCxnSpPr>
          <p:cNvPr id="46094" name="AutoShape 16"/>
          <p:cNvCxnSpPr>
            <a:cxnSpLocks noChangeShapeType="1"/>
            <a:stCxn id="46087" idx="2"/>
            <a:endCxn id="46089" idx="0"/>
          </p:cNvCxnSpPr>
          <p:nvPr/>
        </p:nvCxnSpPr>
        <p:spPr bwMode="auto">
          <a:xfrm rot="5400000">
            <a:off x="3584179" y="2367360"/>
            <a:ext cx="715963" cy="1175543"/>
          </a:xfrm>
          <a:prstGeom prst="straightConnector1">
            <a:avLst/>
          </a:prstGeom>
          <a:noFill/>
          <a:ln w="9525">
            <a:solidFill>
              <a:schemeClr val="tx1"/>
            </a:solidFill>
            <a:round/>
            <a:headEnd/>
            <a:tailEnd type="triangle" w="med" len="med"/>
          </a:ln>
        </p:spPr>
      </p:cxnSp>
      <p:cxnSp>
        <p:nvCxnSpPr>
          <p:cNvPr id="46095" name="AutoShape 17"/>
          <p:cNvCxnSpPr>
            <a:cxnSpLocks noChangeShapeType="1"/>
            <a:stCxn id="46087" idx="2"/>
            <a:endCxn id="46090" idx="0"/>
          </p:cNvCxnSpPr>
          <p:nvPr/>
        </p:nvCxnSpPr>
        <p:spPr bwMode="auto">
          <a:xfrm>
            <a:off x="4529931" y="2597150"/>
            <a:ext cx="1166813" cy="715963"/>
          </a:xfrm>
          <a:prstGeom prst="straightConnector1">
            <a:avLst/>
          </a:prstGeom>
          <a:noFill/>
          <a:ln w="9525">
            <a:solidFill>
              <a:schemeClr val="tx1"/>
            </a:solidFill>
            <a:round/>
            <a:headEnd/>
            <a:tailEnd type="triangle" w="med" len="med"/>
          </a:ln>
        </p:spPr>
      </p:cxnSp>
      <p:cxnSp>
        <p:nvCxnSpPr>
          <p:cNvPr id="46096" name="AutoShape 18"/>
          <p:cNvCxnSpPr>
            <a:cxnSpLocks noChangeShapeType="1"/>
            <a:stCxn id="46087" idx="2"/>
            <a:endCxn id="46091" idx="0"/>
          </p:cNvCxnSpPr>
          <p:nvPr/>
        </p:nvCxnSpPr>
        <p:spPr bwMode="auto">
          <a:xfrm rot="16200000" flipH="1">
            <a:off x="5927328" y="1199752"/>
            <a:ext cx="715963" cy="3510757"/>
          </a:xfrm>
          <a:prstGeom prst="straightConnector1">
            <a:avLst/>
          </a:prstGeom>
          <a:noFill/>
          <a:ln w="9525">
            <a:solidFill>
              <a:schemeClr val="tx1"/>
            </a:solidFill>
            <a:round/>
            <a:headEnd/>
            <a:tailEnd type="triangle" w="med" len="med"/>
          </a:ln>
        </p:spPr>
      </p:cxnSp>
      <p:cxnSp>
        <p:nvCxnSpPr>
          <p:cNvPr id="46097" name="AutoShape 19"/>
          <p:cNvCxnSpPr>
            <a:cxnSpLocks noChangeShapeType="1"/>
            <a:stCxn id="46091" idx="2"/>
            <a:endCxn id="46084" idx="3"/>
          </p:cNvCxnSpPr>
          <p:nvPr/>
        </p:nvCxnSpPr>
        <p:spPr bwMode="auto">
          <a:xfrm flipH="1">
            <a:off x="5973763" y="3860800"/>
            <a:ext cx="2066925" cy="1222375"/>
          </a:xfrm>
          <a:prstGeom prst="straightConnector1">
            <a:avLst/>
          </a:prstGeom>
          <a:noFill/>
          <a:ln w="9525">
            <a:solidFill>
              <a:schemeClr val="tx1"/>
            </a:solidFill>
            <a:round/>
            <a:headEnd/>
            <a:tailEnd type="triangle" w="med" len="med"/>
          </a:ln>
        </p:spPr>
      </p:cxnSp>
      <p:cxnSp>
        <p:nvCxnSpPr>
          <p:cNvPr id="46098" name="AutoShape 20"/>
          <p:cNvCxnSpPr>
            <a:cxnSpLocks noChangeShapeType="1"/>
            <a:stCxn id="46090" idx="2"/>
            <a:endCxn id="46084" idx="0"/>
          </p:cNvCxnSpPr>
          <p:nvPr/>
        </p:nvCxnSpPr>
        <p:spPr bwMode="auto">
          <a:xfrm flipH="1">
            <a:off x="4550569" y="3559334"/>
            <a:ext cx="1146175" cy="1090454"/>
          </a:xfrm>
          <a:prstGeom prst="straightConnector1">
            <a:avLst/>
          </a:prstGeom>
          <a:noFill/>
          <a:ln w="9525">
            <a:solidFill>
              <a:schemeClr val="tx1"/>
            </a:solidFill>
            <a:round/>
            <a:headEnd/>
            <a:tailEnd type="triangle" w="med" len="med"/>
          </a:ln>
        </p:spPr>
      </p:cxnSp>
      <p:cxnSp>
        <p:nvCxnSpPr>
          <p:cNvPr id="46099" name="AutoShape 21"/>
          <p:cNvCxnSpPr>
            <a:cxnSpLocks noChangeShapeType="1"/>
            <a:stCxn id="46089" idx="2"/>
            <a:endCxn id="46084" idx="0"/>
          </p:cNvCxnSpPr>
          <p:nvPr/>
        </p:nvCxnSpPr>
        <p:spPr bwMode="auto">
          <a:xfrm>
            <a:off x="3354388" y="3860800"/>
            <a:ext cx="1196975" cy="788988"/>
          </a:xfrm>
          <a:prstGeom prst="straightConnector1">
            <a:avLst/>
          </a:prstGeom>
          <a:noFill/>
          <a:ln w="9525">
            <a:solidFill>
              <a:schemeClr val="tx1"/>
            </a:solidFill>
            <a:round/>
            <a:headEnd/>
            <a:tailEnd type="triangle" w="med" len="med"/>
          </a:ln>
        </p:spPr>
      </p:cxnSp>
      <p:cxnSp>
        <p:nvCxnSpPr>
          <p:cNvPr id="46100" name="AutoShape 22"/>
          <p:cNvCxnSpPr>
            <a:cxnSpLocks noChangeShapeType="1"/>
            <a:stCxn id="46082" idx="2"/>
            <a:endCxn id="46084" idx="1"/>
          </p:cNvCxnSpPr>
          <p:nvPr/>
        </p:nvCxnSpPr>
        <p:spPr bwMode="auto">
          <a:xfrm>
            <a:off x="1158875" y="3860800"/>
            <a:ext cx="1968500" cy="1222375"/>
          </a:xfrm>
          <a:prstGeom prst="straightConnector1">
            <a:avLst/>
          </a:prstGeom>
          <a:noFill/>
          <a:ln w="9525">
            <a:solidFill>
              <a:schemeClr val="tx1"/>
            </a:solidFill>
            <a:round/>
            <a:headEnd/>
            <a:tailEnd type="triangle" w="med" len="med"/>
          </a:ln>
        </p:spPr>
      </p:cxnSp>
      <p:cxnSp>
        <p:nvCxnSpPr>
          <p:cNvPr id="46101" name="AutoShape 23"/>
          <p:cNvCxnSpPr>
            <a:cxnSpLocks noChangeShapeType="1"/>
            <a:stCxn id="46084" idx="2"/>
            <a:endCxn id="46104" idx="0"/>
          </p:cNvCxnSpPr>
          <p:nvPr/>
        </p:nvCxnSpPr>
        <p:spPr bwMode="auto">
          <a:xfrm flipH="1">
            <a:off x="2267332" y="5516563"/>
            <a:ext cx="2283237" cy="419100"/>
          </a:xfrm>
          <a:prstGeom prst="straightConnector1">
            <a:avLst/>
          </a:prstGeom>
          <a:noFill/>
          <a:ln w="9525">
            <a:solidFill>
              <a:schemeClr val="tx1"/>
            </a:solidFill>
            <a:round/>
            <a:headEnd/>
            <a:tailEnd type="triangle" w="med" len="med"/>
          </a:ln>
        </p:spPr>
      </p:cxnSp>
      <p:cxnSp>
        <p:nvCxnSpPr>
          <p:cNvPr id="46102" name="AutoShape 24"/>
          <p:cNvCxnSpPr>
            <a:cxnSpLocks noChangeShapeType="1"/>
            <a:stCxn id="46084" idx="2"/>
            <a:endCxn id="46103" idx="0"/>
          </p:cNvCxnSpPr>
          <p:nvPr/>
        </p:nvCxnSpPr>
        <p:spPr bwMode="auto">
          <a:xfrm>
            <a:off x="4550569" y="5516563"/>
            <a:ext cx="2712931" cy="419105"/>
          </a:xfrm>
          <a:prstGeom prst="straightConnector1">
            <a:avLst/>
          </a:prstGeom>
          <a:noFill/>
          <a:ln w="9525">
            <a:solidFill>
              <a:schemeClr val="tx1"/>
            </a:solidFill>
            <a:round/>
            <a:headEnd/>
            <a:tailEnd type="triangle" w="med" len="med"/>
          </a:ln>
        </p:spPr>
      </p:cxn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1981200" y="228600"/>
            <a:ext cx="5029200" cy="307777"/>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43:</a:t>
            </a:r>
            <a:r>
              <a:rPr lang="en-US" sz="1400" b="1" dirty="0"/>
              <a:t>  Immediate Close Air Support/CCA</a:t>
            </a:r>
          </a:p>
        </p:txBody>
      </p:sp>
      <p:grpSp>
        <p:nvGrpSpPr>
          <p:cNvPr id="47107" name="Group 3"/>
          <p:cNvGrpSpPr>
            <a:grpSpLocks/>
          </p:cNvGrpSpPr>
          <p:nvPr/>
        </p:nvGrpSpPr>
        <p:grpSpPr bwMode="auto">
          <a:xfrm>
            <a:off x="2133600" y="685800"/>
            <a:ext cx="2405063" cy="457200"/>
            <a:chOff x="1152" y="480"/>
            <a:chExt cx="1515" cy="288"/>
          </a:xfrm>
        </p:grpSpPr>
        <p:sp>
          <p:nvSpPr>
            <p:cNvPr id="47127" name="AutoShape 4"/>
            <p:cNvSpPr>
              <a:spLocks noChangeArrowheads="1"/>
            </p:cNvSpPr>
            <p:nvPr/>
          </p:nvSpPr>
          <p:spPr bwMode="auto">
            <a:xfrm>
              <a:off x="1152" y="480"/>
              <a:ext cx="1515" cy="288"/>
            </a:xfrm>
            <a:prstGeom prst="flowChartInputOutput">
              <a:avLst/>
            </a:prstGeom>
            <a:noFill/>
            <a:ln w="28575">
              <a:solidFill>
                <a:schemeClr val="tx1"/>
              </a:solidFill>
              <a:miter lim="800000"/>
              <a:headEnd/>
              <a:tailEnd/>
            </a:ln>
          </p:spPr>
          <p:txBody>
            <a:bodyPr wrap="none" anchor="ctr"/>
            <a:lstStyle/>
            <a:p>
              <a:endParaRPr lang="en-US"/>
            </a:p>
          </p:txBody>
        </p:sp>
        <p:sp>
          <p:nvSpPr>
            <p:cNvPr id="47128" name="Text Box 5"/>
            <p:cNvSpPr txBox="1">
              <a:spLocks noChangeArrowheads="1"/>
            </p:cNvSpPr>
            <p:nvPr/>
          </p:nvSpPr>
          <p:spPr bwMode="auto">
            <a:xfrm>
              <a:off x="1392" y="528"/>
              <a:ext cx="1098" cy="154"/>
            </a:xfrm>
            <a:prstGeom prst="rect">
              <a:avLst/>
            </a:prstGeom>
            <a:noFill/>
            <a:ln w="12700">
              <a:noFill/>
              <a:miter lim="800000"/>
              <a:headEnd type="none" w="sm" len="sm"/>
              <a:tailEnd type="none" w="lg" len="lg"/>
            </a:ln>
          </p:spPr>
          <p:txBody>
            <a:bodyPr>
              <a:spAutoFit/>
            </a:bodyPr>
            <a:lstStyle/>
            <a:p>
              <a:pPr eaLnBrk="0" hangingPunct="0"/>
              <a:r>
                <a:rPr lang="en-US" sz="1000" b="1" dirty="0"/>
                <a:t>TGT detected by unit</a:t>
              </a:r>
            </a:p>
          </p:txBody>
        </p:sp>
      </p:grpSp>
      <p:sp>
        <p:nvSpPr>
          <p:cNvPr id="47108" name="Text Box 6"/>
          <p:cNvSpPr txBox="1">
            <a:spLocks noChangeArrowheads="1"/>
          </p:cNvSpPr>
          <p:nvPr/>
        </p:nvSpPr>
        <p:spPr bwMode="auto">
          <a:xfrm>
            <a:off x="1447800" y="1295400"/>
            <a:ext cx="1962150" cy="553998"/>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Ground/Unit Commander assesses appropriate asset, requests for CAS/CCA</a:t>
            </a:r>
          </a:p>
        </p:txBody>
      </p:sp>
      <p:sp>
        <p:nvSpPr>
          <p:cNvPr id="47109" name="Text Box 7"/>
          <p:cNvSpPr txBox="1">
            <a:spLocks noChangeArrowheads="1"/>
          </p:cNvSpPr>
          <p:nvPr/>
        </p:nvSpPr>
        <p:spPr bwMode="auto">
          <a:xfrm>
            <a:off x="1600200" y="2286000"/>
            <a:ext cx="1685925" cy="707886"/>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 JTAC posts TIC banner in RC-S JCHAT window or contact ASOC via voice if OTW</a:t>
            </a:r>
          </a:p>
        </p:txBody>
      </p:sp>
      <p:sp>
        <p:nvSpPr>
          <p:cNvPr id="47110" name="Text Box 8"/>
          <p:cNvSpPr txBox="1">
            <a:spLocks noChangeArrowheads="1"/>
          </p:cNvSpPr>
          <p:nvPr/>
        </p:nvSpPr>
        <p:spPr bwMode="auto">
          <a:xfrm>
            <a:off x="2438400" y="3505200"/>
            <a:ext cx="1905000" cy="400110"/>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3. ASOC </a:t>
            </a:r>
            <a:r>
              <a:rPr lang="en-US" sz="1000" b="1" dirty="0" err="1"/>
              <a:t>retasks</a:t>
            </a:r>
            <a:r>
              <a:rPr lang="en-US" sz="1000" b="1" dirty="0"/>
              <a:t> aircraft to support ground unit</a:t>
            </a:r>
          </a:p>
        </p:txBody>
      </p:sp>
      <p:sp>
        <p:nvSpPr>
          <p:cNvPr id="47111" name="Text Box 9"/>
          <p:cNvSpPr txBox="1">
            <a:spLocks noChangeArrowheads="1"/>
          </p:cNvSpPr>
          <p:nvPr/>
        </p:nvSpPr>
        <p:spPr bwMode="auto">
          <a:xfrm>
            <a:off x="2438400" y="4876800"/>
            <a:ext cx="1524000" cy="714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5. Aircraft sent by CRC to contact point, Aircraft contact JTAC/FAC(A)</a:t>
            </a:r>
          </a:p>
        </p:txBody>
      </p:sp>
      <p:sp>
        <p:nvSpPr>
          <p:cNvPr id="47112" name="Text Box 10"/>
          <p:cNvSpPr txBox="1">
            <a:spLocks noChangeArrowheads="1"/>
          </p:cNvSpPr>
          <p:nvPr/>
        </p:nvSpPr>
        <p:spPr bwMode="auto">
          <a:xfrm>
            <a:off x="2590800" y="5943600"/>
            <a:ext cx="2133600" cy="707886"/>
          </a:xfrm>
          <a:prstGeom prst="rect">
            <a:avLst/>
          </a:prstGeom>
          <a:noFill/>
          <a:ln w="12700">
            <a:solidFill>
              <a:schemeClr val="tx1"/>
            </a:solidFill>
            <a:miter lim="800000"/>
            <a:headEnd type="none" w="sm" len="sm"/>
            <a:tailEnd type="none" w="lg" len="lg"/>
          </a:ln>
        </p:spPr>
        <p:txBody>
          <a:bodyPr>
            <a:spAutoFit/>
          </a:bodyPr>
          <a:lstStyle/>
          <a:p>
            <a:pPr eaLnBrk="0" hangingPunct="0"/>
            <a:r>
              <a:rPr lang="en-US" sz="1000" b="1" dirty="0"/>
              <a:t>6. JTAC/FAC(A) controls CAS, ground commander controls CCA, staff runs post-attack analysis</a:t>
            </a:r>
          </a:p>
        </p:txBody>
      </p:sp>
      <p:cxnSp>
        <p:nvCxnSpPr>
          <p:cNvPr id="47113" name="AutoShape 11"/>
          <p:cNvCxnSpPr>
            <a:cxnSpLocks noChangeShapeType="1"/>
            <a:stCxn id="47108" idx="2"/>
            <a:endCxn id="47109" idx="0"/>
          </p:cNvCxnSpPr>
          <p:nvPr/>
        </p:nvCxnSpPr>
        <p:spPr bwMode="auto">
          <a:xfrm rot="16200000" flipH="1">
            <a:off x="2217718" y="2060555"/>
            <a:ext cx="436602" cy="14288"/>
          </a:xfrm>
          <a:prstGeom prst="straightConnector1">
            <a:avLst/>
          </a:prstGeom>
          <a:noFill/>
          <a:ln w="9525">
            <a:solidFill>
              <a:schemeClr val="tx1"/>
            </a:solidFill>
            <a:round/>
            <a:headEnd/>
            <a:tailEnd type="triangle" w="med" len="med"/>
          </a:ln>
        </p:spPr>
      </p:cxnSp>
      <p:cxnSp>
        <p:nvCxnSpPr>
          <p:cNvPr id="47114" name="AutoShape 12"/>
          <p:cNvCxnSpPr>
            <a:cxnSpLocks noChangeShapeType="1"/>
            <a:stCxn id="47127" idx="4"/>
            <a:endCxn id="47108" idx="0"/>
          </p:cNvCxnSpPr>
          <p:nvPr/>
        </p:nvCxnSpPr>
        <p:spPr bwMode="auto">
          <a:xfrm rot="5400000">
            <a:off x="2806304" y="765572"/>
            <a:ext cx="152400" cy="907257"/>
          </a:xfrm>
          <a:prstGeom prst="straightConnector1">
            <a:avLst/>
          </a:prstGeom>
          <a:noFill/>
          <a:ln w="9525">
            <a:solidFill>
              <a:schemeClr val="tx1"/>
            </a:solidFill>
            <a:round/>
            <a:headEnd/>
            <a:tailEnd type="triangle" w="med" len="med"/>
          </a:ln>
        </p:spPr>
      </p:cxnSp>
      <p:cxnSp>
        <p:nvCxnSpPr>
          <p:cNvPr id="47115" name="AutoShape 13"/>
          <p:cNvCxnSpPr>
            <a:cxnSpLocks noChangeShapeType="1"/>
            <a:stCxn id="47109" idx="2"/>
            <a:endCxn id="47110" idx="0"/>
          </p:cNvCxnSpPr>
          <p:nvPr/>
        </p:nvCxnSpPr>
        <p:spPr bwMode="auto">
          <a:xfrm rot="16200000" flipH="1">
            <a:off x="2661374" y="2775674"/>
            <a:ext cx="511314" cy="947737"/>
          </a:xfrm>
          <a:prstGeom prst="straightConnector1">
            <a:avLst/>
          </a:prstGeom>
          <a:noFill/>
          <a:ln w="9525">
            <a:solidFill>
              <a:schemeClr val="tx1"/>
            </a:solidFill>
            <a:round/>
            <a:headEnd/>
            <a:tailEnd type="triangle" w="med" len="med"/>
          </a:ln>
        </p:spPr>
      </p:cxnSp>
      <p:cxnSp>
        <p:nvCxnSpPr>
          <p:cNvPr id="47116" name="AutoShape 14"/>
          <p:cNvCxnSpPr>
            <a:cxnSpLocks noChangeShapeType="1"/>
            <a:stCxn id="47123" idx="2"/>
            <a:endCxn id="47111" idx="0"/>
          </p:cNvCxnSpPr>
          <p:nvPr/>
        </p:nvCxnSpPr>
        <p:spPr bwMode="auto">
          <a:xfrm rot="16200000" flipH="1">
            <a:off x="2657505" y="4333905"/>
            <a:ext cx="285690" cy="800100"/>
          </a:xfrm>
          <a:prstGeom prst="straightConnector1">
            <a:avLst/>
          </a:prstGeom>
          <a:noFill/>
          <a:ln w="9525">
            <a:solidFill>
              <a:schemeClr val="tx1"/>
            </a:solidFill>
            <a:round/>
            <a:headEnd/>
            <a:tailEnd type="triangle" w="med" len="med"/>
          </a:ln>
        </p:spPr>
      </p:cxnSp>
      <p:cxnSp>
        <p:nvCxnSpPr>
          <p:cNvPr id="47117" name="AutoShape 15"/>
          <p:cNvCxnSpPr>
            <a:cxnSpLocks noChangeShapeType="1"/>
            <a:stCxn id="47111" idx="2"/>
            <a:endCxn id="47112" idx="0"/>
          </p:cNvCxnSpPr>
          <p:nvPr/>
        </p:nvCxnSpPr>
        <p:spPr bwMode="auto">
          <a:xfrm rot="16200000" flipH="1">
            <a:off x="3252788" y="5538787"/>
            <a:ext cx="352425" cy="457200"/>
          </a:xfrm>
          <a:prstGeom prst="straightConnector1">
            <a:avLst/>
          </a:prstGeom>
          <a:noFill/>
          <a:ln w="9525">
            <a:solidFill>
              <a:schemeClr val="tx1"/>
            </a:solidFill>
            <a:round/>
            <a:headEnd/>
            <a:tailEnd type="triangle" w="med" len="med"/>
          </a:ln>
        </p:spPr>
      </p:cxnSp>
      <p:sp>
        <p:nvSpPr>
          <p:cNvPr id="47118" name="Text Box 16"/>
          <p:cNvSpPr txBox="1">
            <a:spLocks noChangeArrowheads="1"/>
          </p:cNvSpPr>
          <p:nvPr/>
        </p:nvSpPr>
        <p:spPr bwMode="auto">
          <a:xfrm>
            <a:off x="5029200" y="1143000"/>
            <a:ext cx="3998913" cy="3785652"/>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5b. Staff Action Checklist</a:t>
            </a:r>
          </a:p>
          <a:p>
            <a:pPr algn="l" eaLnBrk="0" hangingPunct="0"/>
            <a:endParaRPr lang="en-US" sz="1000" b="1" dirty="0"/>
          </a:p>
          <a:p>
            <a:pPr algn="l" eaLnBrk="0" hangingPunct="0"/>
            <a:r>
              <a:rPr lang="en-US" sz="1000" b="1" u="sng" dirty="0"/>
              <a:t>30 Min prior to aircraft check-in w/JTAC</a:t>
            </a:r>
          </a:p>
          <a:p>
            <a:pPr algn="l" eaLnBrk="0" hangingPunct="0">
              <a:buFont typeface="Wingdings" pitchFamily="2" charset="2"/>
              <a:buChar char="q"/>
            </a:pPr>
            <a:r>
              <a:rPr lang="en-US" sz="1000" dirty="0"/>
              <a:t> ALO:  Initiates drill, verifies deconfliction plan, verifies task and purpose, alert JTACs in field (if CCA, will not brief at any point)</a:t>
            </a:r>
          </a:p>
          <a:p>
            <a:pPr algn="l" eaLnBrk="0" hangingPunct="0">
              <a:buFont typeface="Wingdings" pitchFamily="2" charset="2"/>
              <a:buChar char="q"/>
            </a:pPr>
            <a:r>
              <a:rPr lang="en-US" sz="1000" dirty="0"/>
              <a:t> XO/S3:  Tactical risk assessment, verify friendly locations</a:t>
            </a:r>
          </a:p>
          <a:p>
            <a:pPr algn="l" eaLnBrk="0" hangingPunct="0">
              <a:buFont typeface="Wingdings" pitchFamily="2" charset="2"/>
              <a:buChar char="q"/>
            </a:pPr>
            <a:r>
              <a:rPr lang="en-US" sz="1000" dirty="0"/>
              <a:t> S2:  Verify enemy SALUTE</a:t>
            </a:r>
          </a:p>
          <a:p>
            <a:pPr algn="l" eaLnBrk="0" hangingPunct="0">
              <a:buFont typeface="Wingdings" pitchFamily="2" charset="2"/>
              <a:buChar char="q"/>
            </a:pPr>
            <a:r>
              <a:rPr lang="en-US" sz="1000" dirty="0"/>
              <a:t> FSO:  Alert SEAD/marking battery, alert observers</a:t>
            </a:r>
          </a:p>
          <a:p>
            <a:pPr algn="l" eaLnBrk="0" hangingPunct="0">
              <a:buFont typeface="Wingdings" pitchFamily="2" charset="2"/>
              <a:buChar char="q"/>
            </a:pPr>
            <a:r>
              <a:rPr lang="en-US" sz="1000" dirty="0"/>
              <a:t> ADO:  Inform AD assets of inbound friendly air</a:t>
            </a:r>
          </a:p>
          <a:p>
            <a:pPr algn="l" eaLnBrk="0" hangingPunct="0"/>
            <a:endParaRPr lang="en-US" sz="1000" dirty="0"/>
          </a:p>
          <a:p>
            <a:pPr algn="l" eaLnBrk="0" hangingPunct="0"/>
            <a:r>
              <a:rPr lang="en-US" sz="1000" b="1" u="sng" dirty="0"/>
              <a:t>15 Min prior to aircraft check-in w/JTAC</a:t>
            </a:r>
          </a:p>
          <a:p>
            <a:pPr algn="l" eaLnBrk="0" hangingPunct="0">
              <a:buFont typeface="Wingdings" pitchFamily="2" charset="2"/>
              <a:buChar char="q"/>
            </a:pPr>
            <a:r>
              <a:rPr lang="en-US" sz="1000" dirty="0"/>
              <a:t> ALO:  Brief aircraft/ordnance and </a:t>
            </a:r>
            <a:r>
              <a:rPr lang="en-US" sz="1000" dirty="0" err="1"/>
              <a:t>deconfliction</a:t>
            </a:r>
            <a:r>
              <a:rPr lang="en-US" sz="1000" dirty="0"/>
              <a:t> plan</a:t>
            </a:r>
          </a:p>
          <a:p>
            <a:pPr algn="l" eaLnBrk="0" hangingPunct="0">
              <a:buFont typeface="Wingdings" pitchFamily="2" charset="2"/>
              <a:buChar char="q"/>
            </a:pPr>
            <a:r>
              <a:rPr lang="en-US" sz="1000" dirty="0"/>
              <a:t> XO/S3:  Approve/Disapprove mission based on risk assessment</a:t>
            </a:r>
          </a:p>
          <a:p>
            <a:pPr algn="l" eaLnBrk="0" hangingPunct="0">
              <a:buFont typeface="Wingdings" pitchFamily="2" charset="2"/>
              <a:buChar char="q"/>
            </a:pPr>
            <a:r>
              <a:rPr lang="en-US" sz="1000" dirty="0"/>
              <a:t> S2:  Brief SALUTE</a:t>
            </a:r>
          </a:p>
          <a:p>
            <a:pPr algn="l" eaLnBrk="0" hangingPunct="0">
              <a:buFont typeface="Wingdings" pitchFamily="2" charset="2"/>
              <a:buChar char="q"/>
            </a:pPr>
            <a:r>
              <a:rPr lang="en-US" sz="1000" dirty="0"/>
              <a:t> FSO:  Report loc of SEAD/marking battery and status of observers</a:t>
            </a:r>
          </a:p>
          <a:p>
            <a:pPr algn="l" eaLnBrk="0" hangingPunct="0">
              <a:buFont typeface="Wingdings" pitchFamily="2" charset="2"/>
              <a:buChar char="q"/>
            </a:pPr>
            <a:r>
              <a:rPr lang="en-US" sz="1000" dirty="0"/>
              <a:t> ADO:  Report ADA status</a:t>
            </a:r>
          </a:p>
          <a:p>
            <a:pPr algn="l" eaLnBrk="0" hangingPunct="0"/>
            <a:endParaRPr lang="en-US" sz="1000" dirty="0"/>
          </a:p>
          <a:p>
            <a:pPr algn="l" eaLnBrk="0" hangingPunct="0"/>
            <a:r>
              <a:rPr lang="en-US" sz="1000" b="1" u="sng" dirty="0"/>
              <a:t>Aircraft checking in w/JTAC</a:t>
            </a:r>
          </a:p>
          <a:p>
            <a:pPr algn="l" eaLnBrk="0" hangingPunct="0">
              <a:buFont typeface="Wingdings" pitchFamily="2" charset="2"/>
              <a:buChar char="q"/>
            </a:pPr>
            <a:r>
              <a:rPr lang="en-US" sz="1000" dirty="0"/>
              <a:t> ALO:  Verify aircraft/ordnance, timing, </a:t>
            </a:r>
            <a:r>
              <a:rPr lang="en-US" sz="1000" dirty="0" err="1"/>
              <a:t>deconfliction</a:t>
            </a:r>
            <a:r>
              <a:rPr lang="en-US" sz="1000" dirty="0"/>
              <a:t> plan</a:t>
            </a:r>
          </a:p>
          <a:p>
            <a:pPr algn="l" eaLnBrk="0" hangingPunct="0">
              <a:buFont typeface="Wingdings" pitchFamily="2" charset="2"/>
              <a:buChar char="q"/>
            </a:pPr>
            <a:r>
              <a:rPr lang="en-US" sz="1000" dirty="0"/>
              <a:t> XO/S3:  Monitor mission</a:t>
            </a:r>
          </a:p>
          <a:p>
            <a:pPr algn="l" eaLnBrk="0" hangingPunct="0">
              <a:buFont typeface="Wingdings" pitchFamily="2" charset="2"/>
              <a:buChar char="q"/>
            </a:pPr>
            <a:r>
              <a:rPr lang="en-US" sz="1000" dirty="0"/>
              <a:t> S2:  Continue to monitor enemy</a:t>
            </a:r>
          </a:p>
          <a:p>
            <a:pPr algn="l" eaLnBrk="0" hangingPunct="0">
              <a:buFont typeface="Wingdings" pitchFamily="2" charset="2"/>
              <a:buChar char="q"/>
            </a:pPr>
            <a:r>
              <a:rPr lang="en-US" sz="1000" dirty="0"/>
              <a:t> FSO:  Activate ACA plan, coordinate TOT/TTT</a:t>
            </a:r>
          </a:p>
          <a:p>
            <a:pPr algn="l" eaLnBrk="0" hangingPunct="0">
              <a:buFont typeface="Wingdings" pitchFamily="2" charset="2"/>
              <a:buChar char="q"/>
            </a:pPr>
            <a:r>
              <a:rPr lang="en-US" sz="1000" dirty="0"/>
              <a:t> ADO:  Disseminate “White Hold”</a:t>
            </a:r>
          </a:p>
        </p:txBody>
      </p:sp>
      <p:cxnSp>
        <p:nvCxnSpPr>
          <p:cNvPr id="47119" name="AutoShape 17"/>
          <p:cNvCxnSpPr>
            <a:cxnSpLocks noChangeShapeType="1"/>
            <a:stCxn id="47111" idx="3"/>
            <a:endCxn id="47118" idx="0"/>
          </p:cNvCxnSpPr>
          <p:nvPr/>
        </p:nvCxnSpPr>
        <p:spPr bwMode="auto">
          <a:xfrm flipV="1">
            <a:off x="3962400" y="1143000"/>
            <a:ext cx="3066257" cy="4090988"/>
          </a:xfrm>
          <a:prstGeom prst="bentConnector4">
            <a:avLst>
              <a:gd name="adj1" fmla="val 17396"/>
              <a:gd name="adj2" fmla="val 105588"/>
            </a:avLst>
          </a:prstGeom>
          <a:noFill/>
          <a:ln w="9525">
            <a:solidFill>
              <a:schemeClr val="tx1"/>
            </a:solidFill>
            <a:miter lim="800000"/>
            <a:headEnd/>
            <a:tailEnd type="triangle" w="med" len="med"/>
          </a:ln>
        </p:spPr>
      </p:cxnSp>
      <p:sp>
        <p:nvSpPr>
          <p:cNvPr id="47120" name="Text Box 18"/>
          <p:cNvSpPr txBox="1">
            <a:spLocks noChangeArrowheads="1"/>
          </p:cNvSpPr>
          <p:nvPr/>
        </p:nvSpPr>
        <p:spPr bwMode="auto">
          <a:xfrm>
            <a:off x="152400" y="6019800"/>
            <a:ext cx="2286000" cy="714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Source for this information is: JOINT PUB 3-09.3 (8 JUL 09)</a:t>
            </a:r>
          </a:p>
          <a:p>
            <a:pPr algn="l" eaLnBrk="0" hangingPunct="0"/>
            <a:r>
              <a:rPr lang="en-US" sz="1000" b="1" u="sng" dirty="0"/>
              <a:t>Joint Tactics, Techniques, and procedures for close air support</a:t>
            </a:r>
          </a:p>
        </p:txBody>
      </p:sp>
      <p:sp>
        <p:nvSpPr>
          <p:cNvPr id="47123" name="Text Box 21"/>
          <p:cNvSpPr txBox="1">
            <a:spLocks noChangeArrowheads="1"/>
          </p:cNvSpPr>
          <p:nvPr/>
        </p:nvSpPr>
        <p:spPr bwMode="auto">
          <a:xfrm>
            <a:off x="1447800" y="4191000"/>
            <a:ext cx="1905000"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 BAE makes airspace </a:t>
            </a:r>
            <a:r>
              <a:rPr lang="en-US" sz="1000" b="1" dirty="0" err="1"/>
              <a:t>deconfliction</a:t>
            </a:r>
            <a:r>
              <a:rPr lang="en-US" sz="1000" b="1" dirty="0"/>
              <a:t> plan</a:t>
            </a:r>
          </a:p>
        </p:txBody>
      </p:sp>
      <p:cxnSp>
        <p:nvCxnSpPr>
          <p:cNvPr id="47124" name="AutoShape 22"/>
          <p:cNvCxnSpPr>
            <a:cxnSpLocks noChangeShapeType="1"/>
            <a:stCxn id="47110" idx="2"/>
            <a:endCxn id="47123" idx="0"/>
          </p:cNvCxnSpPr>
          <p:nvPr/>
        </p:nvCxnSpPr>
        <p:spPr bwMode="auto">
          <a:xfrm rot="5400000">
            <a:off x="2752755" y="3552855"/>
            <a:ext cx="285690" cy="990600"/>
          </a:xfrm>
          <a:prstGeom prst="straightConnector1">
            <a:avLst/>
          </a:prstGeom>
          <a:noFill/>
          <a:ln w="9525">
            <a:solidFill>
              <a:schemeClr val="tx1"/>
            </a:solidFill>
            <a:round/>
            <a:headEnd/>
            <a:tailEnd type="triangle" w="med" len="med"/>
          </a:ln>
        </p:spPr>
      </p:cxnSp>
      <p:sp>
        <p:nvSpPr>
          <p:cNvPr id="47125" name="Text Box 23"/>
          <p:cNvSpPr txBox="1">
            <a:spLocks noChangeArrowheads="1"/>
          </p:cNvSpPr>
          <p:nvPr/>
        </p:nvSpPr>
        <p:spPr bwMode="auto">
          <a:xfrm>
            <a:off x="5029200" y="5334000"/>
            <a:ext cx="3986213" cy="1171575"/>
          </a:xfrm>
          <a:prstGeom prst="rect">
            <a:avLst/>
          </a:prstGeom>
          <a:noFill/>
          <a:ln w="12700" algn="ctr">
            <a:solidFill>
              <a:schemeClr val="tx1"/>
            </a:solidFill>
            <a:miter lim="800000"/>
            <a:headEnd/>
            <a:tailEnd/>
          </a:ln>
        </p:spPr>
        <p:txBody>
          <a:bodyPr>
            <a:spAutoFit/>
          </a:bodyPr>
          <a:lstStyle/>
          <a:p>
            <a:pPr algn="l" eaLnBrk="0" hangingPunct="0"/>
            <a:r>
              <a:rPr lang="en-US" sz="1000" b="1" dirty="0"/>
              <a:t>6a. Staff Action Checklist</a:t>
            </a:r>
          </a:p>
          <a:p>
            <a:pPr algn="l" eaLnBrk="0" hangingPunct="0"/>
            <a:endParaRPr lang="en-US" sz="1000" b="1" dirty="0"/>
          </a:p>
          <a:p>
            <a:pPr algn="l" eaLnBrk="0" hangingPunct="0">
              <a:buFont typeface="Wingdings" pitchFamily="2" charset="2"/>
              <a:buChar char="q"/>
            </a:pPr>
            <a:r>
              <a:rPr lang="en-US" sz="1000" dirty="0"/>
              <a:t> ALO/JTAC:  Collect/disseminate BDA to aircraft, ASOC and S2</a:t>
            </a:r>
          </a:p>
          <a:p>
            <a:pPr algn="l" eaLnBrk="0" hangingPunct="0">
              <a:buFont typeface="Wingdings" pitchFamily="2" charset="2"/>
              <a:buChar char="q"/>
            </a:pPr>
            <a:r>
              <a:rPr lang="en-US" sz="1000" dirty="0"/>
              <a:t> XO/S3:  Assess mission effectiveness/next course of action</a:t>
            </a:r>
          </a:p>
          <a:p>
            <a:pPr algn="l" eaLnBrk="0" hangingPunct="0">
              <a:buFont typeface="Wingdings" pitchFamily="2" charset="2"/>
              <a:buChar char="q"/>
            </a:pPr>
            <a:r>
              <a:rPr lang="en-US" sz="1000" dirty="0"/>
              <a:t> S2:  Collect/process BDA/PIREPS</a:t>
            </a:r>
          </a:p>
          <a:p>
            <a:pPr algn="l" eaLnBrk="0" hangingPunct="0">
              <a:buFont typeface="Wingdings" pitchFamily="2" charset="2"/>
              <a:buChar char="q"/>
            </a:pPr>
            <a:r>
              <a:rPr lang="en-US" sz="1000" dirty="0"/>
              <a:t> FSO:  Deactivate ACAs, terminate SEAD/marking missions</a:t>
            </a:r>
          </a:p>
          <a:p>
            <a:pPr algn="l" eaLnBrk="0" hangingPunct="0">
              <a:buFont typeface="Wingdings" pitchFamily="2" charset="2"/>
              <a:buChar char="q"/>
            </a:pPr>
            <a:r>
              <a:rPr lang="en-US" sz="1000" dirty="0"/>
              <a:t> ADO:  Inform AD friendly air off-station, adjust ADA status</a:t>
            </a:r>
          </a:p>
        </p:txBody>
      </p:sp>
      <p:cxnSp>
        <p:nvCxnSpPr>
          <p:cNvPr id="47126" name="AutoShape 24"/>
          <p:cNvCxnSpPr>
            <a:cxnSpLocks noChangeShapeType="1"/>
            <a:stCxn id="47112" idx="3"/>
            <a:endCxn id="47125" idx="1"/>
          </p:cNvCxnSpPr>
          <p:nvPr/>
        </p:nvCxnSpPr>
        <p:spPr bwMode="auto">
          <a:xfrm flipV="1">
            <a:off x="4724400" y="5919788"/>
            <a:ext cx="304800" cy="377755"/>
          </a:xfrm>
          <a:prstGeom prst="bentConnector3">
            <a:avLst>
              <a:gd name="adj1" fmla="val 50000"/>
            </a:avLst>
          </a:prstGeom>
          <a:noFill/>
          <a:ln w="12700">
            <a:solidFill>
              <a:schemeClr val="tx1"/>
            </a:solidFill>
            <a:miter lim="800000"/>
            <a:headEnd/>
            <a:tailEnd type="triangle" w="med" len="med"/>
          </a:ln>
        </p:spPr>
      </p:cxnSp>
      <p:cxnSp>
        <p:nvCxnSpPr>
          <p:cNvPr id="25" name="AutoShape 11"/>
          <p:cNvCxnSpPr>
            <a:cxnSpLocks noChangeShapeType="1"/>
            <a:endCxn id="29" idx="0"/>
          </p:cNvCxnSpPr>
          <p:nvPr/>
        </p:nvCxnSpPr>
        <p:spPr bwMode="auto">
          <a:xfrm rot="10800000" flipV="1">
            <a:off x="1371602" y="2971800"/>
            <a:ext cx="1057273" cy="457200"/>
          </a:xfrm>
          <a:prstGeom prst="straightConnector1">
            <a:avLst/>
          </a:prstGeom>
          <a:noFill/>
          <a:ln w="9525">
            <a:solidFill>
              <a:schemeClr val="tx1"/>
            </a:solidFill>
            <a:round/>
            <a:headEnd/>
            <a:tailEnd type="triangle" w="med" len="med"/>
          </a:ln>
        </p:spPr>
      </p:cxnSp>
      <p:sp>
        <p:nvSpPr>
          <p:cNvPr id="29" name="Text Box 8"/>
          <p:cNvSpPr txBox="1">
            <a:spLocks noChangeArrowheads="1"/>
          </p:cNvSpPr>
          <p:nvPr/>
        </p:nvSpPr>
        <p:spPr bwMode="auto">
          <a:xfrm>
            <a:off x="533401" y="3429000"/>
            <a:ext cx="1676400" cy="55399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3. S-3 Requests reallocation of CCA assets to support</a:t>
            </a:r>
          </a:p>
        </p:txBody>
      </p:sp>
      <p:sp>
        <p:nvSpPr>
          <p:cNvPr id="30" name="Text Box 9"/>
          <p:cNvSpPr txBox="1">
            <a:spLocks noChangeArrowheads="1"/>
          </p:cNvSpPr>
          <p:nvPr/>
        </p:nvSpPr>
        <p:spPr bwMode="auto">
          <a:xfrm>
            <a:off x="533400" y="4876800"/>
            <a:ext cx="1524000" cy="707886"/>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5. Aircraft sent by AMD to contact point.  Aircraft contacts ground commander</a:t>
            </a:r>
          </a:p>
        </p:txBody>
      </p:sp>
      <p:cxnSp>
        <p:nvCxnSpPr>
          <p:cNvPr id="34" name="AutoShape 14"/>
          <p:cNvCxnSpPr>
            <a:cxnSpLocks noChangeShapeType="1"/>
            <a:stCxn id="47123" idx="2"/>
          </p:cNvCxnSpPr>
          <p:nvPr/>
        </p:nvCxnSpPr>
        <p:spPr bwMode="auto">
          <a:xfrm rot="5400000">
            <a:off x="1781205" y="4257705"/>
            <a:ext cx="285690" cy="952500"/>
          </a:xfrm>
          <a:prstGeom prst="straightConnector1">
            <a:avLst/>
          </a:prstGeom>
          <a:noFill/>
          <a:ln w="9525">
            <a:solidFill>
              <a:schemeClr val="tx1"/>
            </a:solidFill>
            <a:round/>
            <a:headEnd/>
            <a:tailEnd type="triangle" w="med" len="med"/>
          </a:ln>
        </p:spPr>
      </p:cxnSp>
      <p:cxnSp>
        <p:nvCxnSpPr>
          <p:cNvPr id="39" name="AutoShape 22"/>
          <p:cNvCxnSpPr>
            <a:cxnSpLocks noChangeShapeType="1"/>
            <a:stCxn id="29" idx="2"/>
            <a:endCxn id="47123" idx="0"/>
          </p:cNvCxnSpPr>
          <p:nvPr/>
        </p:nvCxnSpPr>
        <p:spPr bwMode="auto">
          <a:xfrm rot="16200000" flipH="1">
            <a:off x="1781949" y="3572649"/>
            <a:ext cx="208002" cy="1028699"/>
          </a:xfrm>
          <a:prstGeom prst="straightConnector1">
            <a:avLst/>
          </a:prstGeom>
          <a:noFill/>
          <a:ln w="9525">
            <a:solidFill>
              <a:schemeClr val="tx1"/>
            </a:solidFill>
            <a:round/>
            <a:headEnd/>
            <a:tailEnd type="triangle" w="med" len="med"/>
          </a:ln>
        </p:spPr>
      </p:cxnSp>
      <p:sp>
        <p:nvSpPr>
          <p:cNvPr id="46" name="TextBox 45"/>
          <p:cNvSpPr txBox="1"/>
          <p:nvPr/>
        </p:nvSpPr>
        <p:spPr>
          <a:xfrm>
            <a:off x="1219200" y="3048000"/>
            <a:ext cx="516488" cy="276999"/>
          </a:xfrm>
          <a:prstGeom prst="rect">
            <a:avLst/>
          </a:prstGeom>
          <a:noFill/>
        </p:spPr>
        <p:txBody>
          <a:bodyPr wrap="square" rtlCol="0">
            <a:spAutoFit/>
          </a:bodyPr>
          <a:lstStyle/>
          <a:p>
            <a:r>
              <a:rPr lang="en-US" b="1" dirty="0"/>
              <a:t>CCA</a:t>
            </a:r>
          </a:p>
        </p:txBody>
      </p:sp>
      <p:sp>
        <p:nvSpPr>
          <p:cNvPr id="47" name="TextBox 46"/>
          <p:cNvSpPr txBox="1"/>
          <p:nvPr/>
        </p:nvSpPr>
        <p:spPr>
          <a:xfrm>
            <a:off x="3048000" y="3048000"/>
            <a:ext cx="508474" cy="276999"/>
          </a:xfrm>
          <a:prstGeom prst="rect">
            <a:avLst/>
          </a:prstGeom>
          <a:noFill/>
        </p:spPr>
        <p:txBody>
          <a:bodyPr wrap="none" rtlCol="0">
            <a:spAutoFit/>
          </a:bodyPr>
          <a:lstStyle/>
          <a:p>
            <a:r>
              <a:rPr lang="en-US" b="1" dirty="0"/>
              <a:t>CAS</a:t>
            </a:r>
          </a:p>
        </p:txBody>
      </p:sp>
      <p:cxnSp>
        <p:nvCxnSpPr>
          <p:cNvPr id="49" name="Shape 48"/>
          <p:cNvCxnSpPr>
            <a:stCxn id="30" idx="2"/>
            <a:endCxn id="47118" idx="0"/>
          </p:cNvCxnSpPr>
          <p:nvPr/>
        </p:nvCxnSpPr>
        <p:spPr bwMode="auto">
          <a:xfrm rot="5400000" flipH="1" flipV="1">
            <a:off x="1941185" y="497214"/>
            <a:ext cx="4441686" cy="5733257"/>
          </a:xfrm>
          <a:prstGeom prst="bentConnector5">
            <a:avLst>
              <a:gd name="adj1" fmla="val -3987"/>
              <a:gd name="adj2" fmla="val 55831"/>
              <a:gd name="adj3" fmla="val 105147"/>
            </a:avLst>
          </a:prstGeom>
          <a:noFill/>
          <a:ln w="12700" cap="flat" cmpd="sng" algn="ctr">
            <a:solidFill>
              <a:schemeClr val="tx1"/>
            </a:solidFill>
            <a:prstDash val="solid"/>
            <a:round/>
            <a:headEnd type="none" w="med" len="med"/>
            <a:tailEnd type="arrow"/>
          </a:ln>
          <a:effectLst/>
        </p:spPr>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228600" y="762000"/>
            <a:ext cx="1752600" cy="381000"/>
          </a:xfrm>
          <a:prstGeom prst="rect">
            <a:avLst/>
          </a:prstGeom>
          <a:noFill/>
          <a:ln w="28575" algn="ctr">
            <a:solidFill>
              <a:schemeClr val="tx1"/>
            </a:solidFill>
            <a:miter lim="800000"/>
            <a:headEnd/>
            <a:tailEnd/>
          </a:ln>
        </p:spPr>
        <p:txBody>
          <a:bodyPr wrap="none" anchor="ctr"/>
          <a:lstStyle/>
          <a:p>
            <a:r>
              <a:rPr lang="en-US"/>
              <a:t>RADAR ACQUISITION</a:t>
            </a:r>
          </a:p>
          <a:p>
            <a:endParaRPr lang="en-US"/>
          </a:p>
        </p:txBody>
      </p:sp>
      <p:sp>
        <p:nvSpPr>
          <p:cNvPr id="48131" name="Text Box 8"/>
          <p:cNvSpPr txBox="1">
            <a:spLocks noChangeArrowheads="1"/>
          </p:cNvSpPr>
          <p:nvPr/>
        </p:nvSpPr>
        <p:spPr bwMode="auto">
          <a:xfrm>
            <a:off x="2514600" y="228600"/>
            <a:ext cx="4572000" cy="307777"/>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44:</a:t>
            </a:r>
            <a:r>
              <a:rPr lang="en-US" sz="1400" b="1" dirty="0"/>
              <a:t>  Counterfire</a:t>
            </a:r>
          </a:p>
        </p:txBody>
      </p:sp>
      <p:sp>
        <p:nvSpPr>
          <p:cNvPr id="48132" name="Rectangle 9"/>
          <p:cNvSpPr>
            <a:spLocks noChangeArrowheads="1"/>
          </p:cNvSpPr>
          <p:nvPr/>
        </p:nvSpPr>
        <p:spPr bwMode="auto">
          <a:xfrm>
            <a:off x="2209800" y="762000"/>
            <a:ext cx="2362200" cy="381000"/>
          </a:xfrm>
          <a:prstGeom prst="rect">
            <a:avLst/>
          </a:prstGeom>
          <a:noFill/>
          <a:ln w="28575" algn="ctr">
            <a:solidFill>
              <a:schemeClr val="tx1"/>
            </a:solidFill>
            <a:miter lim="800000"/>
            <a:headEnd/>
            <a:tailEnd/>
          </a:ln>
        </p:spPr>
        <p:txBody>
          <a:bodyPr wrap="none" anchor="ctr"/>
          <a:lstStyle/>
          <a:p>
            <a:r>
              <a:rPr lang="en-US" dirty="0"/>
              <a:t>FSE confirms grid location</a:t>
            </a:r>
          </a:p>
        </p:txBody>
      </p:sp>
      <p:sp>
        <p:nvSpPr>
          <p:cNvPr id="48133" name="Line 10"/>
          <p:cNvSpPr>
            <a:spLocks noChangeShapeType="1"/>
          </p:cNvSpPr>
          <p:nvPr/>
        </p:nvSpPr>
        <p:spPr bwMode="auto">
          <a:xfrm>
            <a:off x="1981200" y="990600"/>
            <a:ext cx="228600" cy="0"/>
          </a:xfrm>
          <a:prstGeom prst="line">
            <a:avLst/>
          </a:prstGeom>
          <a:noFill/>
          <a:ln w="28575">
            <a:solidFill>
              <a:schemeClr val="tx1"/>
            </a:solidFill>
            <a:round/>
            <a:headEnd/>
            <a:tailEnd type="triangle" w="med" len="med"/>
          </a:ln>
        </p:spPr>
        <p:txBody>
          <a:bodyPr anchor="ctr"/>
          <a:lstStyle/>
          <a:p>
            <a:endParaRPr lang="en-US"/>
          </a:p>
        </p:txBody>
      </p:sp>
      <p:sp>
        <p:nvSpPr>
          <p:cNvPr id="48134" name="Rectangle 11"/>
          <p:cNvSpPr>
            <a:spLocks noChangeArrowheads="1"/>
          </p:cNvSpPr>
          <p:nvPr/>
        </p:nvSpPr>
        <p:spPr bwMode="auto">
          <a:xfrm>
            <a:off x="2667000" y="1371600"/>
            <a:ext cx="1600200" cy="533400"/>
          </a:xfrm>
          <a:prstGeom prst="rect">
            <a:avLst/>
          </a:prstGeom>
          <a:noFill/>
          <a:ln w="28575" algn="ctr">
            <a:solidFill>
              <a:schemeClr val="tx1"/>
            </a:solidFill>
            <a:miter lim="800000"/>
            <a:headEnd/>
            <a:tailEnd/>
          </a:ln>
        </p:spPr>
        <p:txBody>
          <a:bodyPr wrap="none" anchor="ctr"/>
          <a:lstStyle/>
          <a:p>
            <a:r>
              <a:rPr lang="en-US"/>
              <a:t>Is grid in compliance</a:t>
            </a:r>
          </a:p>
          <a:p>
            <a:r>
              <a:rPr lang="en-US"/>
              <a:t>With FSCM?</a:t>
            </a:r>
          </a:p>
        </p:txBody>
      </p:sp>
      <p:sp>
        <p:nvSpPr>
          <p:cNvPr id="48135" name="Line 12"/>
          <p:cNvSpPr>
            <a:spLocks noChangeShapeType="1"/>
          </p:cNvSpPr>
          <p:nvPr/>
        </p:nvSpPr>
        <p:spPr bwMode="auto">
          <a:xfrm>
            <a:off x="3352800" y="1143000"/>
            <a:ext cx="0" cy="228600"/>
          </a:xfrm>
          <a:prstGeom prst="line">
            <a:avLst/>
          </a:prstGeom>
          <a:noFill/>
          <a:ln w="28575">
            <a:solidFill>
              <a:schemeClr val="tx1"/>
            </a:solidFill>
            <a:round/>
            <a:headEnd/>
            <a:tailEnd type="triangle" w="med" len="med"/>
          </a:ln>
        </p:spPr>
        <p:txBody>
          <a:bodyPr rot="10800000" vert="eaVert" wrap="none" anchor="ctr"/>
          <a:lstStyle/>
          <a:p>
            <a:endParaRPr lang="en-US"/>
          </a:p>
        </p:txBody>
      </p:sp>
      <p:sp>
        <p:nvSpPr>
          <p:cNvPr id="48136" name="Rectangle 13"/>
          <p:cNvSpPr>
            <a:spLocks noChangeArrowheads="1"/>
          </p:cNvSpPr>
          <p:nvPr/>
        </p:nvSpPr>
        <p:spPr bwMode="auto">
          <a:xfrm>
            <a:off x="2209800" y="1371600"/>
            <a:ext cx="457200" cy="304800"/>
          </a:xfrm>
          <a:prstGeom prst="rect">
            <a:avLst/>
          </a:prstGeom>
          <a:noFill/>
          <a:ln w="28575" algn="ctr">
            <a:solidFill>
              <a:schemeClr val="tx1"/>
            </a:solidFill>
            <a:miter lim="800000"/>
            <a:headEnd/>
            <a:tailEnd/>
          </a:ln>
        </p:spPr>
        <p:txBody>
          <a:bodyPr wrap="none" anchor="ctr"/>
          <a:lstStyle/>
          <a:p>
            <a:r>
              <a:rPr lang="en-US"/>
              <a:t>NO</a:t>
            </a:r>
          </a:p>
        </p:txBody>
      </p:sp>
      <p:sp>
        <p:nvSpPr>
          <p:cNvPr id="48137" name="Line 14"/>
          <p:cNvSpPr>
            <a:spLocks noChangeShapeType="1"/>
          </p:cNvSpPr>
          <p:nvPr/>
        </p:nvSpPr>
        <p:spPr bwMode="auto">
          <a:xfrm flipH="1">
            <a:off x="2057400" y="1371600"/>
            <a:ext cx="685800" cy="0"/>
          </a:xfrm>
          <a:prstGeom prst="line">
            <a:avLst/>
          </a:prstGeom>
          <a:noFill/>
          <a:ln w="28575">
            <a:solidFill>
              <a:schemeClr val="tx1"/>
            </a:solidFill>
            <a:round/>
            <a:headEnd/>
            <a:tailEnd type="triangle" w="med" len="med"/>
          </a:ln>
        </p:spPr>
        <p:txBody>
          <a:bodyPr rot="10800000" vert="eaVert" wrap="none" anchor="ctr"/>
          <a:lstStyle/>
          <a:p>
            <a:endParaRPr lang="en-US"/>
          </a:p>
        </p:txBody>
      </p:sp>
      <p:sp>
        <p:nvSpPr>
          <p:cNvPr id="48138" name="Rectangle 15"/>
          <p:cNvSpPr>
            <a:spLocks noChangeArrowheads="1"/>
          </p:cNvSpPr>
          <p:nvPr/>
        </p:nvSpPr>
        <p:spPr bwMode="auto">
          <a:xfrm>
            <a:off x="533400" y="1295400"/>
            <a:ext cx="1524000" cy="609600"/>
          </a:xfrm>
          <a:prstGeom prst="rect">
            <a:avLst/>
          </a:prstGeom>
          <a:noFill/>
          <a:ln w="28575" algn="ctr">
            <a:solidFill>
              <a:schemeClr val="tx1"/>
            </a:solidFill>
            <a:miter lim="800000"/>
            <a:headEnd/>
            <a:tailEnd/>
          </a:ln>
        </p:spPr>
        <p:txBody>
          <a:bodyPr wrap="none" anchor="ctr"/>
          <a:lstStyle/>
          <a:p>
            <a:r>
              <a:rPr lang="en-US" dirty="0"/>
              <a:t>Consult CHOP’s, then</a:t>
            </a:r>
          </a:p>
          <a:p>
            <a:r>
              <a:rPr lang="en-US" dirty="0"/>
              <a:t>CDR for authorization.</a:t>
            </a:r>
          </a:p>
          <a:p>
            <a:r>
              <a:rPr lang="en-US" dirty="0"/>
              <a:t>Do they authorize?</a:t>
            </a:r>
          </a:p>
        </p:txBody>
      </p:sp>
      <p:sp>
        <p:nvSpPr>
          <p:cNvPr id="48139" name="Rectangle 16"/>
          <p:cNvSpPr>
            <a:spLocks noChangeArrowheads="1"/>
          </p:cNvSpPr>
          <p:nvPr/>
        </p:nvSpPr>
        <p:spPr bwMode="auto">
          <a:xfrm>
            <a:off x="4267200" y="1371600"/>
            <a:ext cx="533400" cy="228600"/>
          </a:xfrm>
          <a:prstGeom prst="rect">
            <a:avLst/>
          </a:prstGeom>
          <a:noFill/>
          <a:ln w="28575" algn="ctr">
            <a:solidFill>
              <a:schemeClr val="tx1"/>
            </a:solidFill>
            <a:miter lim="800000"/>
            <a:headEnd/>
            <a:tailEnd/>
          </a:ln>
        </p:spPr>
        <p:txBody>
          <a:bodyPr wrap="none" anchor="ctr"/>
          <a:lstStyle/>
          <a:p>
            <a:r>
              <a:rPr lang="en-US"/>
              <a:t>YES</a:t>
            </a:r>
          </a:p>
        </p:txBody>
      </p:sp>
      <p:sp>
        <p:nvSpPr>
          <p:cNvPr id="48140" name="Rectangle 17"/>
          <p:cNvSpPr>
            <a:spLocks noChangeArrowheads="1"/>
          </p:cNvSpPr>
          <p:nvPr/>
        </p:nvSpPr>
        <p:spPr bwMode="auto">
          <a:xfrm>
            <a:off x="4953000" y="1371600"/>
            <a:ext cx="1905000" cy="457200"/>
          </a:xfrm>
          <a:prstGeom prst="rect">
            <a:avLst/>
          </a:prstGeom>
          <a:noFill/>
          <a:ln w="28575" algn="ctr">
            <a:solidFill>
              <a:schemeClr val="tx1"/>
            </a:solidFill>
            <a:miter lim="800000"/>
            <a:headEnd/>
            <a:tailEnd/>
          </a:ln>
        </p:spPr>
        <p:txBody>
          <a:bodyPr wrap="none" anchor="ctr"/>
          <a:lstStyle/>
          <a:p>
            <a:r>
              <a:rPr lang="en-US"/>
              <a:t>SECONDARY SOURCE?</a:t>
            </a:r>
          </a:p>
          <a:p>
            <a:r>
              <a:rPr lang="en-US"/>
              <a:t>IDF AVAILABLE?</a:t>
            </a:r>
          </a:p>
        </p:txBody>
      </p:sp>
      <p:sp>
        <p:nvSpPr>
          <p:cNvPr id="48141" name="Rectangle 18"/>
          <p:cNvSpPr>
            <a:spLocks noChangeArrowheads="1"/>
          </p:cNvSpPr>
          <p:nvPr/>
        </p:nvSpPr>
        <p:spPr bwMode="auto">
          <a:xfrm>
            <a:off x="7467600" y="1371600"/>
            <a:ext cx="1524000" cy="457200"/>
          </a:xfrm>
          <a:prstGeom prst="rect">
            <a:avLst/>
          </a:prstGeom>
          <a:noFill/>
          <a:ln w="28575" algn="ctr">
            <a:solidFill>
              <a:schemeClr val="tx1"/>
            </a:solidFill>
            <a:miter lim="800000"/>
            <a:headEnd/>
            <a:tailEnd/>
          </a:ln>
        </p:spPr>
        <p:txBody>
          <a:bodyPr wrap="none" anchor="ctr"/>
          <a:lstStyle/>
          <a:p>
            <a:r>
              <a:rPr lang="en-US"/>
              <a:t>Continue to monitor,</a:t>
            </a:r>
          </a:p>
          <a:p>
            <a:r>
              <a:rPr lang="en-US"/>
              <a:t>Notifiy BTL CPT</a:t>
            </a:r>
          </a:p>
        </p:txBody>
      </p:sp>
      <p:sp>
        <p:nvSpPr>
          <p:cNvPr id="48142" name="Rectangle 19"/>
          <p:cNvSpPr>
            <a:spLocks noChangeArrowheads="1"/>
          </p:cNvSpPr>
          <p:nvPr/>
        </p:nvSpPr>
        <p:spPr bwMode="auto">
          <a:xfrm>
            <a:off x="6858000" y="1371600"/>
            <a:ext cx="381000" cy="228600"/>
          </a:xfrm>
          <a:prstGeom prst="rect">
            <a:avLst/>
          </a:prstGeom>
          <a:noFill/>
          <a:ln w="28575" algn="ctr">
            <a:solidFill>
              <a:schemeClr val="tx1"/>
            </a:solidFill>
            <a:miter lim="800000"/>
            <a:headEnd/>
            <a:tailEnd/>
          </a:ln>
        </p:spPr>
        <p:txBody>
          <a:bodyPr wrap="none" anchor="ctr"/>
          <a:lstStyle/>
          <a:p>
            <a:r>
              <a:rPr lang="en-US"/>
              <a:t>NO</a:t>
            </a:r>
          </a:p>
        </p:txBody>
      </p:sp>
      <p:sp>
        <p:nvSpPr>
          <p:cNvPr id="48143" name="Line 20"/>
          <p:cNvSpPr>
            <a:spLocks noChangeShapeType="1"/>
          </p:cNvSpPr>
          <p:nvPr/>
        </p:nvSpPr>
        <p:spPr bwMode="auto">
          <a:xfrm>
            <a:off x="6858000" y="1600200"/>
            <a:ext cx="609600" cy="0"/>
          </a:xfrm>
          <a:prstGeom prst="line">
            <a:avLst/>
          </a:prstGeom>
          <a:noFill/>
          <a:ln w="28575">
            <a:solidFill>
              <a:schemeClr val="tx1"/>
            </a:solidFill>
            <a:round/>
            <a:headEnd/>
            <a:tailEnd type="triangle" w="med" len="med"/>
          </a:ln>
        </p:spPr>
        <p:txBody>
          <a:bodyPr rot="10800000" vert="eaVert" wrap="none" anchor="ctr"/>
          <a:lstStyle/>
          <a:p>
            <a:endParaRPr lang="en-US"/>
          </a:p>
        </p:txBody>
      </p:sp>
      <p:sp>
        <p:nvSpPr>
          <p:cNvPr id="48144" name="Rectangle 21"/>
          <p:cNvSpPr>
            <a:spLocks noChangeArrowheads="1"/>
          </p:cNvSpPr>
          <p:nvPr/>
        </p:nvSpPr>
        <p:spPr bwMode="auto">
          <a:xfrm>
            <a:off x="6324600" y="1828800"/>
            <a:ext cx="538163" cy="230188"/>
          </a:xfrm>
          <a:prstGeom prst="rect">
            <a:avLst/>
          </a:prstGeom>
          <a:noFill/>
          <a:ln w="28575" algn="ctr">
            <a:solidFill>
              <a:schemeClr val="tx1"/>
            </a:solidFill>
            <a:miter lim="800000"/>
            <a:headEnd/>
            <a:tailEnd/>
          </a:ln>
        </p:spPr>
        <p:txBody>
          <a:bodyPr anchor="ctr"/>
          <a:lstStyle/>
          <a:p>
            <a:r>
              <a:rPr lang="en-US"/>
              <a:t>YES</a:t>
            </a:r>
          </a:p>
        </p:txBody>
      </p:sp>
      <p:sp>
        <p:nvSpPr>
          <p:cNvPr id="48145" name="Line 22"/>
          <p:cNvSpPr>
            <a:spLocks noChangeShapeType="1"/>
          </p:cNvSpPr>
          <p:nvPr/>
        </p:nvSpPr>
        <p:spPr bwMode="auto">
          <a:xfrm flipH="1">
            <a:off x="5334000" y="1981200"/>
            <a:ext cx="990600" cy="381000"/>
          </a:xfrm>
          <a:prstGeom prst="line">
            <a:avLst/>
          </a:prstGeom>
          <a:noFill/>
          <a:ln w="28575">
            <a:solidFill>
              <a:schemeClr val="tx1"/>
            </a:solidFill>
            <a:round/>
            <a:headEnd/>
            <a:tailEnd type="triangle" w="med" len="med"/>
          </a:ln>
        </p:spPr>
        <p:txBody>
          <a:bodyPr rot="10800000" vert="eaVert" wrap="square" anchor="ctr">
            <a:spAutoFit/>
          </a:bodyPr>
          <a:lstStyle/>
          <a:p>
            <a:endParaRPr lang="en-US"/>
          </a:p>
        </p:txBody>
      </p:sp>
      <p:sp>
        <p:nvSpPr>
          <p:cNvPr id="48146" name="Line 23"/>
          <p:cNvSpPr>
            <a:spLocks noChangeShapeType="1"/>
          </p:cNvSpPr>
          <p:nvPr/>
        </p:nvSpPr>
        <p:spPr bwMode="auto">
          <a:xfrm flipH="1">
            <a:off x="990600" y="2819400"/>
            <a:ext cx="5943600" cy="0"/>
          </a:xfrm>
          <a:prstGeom prst="line">
            <a:avLst/>
          </a:prstGeom>
          <a:noFill/>
          <a:ln w="28575">
            <a:solidFill>
              <a:schemeClr val="tx1"/>
            </a:solidFill>
            <a:round/>
            <a:headEnd/>
            <a:tailEnd/>
          </a:ln>
        </p:spPr>
        <p:txBody>
          <a:bodyPr rot="10800000" vert="eaVert" wrap="square" anchor="ctr">
            <a:spAutoFit/>
          </a:bodyPr>
          <a:lstStyle/>
          <a:p>
            <a:endParaRPr lang="en-US"/>
          </a:p>
        </p:txBody>
      </p:sp>
      <p:sp>
        <p:nvSpPr>
          <p:cNvPr id="48147" name="Line 24"/>
          <p:cNvSpPr>
            <a:spLocks noChangeShapeType="1"/>
          </p:cNvSpPr>
          <p:nvPr/>
        </p:nvSpPr>
        <p:spPr bwMode="auto">
          <a:xfrm>
            <a:off x="990600" y="2819400"/>
            <a:ext cx="0" cy="152400"/>
          </a:xfrm>
          <a:prstGeom prst="line">
            <a:avLst/>
          </a:prstGeom>
          <a:noFill/>
          <a:ln w="28575">
            <a:solidFill>
              <a:schemeClr val="tx1"/>
            </a:solidFill>
            <a:round/>
            <a:headEnd/>
            <a:tailEnd type="triangle" w="med" len="med"/>
          </a:ln>
        </p:spPr>
        <p:txBody>
          <a:bodyPr rot="10800000" vert="eaVert" anchor="ctr">
            <a:spAutoFit/>
          </a:bodyPr>
          <a:lstStyle/>
          <a:p>
            <a:endParaRPr lang="en-US"/>
          </a:p>
        </p:txBody>
      </p:sp>
      <p:sp>
        <p:nvSpPr>
          <p:cNvPr id="48148" name="Rectangle 25"/>
          <p:cNvSpPr>
            <a:spLocks noChangeArrowheads="1"/>
          </p:cNvSpPr>
          <p:nvPr/>
        </p:nvSpPr>
        <p:spPr bwMode="auto">
          <a:xfrm>
            <a:off x="1524000" y="2376488"/>
            <a:ext cx="2363788" cy="303212"/>
          </a:xfrm>
          <a:prstGeom prst="rect">
            <a:avLst/>
          </a:prstGeom>
          <a:noFill/>
          <a:ln w="28575" algn="ctr">
            <a:solidFill>
              <a:schemeClr val="tx1"/>
            </a:solidFill>
            <a:miter lim="800000"/>
            <a:headEnd/>
            <a:tailEnd/>
          </a:ln>
        </p:spPr>
        <p:txBody>
          <a:bodyPr anchor="ctr">
            <a:spAutoFit/>
          </a:bodyPr>
          <a:lstStyle/>
          <a:p>
            <a:r>
              <a:rPr lang="en-US" b="1"/>
              <a:t>SIMULTANEOUS ACTIONS</a:t>
            </a:r>
          </a:p>
        </p:txBody>
      </p:sp>
      <p:sp>
        <p:nvSpPr>
          <p:cNvPr id="48149" name="Rectangle 26"/>
          <p:cNvSpPr>
            <a:spLocks noChangeArrowheads="1"/>
          </p:cNvSpPr>
          <p:nvPr/>
        </p:nvSpPr>
        <p:spPr bwMode="auto">
          <a:xfrm>
            <a:off x="457200" y="2971800"/>
            <a:ext cx="1247775" cy="1143000"/>
          </a:xfrm>
          <a:prstGeom prst="rect">
            <a:avLst/>
          </a:prstGeom>
          <a:noFill/>
          <a:ln w="28575" algn="ctr">
            <a:solidFill>
              <a:schemeClr val="tx1"/>
            </a:solidFill>
            <a:miter lim="800000"/>
            <a:headEnd/>
            <a:tailEnd/>
          </a:ln>
        </p:spPr>
        <p:txBody>
          <a:bodyPr anchor="ctr"/>
          <a:lstStyle/>
          <a:p>
            <a:r>
              <a:rPr lang="en-US" b="1" dirty="0"/>
              <a:t>FSE</a:t>
            </a:r>
          </a:p>
          <a:p>
            <a:r>
              <a:rPr lang="en-US" dirty="0"/>
              <a:t>Sends mission to FDC (Do NOT load) FM&amp;DIGITAL</a:t>
            </a:r>
          </a:p>
        </p:txBody>
      </p:sp>
      <p:sp>
        <p:nvSpPr>
          <p:cNvPr id="48150" name="Rectangle 27"/>
          <p:cNvSpPr>
            <a:spLocks noChangeArrowheads="1"/>
          </p:cNvSpPr>
          <p:nvPr/>
        </p:nvSpPr>
        <p:spPr bwMode="auto">
          <a:xfrm>
            <a:off x="1905000" y="2971800"/>
            <a:ext cx="1220788" cy="1143000"/>
          </a:xfrm>
          <a:prstGeom prst="rect">
            <a:avLst/>
          </a:prstGeom>
          <a:noFill/>
          <a:ln w="28575" algn="ctr">
            <a:solidFill>
              <a:schemeClr val="tx1"/>
            </a:solidFill>
            <a:miter lim="800000"/>
            <a:headEnd/>
            <a:tailEnd/>
          </a:ln>
        </p:spPr>
        <p:txBody>
          <a:bodyPr anchor="ctr"/>
          <a:lstStyle/>
          <a:p>
            <a:r>
              <a:rPr lang="en-US" b="1" dirty="0"/>
              <a:t>BAE </a:t>
            </a:r>
          </a:p>
          <a:p>
            <a:r>
              <a:rPr lang="en-US" dirty="0"/>
              <a:t>Clears airspace thru ATC.</a:t>
            </a:r>
            <a:r>
              <a:rPr lang="en-US" dirty="0">
                <a:solidFill>
                  <a:srgbClr val="FF0000"/>
                </a:solidFill>
              </a:rPr>
              <a:t> </a:t>
            </a:r>
            <a:r>
              <a:rPr lang="en-US" dirty="0"/>
              <a:t>GETS MAX ORD</a:t>
            </a:r>
          </a:p>
        </p:txBody>
      </p:sp>
      <p:sp>
        <p:nvSpPr>
          <p:cNvPr id="48151" name="Rectangle 28"/>
          <p:cNvSpPr>
            <a:spLocks noChangeArrowheads="1"/>
          </p:cNvSpPr>
          <p:nvPr/>
        </p:nvSpPr>
        <p:spPr bwMode="auto">
          <a:xfrm>
            <a:off x="3352800" y="2971800"/>
            <a:ext cx="1249363" cy="1143000"/>
          </a:xfrm>
          <a:prstGeom prst="rect">
            <a:avLst/>
          </a:prstGeom>
          <a:noFill/>
          <a:ln w="28575" algn="ctr">
            <a:solidFill>
              <a:schemeClr val="tx1"/>
            </a:solidFill>
            <a:miter lim="800000"/>
            <a:headEnd/>
            <a:tailEnd/>
          </a:ln>
        </p:spPr>
        <p:txBody>
          <a:bodyPr anchor="ctr"/>
          <a:lstStyle/>
          <a:p>
            <a:r>
              <a:rPr lang="en-US" b="1" dirty="0"/>
              <a:t>FSE</a:t>
            </a:r>
          </a:p>
          <a:p>
            <a:r>
              <a:rPr lang="en-US" dirty="0"/>
              <a:t>Conducts CDE</a:t>
            </a:r>
          </a:p>
        </p:txBody>
      </p:sp>
      <p:sp>
        <p:nvSpPr>
          <p:cNvPr id="48152" name="Rectangle 29"/>
          <p:cNvSpPr>
            <a:spLocks noChangeArrowheads="1"/>
          </p:cNvSpPr>
          <p:nvPr/>
        </p:nvSpPr>
        <p:spPr bwMode="auto">
          <a:xfrm>
            <a:off x="4800600" y="2971800"/>
            <a:ext cx="1277938" cy="1143000"/>
          </a:xfrm>
          <a:prstGeom prst="rect">
            <a:avLst/>
          </a:prstGeom>
          <a:noFill/>
          <a:ln w="28575" algn="ctr">
            <a:solidFill>
              <a:schemeClr val="tx1"/>
            </a:solidFill>
            <a:miter lim="800000"/>
            <a:headEnd/>
            <a:tailEnd/>
          </a:ln>
        </p:spPr>
        <p:txBody>
          <a:bodyPr anchor="ctr"/>
          <a:lstStyle/>
          <a:p>
            <a:r>
              <a:rPr lang="en-US" b="1" dirty="0"/>
              <a:t>BTL CPT</a:t>
            </a:r>
          </a:p>
          <a:p>
            <a:r>
              <a:rPr lang="en-US" dirty="0"/>
              <a:t>Clears POO for ground units</a:t>
            </a:r>
          </a:p>
        </p:txBody>
      </p:sp>
      <p:sp>
        <p:nvSpPr>
          <p:cNvPr id="48153" name="Rectangle 30"/>
          <p:cNvSpPr>
            <a:spLocks noChangeArrowheads="1"/>
          </p:cNvSpPr>
          <p:nvPr/>
        </p:nvSpPr>
        <p:spPr bwMode="auto">
          <a:xfrm>
            <a:off x="6324600" y="2971800"/>
            <a:ext cx="1066800" cy="1143000"/>
          </a:xfrm>
          <a:prstGeom prst="rect">
            <a:avLst/>
          </a:prstGeom>
          <a:noFill/>
          <a:ln w="28575" algn="ctr">
            <a:solidFill>
              <a:schemeClr val="tx1"/>
            </a:solidFill>
            <a:miter lim="800000"/>
            <a:headEnd/>
            <a:tailEnd/>
          </a:ln>
        </p:spPr>
        <p:txBody>
          <a:bodyPr anchor="ctr"/>
          <a:lstStyle/>
          <a:p>
            <a:r>
              <a:rPr lang="en-US" b="1"/>
              <a:t>ALO</a:t>
            </a:r>
            <a:r>
              <a:rPr lang="en-US"/>
              <a:t> clears CAS GETS MAX ORD FROM FSE</a:t>
            </a:r>
          </a:p>
        </p:txBody>
      </p:sp>
      <p:sp>
        <p:nvSpPr>
          <p:cNvPr id="48156" name="Line 33"/>
          <p:cNvSpPr>
            <a:spLocks noChangeShapeType="1"/>
          </p:cNvSpPr>
          <p:nvPr/>
        </p:nvSpPr>
        <p:spPr bwMode="auto">
          <a:xfrm>
            <a:off x="2514600" y="2819400"/>
            <a:ext cx="0" cy="152400"/>
          </a:xfrm>
          <a:prstGeom prst="line">
            <a:avLst/>
          </a:prstGeom>
          <a:noFill/>
          <a:ln w="28575">
            <a:solidFill>
              <a:schemeClr val="tx1"/>
            </a:solidFill>
            <a:round/>
            <a:headEnd/>
            <a:tailEnd type="triangle" w="med" len="med"/>
          </a:ln>
        </p:spPr>
        <p:txBody>
          <a:bodyPr rot="10800000" vert="eaVert" anchor="ctr">
            <a:spAutoFit/>
          </a:bodyPr>
          <a:lstStyle/>
          <a:p>
            <a:endParaRPr lang="en-US"/>
          </a:p>
        </p:txBody>
      </p:sp>
      <p:sp>
        <p:nvSpPr>
          <p:cNvPr id="48157" name="Line 34"/>
          <p:cNvSpPr>
            <a:spLocks noChangeShapeType="1"/>
          </p:cNvSpPr>
          <p:nvPr/>
        </p:nvSpPr>
        <p:spPr bwMode="auto">
          <a:xfrm>
            <a:off x="3962400" y="2819400"/>
            <a:ext cx="0" cy="152400"/>
          </a:xfrm>
          <a:prstGeom prst="line">
            <a:avLst/>
          </a:prstGeom>
          <a:noFill/>
          <a:ln w="28575">
            <a:solidFill>
              <a:schemeClr val="tx1"/>
            </a:solidFill>
            <a:round/>
            <a:headEnd/>
            <a:tailEnd type="triangle" w="med" len="med"/>
          </a:ln>
        </p:spPr>
        <p:txBody>
          <a:bodyPr rot="10800000" vert="eaVert" anchor="ctr">
            <a:spAutoFit/>
          </a:bodyPr>
          <a:lstStyle/>
          <a:p>
            <a:endParaRPr lang="en-US"/>
          </a:p>
        </p:txBody>
      </p:sp>
      <p:sp>
        <p:nvSpPr>
          <p:cNvPr id="48158" name="Line 35"/>
          <p:cNvSpPr>
            <a:spLocks noChangeShapeType="1"/>
          </p:cNvSpPr>
          <p:nvPr/>
        </p:nvSpPr>
        <p:spPr bwMode="auto">
          <a:xfrm>
            <a:off x="5410200" y="2819400"/>
            <a:ext cx="0" cy="152400"/>
          </a:xfrm>
          <a:prstGeom prst="line">
            <a:avLst/>
          </a:prstGeom>
          <a:noFill/>
          <a:ln w="28575">
            <a:solidFill>
              <a:schemeClr val="tx1"/>
            </a:solidFill>
            <a:round/>
            <a:headEnd/>
            <a:tailEnd type="triangle" w="med" len="med"/>
          </a:ln>
        </p:spPr>
        <p:txBody>
          <a:bodyPr rot="10800000" vert="eaVert" anchor="ctr">
            <a:spAutoFit/>
          </a:bodyPr>
          <a:lstStyle/>
          <a:p>
            <a:endParaRPr lang="en-US"/>
          </a:p>
        </p:txBody>
      </p:sp>
      <p:sp>
        <p:nvSpPr>
          <p:cNvPr id="48159" name="Line 36"/>
          <p:cNvSpPr>
            <a:spLocks noChangeShapeType="1"/>
          </p:cNvSpPr>
          <p:nvPr/>
        </p:nvSpPr>
        <p:spPr bwMode="auto">
          <a:xfrm>
            <a:off x="6934200" y="2819400"/>
            <a:ext cx="0" cy="152400"/>
          </a:xfrm>
          <a:prstGeom prst="line">
            <a:avLst/>
          </a:prstGeom>
          <a:noFill/>
          <a:ln w="28575">
            <a:solidFill>
              <a:schemeClr val="tx1"/>
            </a:solidFill>
            <a:round/>
            <a:headEnd/>
            <a:tailEnd type="triangle" w="med" len="med"/>
          </a:ln>
        </p:spPr>
        <p:txBody>
          <a:bodyPr rot="10800000" vert="eaVert" anchor="ctr">
            <a:spAutoFit/>
          </a:bodyPr>
          <a:lstStyle/>
          <a:p>
            <a:endParaRPr lang="en-US"/>
          </a:p>
        </p:txBody>
      </p:sp>
      <p:sp>
        <p:nvSpPr>
          <p:cNvPr id="48160" name="Rectangle 37"/>
          <p:cNvSpPr>
            <a:spLocks noChangeArrowheads="1"/>
          </p:cNvSpPr>
          <p:nvPr/>
        </p:nvSpPr>
        <p:spPr bwMode="auto">
          <a:xfrm>
            <a:off x="4038600" y="2362200"/>
            <a:ext cx="2854325" cy="303213"/>
          </a:xfrm>
          <a:prstGeom prst="rect">
            <a:avLst/>
          </a:prstGeom>
          <a:noFill/>
          <a:ln w="28575" algn="ctr">
            <a:solidFill>
              <a:schemeClr val="tx1"/>
            </a:solidFill>
            <a:miter lim="800000"/>
            <a:headEnd/>
            <a:tailEnd/>
          </a:ln>
        </p:spPr>
        <p:txBody>
          <a:bodyPr wrap="none" anchor="ctr">
            <a:spAutoFit/>
          </a:bodyPr>
          <a:lstStyle/>
          <a:p>
            <a:r>
              <a:rPr lang="en-US" b="1"/>
              <a:t>ANNOUNCE COUNTERFIRE TO TOC</a:t>
            </a:r>
          </a:p>
        </p:txBody>
      </p:sp>
      <p:sp>
        <p:nvSpPr>
          <p:cNvPr id="48161" name="Line 38"/>
          <p:cNvSpPr>
            <a:spLocks noChangeShapeType="1"/>
          </p:cNvSpPr>
          <p:nvPr/>
        </p:nvSpPr>
        <p:spPr bwMode="auto">
          <a:xfrm>
            <a:off x="5334000" y="2667000"/>
            <a:ext cx="0" cy="152400"/>
          </a:xfrm>
          <a:prstGeom prst="line">
            <a:avLst/>
          </a:prstGeom>
          <a:noFill/>
          <a:ln w="28575">
            <a:solidFill>
              <a:schemeClr val="tx1"/>
            </a:solidFill>
            <a:round/>
            <a:headEnd/>
            <a:tailEnd type="triangle" w="med" len="med"/>
          </a:ln>
        </p:spPr>
        <p:txBody>
          <a:bodyPr rot="10800000" vert="eaVert" anchor="ctr">
            <a:spAutoFit/>
          </a:bodyPr>
          <a:lstStyle/>
          <a:p>
            <a:endParaRPr lang="en-US"/>
          </a:p>
        </p:txBody>
      </p:sp>
      <p:sp>
        <p:nvSpPr>
          <p:cNvPr id="48162" name="Rectangle 39"/>
          <p:cNvSpPr>
            <a:spLocks noChangeArrowheads="1"/>
          </p:cNvSpPr>
          <p:nvPr/>
        </p:nvSpPr>
        <p:spPr bwMode="auto">
          <a:xfrm>
            <a:off x="381000" y="4191000"/>
            <a:ext cx="8153400" cy="381000"/>
          </a:xfrm>
          <a:prstGeom prst="rect">
            <a:avLst/>
          </a:prstGeom>
          <a:noFill/>
          <a:ln w="28575" algn="ctr">
            <a:solidFill>
              <a:schemeClr val="tx1"/>
            </a:solidFill>
            <a:miter lim="800000"/>
            <a:headEnd/>
            <a:tailEnd/>
          </a:ln>
        </p:spPr>
        <p:txBody>
          <a:bodyPr wrap="none" anchor="ctr"/>
          <a:lstStyle/>
          <a:p>
            <a:r>
              <a:rPr lang="en-US"/>
              <a:t>EACH SECTION ANNOUNCES CLEAR/NOT CLEAR</a:t>
            </a:r>
          </a:p>
        </p:txBody>
      </p:sp>
      <p:sp>
        <p:nvSpPr>
          <p:cNvPr id="48163" name="Rectangle 40"/>
          <p:cNvSpPr>
            <a:spLocks noChangeArrowheads="1"/>
          </p:cNvSpPr>
          <p:nvPr/>
        </p:nvSpPr>
        <p:spPr bwMode="auto">
          <a:xfrm>
            <a:off x="381000" y="4800600"/>
            <a:ext cx="2667000" cy="304800"/>
          </a:xfrm>
          <a:prstGeom prst="rect">
            <a:avLst/>
          </a:prstGeom>
          <a:noFill/>
          <a:ln w="28575" algn="ctr">
            <a:solidFill>
              <a:schemeClr val="tx1"/>
            </a:solidFill>
            <a:miter lim="800000"/>
            <a:headEnd/>
            <a:tailEnd/>
          </a:ln>
        </p:spPr>
        <p:txBody>
          <a:bodyPr wrap="none" anchor="ctr"/>
          <a:lstStyle/>
          <a:p>
            <a:r>
              <a:rPr lang="en-US"/>
              <a:t>BTL CPT verifies Counterfire checklist</a:t>
            </a:r>
          </a:p>
        </p:txBody>
      </p:sp>
      <p:sp>
        <p:nvSpPr>
          <p:cNvPr id="48164" name="Line 41"/>
          <p:cNvSpPr>
            <a:spLocks noChangeShapeType="1"/>
          </p:cNvSpPr>
          <p:nvPr/>
        </p:nvSpPr>
        <p:spPr bwMode="auto">
          <a:xfrm>
            <a:off x="1600200" y="4572000"/>
            <a:ext cx="0" cy="228600"/>
          </a:xfrm>
          <a:prstGeom prst="line">
            <a:avLst/>
          </a:prstGeom>
          <a:noFill/>
          <a:ln w="28575">
            <a:solidFill>
              <a:schemeClr val="tx1"/>
            </a:solidFill>
            <a:round/>
            <a:headEnd/>
            <a:tailEnd type="triangle" w="med" len="med"/>
          </a:ln>
        </p:spPr>
        <p:txBody>
          <a:bodyPr anchor="ctr"/>
          <a:lstStyle/>
          <a:p>
            <a:endParaRPr lang="en-US"/>
          </a:p>
        </p:txBody>
      </p:sp>
      <p:sp>
        <p:nvSpPr>
          <p:cNvPr id="48165" name="Rectangle 42"/>
          <p:cNvSpPr>
            <a:spLocks noChangeArrowheads="1"/>
          </p:cNvSpPr>
          <p:nvPr/>
        </p:nvSpPr>
        <p:spPr bwMode="auto">
          <a:xfrm>
            <a:off x="3276600" y="4800600"/>
            <a:ext cx="2286000" cy="304800"/>
          </a:xfrm>
          <a:prstGeom prst="rect">
            <a:avLst/>
          </a:prstGeom>
          <a:noFill/>
          <a:ln w="28575" algn="ctr">
            <a:solidFill>
              <a:schemeClr val="tx1"/>
            </a:solidFill>
            <a:miter lim="800000"/>
            <a:headEnd/>
            <a:tailEnd/>
          </a:ln>
        </p:spPr>
        <p:txBody>
          <a:bodyPr wrap="none" anchor="ctr"/>
          <a:lstStyle/>
          <a:p>
            <a:r>
              <a:rPr lang="en-US"/>
              <a:t>IS COLLATERAL CLEAR?</a:t>
            </a:r>
          </a:p>
        </p:txBody>
      </p:sp>
      <p:sp>
        <p:nvSpPr>
          <p:cNvPr id="48166" name="Line 43"/>
          <p:cNvSpPr>
            <a:spLocks noChangeShapeType="1"/>
          </p:cNvSpPr>
          <p:nvPr/>
        </p:nvSpPr>
        <p:spPr bwMode="auto">
          <a:xfrm>
            <a:off x="3048000" y="4953000"/>
            <a:ext cx="228600" cy="0"/>
          </a:xfrm>
          <a:prstGeom prst="line">
            <a:avLst/>
          </a:prstGeom>
          <a:noFill/>
          <a:ln w="28575">
            <a:solidFill>
              <a:schemeClr val="tx1"/>
            </a:solidFill>
            <a:round/>
            <a:headEnd/>
            <a:tailEnd type="triangle" w="med" len="med"/>
          </a:ln>
        </p:spPr>
        <p:txBody>
          <a:bodyPr anchor="ctr"/>
          <a:lstStyle/>
          <a:p>
            <a:endParaRPr lang="en-US"/>
          </a:p>
        </p:txBody>
      </p:sp>
      <p:sp>
        <p:nvSpPr>
          <p:cNvPr id="48167" name="Rectangle 44"/>
          <p:cNvSpPr>
            <a:spLocks noChangeArrowheads="1"/>
          </p:cNvSpPr>
          <p:nvPr/>
        </p:nvSpPr>
        <p:spPr bwMode="auto">
          <a:xfrm>
            <a:off x="6934200" y="4648200"/>
            <a:ext cx="1600200" cy="533400"/>
          </a:xfrm>
          <a:prstGeom prst="rect">
            <a:avLst/>
          </a:prstGeom>
          <a:noFill/>
          <a:ln w="28575" algn="ctr">
            <a:solidFill>
              <a:schemeClr val="tx1"/>
            </a:solidFill>
            <a:miter lim="800000"/>
            <a:headEnd/>
            <a:tailEnd/>
          </a:ln>
        </p:spPr>
        <p:txBody>
          <a:bodyPr wrap="none" anchor="ctr"/>
          <a:lstStyle/>
          <a:p>
            <a:r>
              <a:rPr lang="en-US"/>
              <a:t>BTL CPT considers: </a:t>
            </a:r>
          </a:p>
          <a:p>
            <a:r>
              <a:rPr lang="en-US"/>
              <a:t>Air / Rotary / QRF</a:t>
            </a:r>
          </a:p>
        </p:txBody>
      </p:sp>
      <p:sp>
        <p:nvSpPr>
          <p:cNvPr id="48168" name="Rectangle 45"/>
          <p:cNvSpPr>
            <a:spLocks noChangeArrowheads="1"/>
          </p:cNvSpPr>
          <p:nvPr/>
        </p:nvSpPr>
        <p:spPr bwMode="auto">
          <a:xfrm>
            <a:off x="5638800" y="4724400"/>
            <a:ext cx="533400" cy="228600"/>
          </a:xfrm>
          <a:prstGeom prst="rect">
            <a:avLst/>
          </a:prstGeom>
          <a:noFill/>
          <a:ln w="28575" algn="ctr">
            <a:solidFill>
              <a:schemeClr val="tx1"/>
            </a:solidFill>
            <a:miter lim="800000"/>
            <a:headEnd/>
            <a:tailEnd/>
          </a:ln>
        </p:spPr>
        <p:txBody>
          <a:bodyPr wrap="none" anchor="ctr"/>
          <a:lstStyle/>
          <a:p>
            <a:r>
              <a:rPr lang="en-US"/>
              <a:t>NO</a:t>
            </a:r>
          </a:p>
        </p:txBody>
      </p:sp>
      <p:sp>
        <p:nvSpPr>
          <p:cNvPr id="48169" name="Line 46"/>
          <p:cNvSpPr>
            <a:spLocks noChangeShapeType="1"/>
          </p:cNvSpPr>
          <p:nvPr/>
        </p:nvSpPr>
        <p:spPr bwMode="auto">
          <a:xfrm>
            <a:off x="5562600" y="4953000"/>
            <a:ext cx="1371600" cy="0"/>
          </a:xfrm>
          <a:prstGeom prst="line">
            <a:avLst/>
          </a:prstGeom>
          <a:noFill/>
          <a:ln w="28575">
            <a:solidFill>
              <a:schemeClr val="tx1"/>
            </a:solidFill>
            <a:round/>
            <a:headEnd/>
            <a:tailEnd type="triangle" w="med" len="med"/>
          </a:ln>
        </p:spPr>
        <p:txBody>
          <a:bodyPr anchor="ctr"/>
          <a:lstStyle/>
          <a:p>
            <a:endParaRPr lang="en-US"/>
          </a:p>
        </p:txBody>
      </p:sp>
      <p:sp>
        <p:nvSpPr>
          <p:cNvPr id="48170" name="Rectangle 47"/>
          <p:cNvSpPr>
            <a:spLocks noChangeArrowheads="1"/>
          </p:cNvSpPr>
          <p:nvPr/>
        </p:nvSpPr>
        <p:spPr bwMode="auto">
          <a:xfrm>
            <a:off x="4038600" y="5181600"/>
            <a:ext cx="457200" cy="228600"/>
          </a:xfrm>
          <a:prstGeom prst="rect">
            <a:avLst/>
          </a:prstGeom>
          <a:noFill/>
          <a:ln w="28575" algn="ctr">
            <a:solidFill>
              <a:schemeClr val="tx1"/>
            </a:solidFill>
            <a:miter lim="800000"/>
            <a:headEnd/>
            <a:tailEnd/>
          </a:ln>
        </p:spPr>
        <p:txBody>
          <a:bodyPr wrap="none" anchor="ctr"/>
          <a:lstStyle/>
          <a:p>
            <a:r>
              <a:rPr lang="en-US" dirty="0"/>
              <a:t>YES</a:t>
            </a:r>
          </a:p>
        </p:txBody>
      </p:sp>
      <p:sp>
        <p:nvSpPr>
          <p:cNvPr id="48171" name="Rectangle 48"/>
          <p:cNvSpPr>
            <a:spLocks noChangeArrowheads="1"/>
          </p:cNvSpPr>
          <p:nvPr/>
        </p:nvSpPr>
        <p:spPr bwMode="auto">
          <a:xfrm>
            <a:off x="2514600" y="5562600"/>
            <a:ext cx="4191000" cy="457200"/>
          </a:xfrm>
          <a:prstGeom prst="rect">
            <a:avLst/>
          </a:prstGeom>
          <a:noFill/>
          <a:ln w="28575" algn="ctr">
            <a:solidFill>
              <a:schemeClr val="tx1"/>
            </a:solidFill>
            <a:miter lim="800000"/>
            <a:headEnd/>
            <a:tailEnd/>
          </a:ln>
        </p:spPr>
        <p:txBody>
          <a:bodyPr wrap="none" anchor="ctr"/>
          <a:lstStyle/>
          <a:p>
            <a:r>
              <a:rPr lang="en-US" dirty="0"/>
              <a:t>FSE directs guns: cancel do not load, fire when ready</a:t>
            </a:r>
          </a:p>
        </p:txBody>
      </p:sp>
      <p:sp>
        <p:nvSpPr>
          <p:cNvPr id="48172" name="Line 49"/>
          <p:cNvSpPr>
            <a:spLocks noChangeShapeType="1"/>
          </p:cNvSpPr>
          <p:nvPr/>
        </p:nvSpPr>
        <p:spPr bwMode="auto">
          <a:xfrm>
            <a:off x="4495800" y="5105400"/>
            <a:ext cx="0" cy="457200"/>
          </a:xfrm>
          <a:prstGeom prst="line">
            <a:avLst/>
          </a:prstGeom>
          <a:noFill/>
          <a:ln w="28575">
            <a:solidFill>
              <a:schemeClr val="tx1"/>
            </a:solidFill>
            <a:round/>
            <a:headEnd/>
            <a:tailEnd type="triangle" w="med" len="med"/>
          </a:ln>
        </p:spPr>
        <p:txBody>
          <a:bodyPr anchor="ctr"/>
          <a:lstStyle/>
          <a:p>
            <a:endParaRPr lang="en-US"/>
          </a:p>
        </p:txBody>
      </p:sp>
      <p:sp>
        <p:nvSpPr>
          <p:cNvPr id="48173" name="Rectangle 50"/>
          <p:cNvSpPr>
            <a:spLocks noChangeArrowheads="1"/>
          </p:cNvSpPr>
          <p:nvPr/>
        </p:nvSpPr>
        <p:spPr bwMode="auto">
          <a:xfrm>
            <a:off x="2514600" y="6181725"/>
            <a:ext cx="4191000" cy="457200"/>
          </a:xfrm>
          <a:prstGeom prst="rect">
            <a:avLst/>
          </a:prstGeom>
          <a:noFill/>
          <a:ln w="28575" algn="ctr">
            <a:solidFill>
              <a:schemeClr val="tx1"/>
            </a:solidFill>
            <a:miter lim="800000"/>
            <a:headEnd/>
            <a:tailEnd/>
          </a:ln>
        </p:spPr>
        <p:txBody>
          <a:bodyPr wrap="none" anchor="ctr"/>
          <a:lstStyle/>
          <a:p>
            <a:r>
              <a:rPr lang="en-US"/>
              <a:t>Stop stopwatch on 1</a:t>
            </a:r>
            <a:r>
              <a:rPr lang="en-US" baseline="30000"/>
              <a:t>st</a:t>
            </a:r>
            <a:r>
              <a:rPr lang="en-US"/>
              <a:t> shot, on rounds complete give EOM</a:t>
            </a:r>
          </a:p>
        </p:txBody>
      </p:sp>
      <p:sp>
        <p:nvSpPr>
          <p:cNvPr id="48174" name="Line 51"/>
          <p:cNvSpPr>
            <a:spLocks noChangeShapeType="1"/>
          </p:cNvSpPr>
          <p:nvPr/>
        </p:nvSpPr>
        <p:spPr bwMode="auto">
          <a:xfrm>
            <a:off x="4191000" y="1371600"/>
            <a:ext cx="762000" cy="0"/>
          </a:xfrm>
          <a:prstGeom prst="line">
            <a:avLst/>
          </a:prstGeom>
          <a:noFill/>
          <a:ln w="28575">
            <a:solidFill>
              <a:schemeClr val="tx1"/>
            </a:solidFill>
            <a:round/>
            <a:headEnd/>
            <a:tailEnd type="triangle" w="med" len="med"/>
          </a:ln>
        </p:spPr>
        <p:txBody>
          <a:bodyPr anchor="ctr"/>
          <a:lstStyle/>
          <a:p>
            <a:endParaRPr lang="en-US"/>
          </a:p>
        </p:txBody>
      </p:sp>
      <p:sp>
        <p:nvSpPr>
          <p:cNvPr id="48175" name="Line 52"/>
          <p:cNvSpPr>
            <a:spLocks noChangeShapeType="1"/>
          </p:cNvSpPr>
          <p:nvPr/>
        </p:nvSpPr>
        <p:spPr bwMode="auto">
          <a:xfrm>
            <a:off x="8153400" y="1828800"/>
            <a:ext cx="0" cy="609600"/>
          </a:xfrm>
          <a:prstGeom prst="line">
            <a:avLst/>
          </a:prstGeom>
          <a:noFill/>
          <a:ln w="28575">
            <a:solidFill>
              <a:schemeClr val="tx1"/>
            </a:solidFill>
            <a:round/>
            <a:headEnd/>
            <a:tailEnd/>
          </a:ln>
        </p:spPr>
        <p:txBody>
          <a:bodyPr anchor="ctr"/>
          <a:lstStyle/>
          <a:p>
            <a:endParaRPr lang="en-US"/>
          </a:p>
        </p:txBody>
      </p:sp>
      <p:sp>
        <p:nvSpPr>
          <p:cNvPr id="48176" name="Line 53"/>
          <p:cNvSpPr>
            <a:spLocks noChangeShapeType="1"/>
          </p:cNvSpPr>
          <p:nvPr/>
        </p:nvSpPr>
        <p:spPr bwMode="auto">
          <a:xfrm flipH="1">
            <a:off x="6858000" y="2438400"/>
            <a:ext cx="1295400" cy="76200"/>
          </a:xfrm>
          <a:prstGeom prst="line">
            <a:avLst/>
          </a:prstGeom>
          <a:noFill/>
          <a:ln w="28575">
            <a:solidFill>
              <a:schemeClr val="tx1"/>
            </a:solidFill>
            <a:round/>
            <a:headEnd/>
            <a:tailEnd type="triangle" w="med" len="med"/>
          </a:ln>
        </p:spPr>
        <p:txBody>
          <a:bodyPr anchor="ctr"/>
          <a:lstStyle/>
          <a:p>
            <a:endParaRPr lang="en-US"/>
          </a:p>
        </p:txBody>
      </p:sp>
      <p:sp>
        <p:nvSpPr>
          <p:cNvPr id="48177" name="Line 54"/>
          <p:cNvSpPr>
            <a:spLocks noChangeShapeType="1"/>
          </p:cNvSpPr>
          <p:nvPr/>
        </p:nvSpPr>
        <p:spPr bwMode="auto">
          <a:xfrm>
            <a:off x="5181600" y="1524000"/>
            <a:ext cx="0" cy="0"/>
          </a:xfrm>
          <a:prstGeom prst="line">
            <a:avLst/>
          </a:prstGeom>
          <a:noFill/>
          <a:ln w="28575">
            <a:solidFill>
              <a:schemeClr val="tx1"/>
            </a:solidFill>
            <a:round/>
            <a:headEnd/>
            <a:tailEnd/>
          </a:ln>
        </p:spPr>
        <p:txBody>
          <a:bodyPr anchor="ctr"/>
          <a:lstStyle/>
          <a:p>
            <a:endParaRPr lang="en-US"/>
          </a:p>
        </p:txBody>
      </p:sp>
      <p:sp>
        <p:nvSpPr>
          <p:cNvPr id="48178" name="Line 56"/>
          <p:cNvSpPr>
            <a:spLocks noChangeShapeType="1"/>
          </p:cNvSpPr>
          <p:nvPr/>
        </p:nvSpPr>
        <p:spPr bwMode="auto">
          <a:xfrm>
            <a:off x="4495800" y="6019800"/>
            <a:ext cx="0" cy="152400"/>
          </a:xfrm>
          <a:prstGeom prst="line">
            <a:avLst/>
          </a:prstGeom>
          <a:noFill/>
          <a:ln w="28575">
            <a:solidFill>
              <a:schemeClr val="tx1"/>
            </a:solidFill>
            <a:round/>
            <a:headEnd/>
            <a:tailEnd type="triangle" w="med" len="med"/>
          </a:ln>
        </p:spPr>
        <p:txBody>
          <a:bodyPr anchor="ctr"/>
          <a:lstStyle/>
          <a:p>
            <a:endParaRPr lang="en-US"/>
          </a:p>
        </p:txBody>
      </p:sp>
      <p:sp>
        <p:nvSpPr>
          <p:cNvPr id="48180" name="Line 58"/>
          <p:cNvSpPr>
            <a:spLocks noChangeShapeType="1"/>
          </p:cNvSpPr>
          <p:nvPr/>
        </p:nvSpPr>
        <p:spPr bwMode="auto">
          <a:xfrm>
            <a:off x="2590800" y="2667000"/>
            <a:ext cx="0" cy="152400"/>
          </a:xfrm>
          <a:prstGeom prst="line">
            <a:avLst/>
          </a:prstGeom>
          <a:noFill/>
          <a:ln w="28575">
            <a:solidFill>
              <a:schemeClr val="tx1"/>
            </a:solidFill>
            <a:round/>
            <a:headEnd/>
            <a:tailEnd type="triangle" w="med" len="med"/>
          </a:ln>
        </p:spPr>
        <p:txBody>
          <a:bodyPr rot="10800000" vert="eaVert" anchor="ctr">
            <a:spAutoFit/>
          </a:bodyPr>
          <a:lstStyle/>
          <a:p>
            <a:endParaRPr lang="en-US"/>
          </a:p>
        </p:txBody>
      </p:sp>
      <p:sp>
        <p:nvSpPr>
          <p:cNvPr id="48181" name="Rectangle 59"/>
          <p:cNvSpPr>
            <a:spLocks noChangeArrowheads="1"/>
          </p:cNvSpPr>
          <p:nvPr/>
        </p:nvSpPr>
        <p:spPr bwMode="auto">
          <a:xfrm>
            <a:off x="76200" y="1295400"/>
            <a:ext cx="457200" cy="304800"/>
          </a:xfrm>
          <a:prstGeom prst="rect">
            <a:avLst/>
          </a:prstGeom>
          <a:noFill/>
          <a:ln w="28575" algn="ctr">
            <a:solidFill>
              <a:schemeClr val="tx1"/>
            </a:solidFill>
            <a:miter lim="800000"/>
            <a:headEnd/>
            <a:tailEnd/>
          </a:ln>
        </p:spPr>
        <p:txBody>
          <a:bodyPr wrap="none" anchor="ctr"/>
          <a:lstStyle/>
          <a:p>
            <a:r>
              <a:rPr lang="en-US"/>
              <a:t>NO</a:t>
            </a:r>
          </a:p>
        </p:txBody>
      </p:sp>
      <p:sp>
        <p:nvSpPr>
          <p:cNvPr id="48182" name="Line 60"/>
          <p:cNvSpPr>
            <a:spLocks noChangeShapeType="1"/>
          </p:cNvSpPr>
          <p:nvPr/>
        </p:nvSpPr>
        <p:spPr bwMode="auto">
          <a:xfrm>
            <a:off x="304800" y="1600200"/>
            <a:ext cx="0" cy="685800"/>
          </a:xfrm>
          <a:prstGeom prst="line">
            <a:avLst/>
          </a:prstGeom>
          <a:noFill/>
          <a:ln w="28575">
            <a:solidFill>
              <a:schemeClr val="tx1"/>
            </a:solidFill>
            <a:round/>
            <a:headEnd/>
            <a:tailEnd type="triangle" w="med" len="med"/>
          </a:ln>
        </p:spPr>
        <p:txBody>
          <a:bodyPr anchor="ctr"/>
          <a:lstStyle/>
          <a:p>
            <a:endParaRPr lang="en-US"/>
          </a:p>
        </p:txBody>
      </p:sp>
      <p:sp>
        <p:nvSpPr>
          <p:cNvPr id="48183" name="Rectangle 61"/>
          <p:cNvSpPr>
            <a:spLocks noChangeArrowheads="1"/>
          </p:cNvSpPr>
          <p:nvPr/>
        </p:nvSpPr>
        <p:spPr bwMode="auto">
          <a:xfrm>
            <a:off x="990600" y="1905000"/>
            <a:ext cx="533400" cy="228600"/>
          </a:xfrm>
          <a:prstGeom prst="rect">
            <a:avLst/>
          </a:prstGeom>
          <a:noFill/>
          <a:ln w="28575" algn="ctr">
            <a:solidFill>
              <a:schemeClr val="tx1"/>
            </a:solidFill>
            <a:miter lim="800000"/>
            <a:headEnd/>
            <a:tailEnd/>
          </a:ln>
        </p:spPr>
        <p:txBody>
          <a:bodyPr wrap="none" anchor="ctr"/>
          <a:lstStyle/>
          <a:p>
            <a:r>
              <a:rPr lang="en-US"/>
              <a:t>YES</a:t>
            </a:r>
          </a:p>
        </p:txBody>
      </p:sp>
      <p:sp>
        <p:nvSpPr>
          <p:cNvPr id="48184" name="Rectangle 62"/>
          <p:cNvSpPr>
            <a:spLocks noChangeArrowheads="1"/>
          </p:cNvSpPr>
          <p:nvPr/>
        </p:nvSpPr>
        <p:spPr bwMode="auto">
          <a:xfrm>
            <a:off x="152400" y="2286000"/>
            <a:ext cx="1219200" cy="457200"/>
          </a:xfrm>
          <a:prstGeom prst="rect">
            <a:avLst/>
          </a:prstGeom>
          <a:noFill/>
          <a:ln w="28575" algn="ctr">
            <a:solidFill>
              <a:schemeClr val="tx1"/>
            </a:solidFill>
            <a:miter lim="800000"/>
            <a:headEnd/>
            <a:tailEnd/>
          </a:ln>
        </p:spPr>
        <p:txBody>
          <a:bodyPr wrap="none" anchor="ctr"/>
          <a:lstStyle/>
          <a:p>
            <a:r>
              <a:rPr lang="en-US"/>
              <a:t>Continue to</a:t>
            </a:r>
          </a:p>
          <a:p>
            <a:r>
              <a:rPr lang="en-US"/>
              <a:t>Monitor, Update</a:t>
            </a:r>
          </a:p>
        </p:txBody>
      </p:sp>
      <p:sp>
        <p:nvSpPr>
          <p:cNvPr id="48185" name="Line 63"/>
          <p:cNvSpPr>
            <a:spLocks noChangeShapeType="1"/>
          </p:cNvSpPr>
          <p:nvPr/>
        </p:nvSpPr>
        <p:spPr bwMode="auto">
          <a:xfrm>
            <a:off x="1524000" y="2209800"/>
            <a:ext cx="0" cy="0"/>
          </a:xfrm>
          <a:prstGeom prst="line">
            <a:avLst/>
          </a:prstGeom>
          <a:noFill/>
          <a:ln w="28575">
            <a:solidFill>
              <a:schemeClr val="tx1"/>
            </a:solidFill>
            <a:round/>
            <a:headEnd/>
            <a:tailEnd type="triangle" w="med" len="med"/>
          </a:ln>
        </p:spPr>
        <p:txBody>
          <a:bodyPr rot="10800000" vert="eaVert" anchor="ctr">
            <a:spAutoFit/>
          </a:bodyPr>
          <a:lstStyle/>
          <a:p>
            <a:endParaRPr lang="en-US"/>
          </a:p>
        </p:txBody>
      </p:sp>
      <p:sp>
        <p:nvSpPr>
          <p:cNvPr id="48186" name="Line 65"/>
          <p:cNvSpPr>
            <a:spLocks noChangeShapeType="1"/>
          </p:cNvSpPr>
          <p:nvPr/>
        </p:nvSpPr>
        <p:spPr bwMode="auto">
          <a:xfrm flipH="1">
            <a:off x="1524000" y="2057400"/>
            <a:ext cx="3048000" cy="0"/>
          </a:xfrm>
          <a:prstGeom prst="line">
            <a:avLst/>
          </a:prstGeom>
          <a:noFill/>
          <a:ln w="28575">
            <a:solidFill>
              <a:schemeClr val="tx1"/>
            </a:solidFill>
            <a:round/>
            <a:headEnd/>
            <a:tailEnd/>
          </a:ln>
        </p:spPr>
        <p:txBody>
          <a:bodyPr rot="10800000" vert="eaVert" anchor="ctr">
            <a:spAutoFit/>
          </a:bodyPr>
          <a:lstStyle/>
          <a:p>
            <a:endParaRPr lang="en-US"/>
          </a:p>
        </p:txBody>
      </p:sp>
      <p:sp>
        <p:nvSpPr>
          <p:cNvPr id="48187" name="Line 66"/>
          <p:cNvSpPr>
            <a:spLocks noChangeShapeType="1"/>
          </p:cNvSpPr>
          <p:nvPr/>
        </p:nvSpPr>
        <p:spPr bwMode="auto">
          <a:xfrm flipV="1">
            <a:off x="4572000" y="1676400"/>
            <a:ext cx="381000" cy="381000"/>
          </a:xfrm>
          <a:prstGeom prst="line">
            <a:avLst/>
          </a:prstGeom>
          <a:noFill/>
          <a:ln w="28575">
            <a:solidFill>
              <a:schemeClr val="tx1"/>
            </a:solidFill>
            <a:round/>
            <a:headEnd/>
            <a:tailEnd type="triangle" w="med" len="med"/>
          </a:ln>
        </p:spPr>
        <p:txBody>
          <a:bodyPr anchor="ctr"/>
          <a:lstStyle/>
          <a:p>
            <a:endParaRPr lang="en-US"/>
          </a:p>
        </p:txBody>
      </p:sp>
      <p:sp>
        <p:nvSpPr>
          <p:cNvPr id="48188" name="Line 67"/>
          <p:cNvSpPr>
            <a:spLocks noChangeShapeType="1"/>
          </p:cNvSpPr>
          <p:nvPr/>
        </p:nvSpPr>
        <p:spPr bwMode="auto">
          <a:xfrm flipH="1" flipV="1">
            <a:off x="3886200" y="2514600"/>
            <a:ext cx="152400" cy="0"/>
          </a:xfrm>
          <a:prstGeom prst="line">
            <a:avLst/>
          </a:prstGeom>
          <a:noFill/>
          <a:ln w="28575">
            <a:solidFill>
              <a:schemeClr val="tx1"/>
            </a:solidFill>
            <a:round/>
            <a:headEnd/>
            <a:tailEnd/>
          </a:ln>
        </p:spPr>
        <p:txBody>
          <a:bodyPr rot="10800000" vert="eaVert" anchor="ctr">
            <a:spAutoFit/>
          </a:bodyPr>
          <a:lstStyle/>
          <a:p>
            <a:endParaRPr lang="en-US"/>
          </a:p>
        </p:txBody>
      </p:sp>
      <p:grpSp>
        <p:nvGrpSpPr>
          <p:cNvPr id="48189" name="Group 68"/>
          <p:cNvGrpSpPr>
            <a:grpSpLocks/>
          </p:cNvGrpSpPr>
          <p:nvPr/>
        </p:nvGrpSpPr>
        <p:grpSpPr bwMode="auto">
          <a:xfrm>
            <a:off x="5410200" y="762000"/>
            <a:ext cx="3505200" cy="396875"/>
            <a:chOff x="1098" y="3744"/>
            <a:chExt cx="3605" cy="442"/>
          </a:xfrm>
        </p:grpSpPr>
        <p:sp>
          <p:nvSpPr>
            <p:cNvPr id="48190" name="Rectangle 69"/>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48191" name="Picture 70"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48192" name="Picture 71"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48193" name="Rectangle 72"/>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228600" y="3476625"/>
            <a:ext cx="3505200" cy="3000375"/>
          </a:xfrm>
          <a:prstGeom prst="rect">
            <a:avLst/>
          </a:prstGeom>
          <a:solidFill>
            <a:schemeClr val="bg1"/>
          </a:solidFill>
          <a:ln w="12700">
            <a:solidFill>
              <a:schemeClr val="tx1"/>
            </a:solidFill>
            <a:miter lim="800000"/>
            <a:headEnd type="none" w="sm" len="sm"/>
            <a:tailEnd type="none" w="lg" len="lg"/>
          </a:ln>
        </p:spPr>
        <p:txBody>
          <a:bodyPr>
            <a:spAutoFit/>
          </a:bodyPr>
          <a:lstStyle/>
          <a:p>
            <a:pPr algn="l" eaLnBrk="0" hangingPunct="0"/>
            <a:r>
              <a:rPr lang="en-US" sz="1000" b="1" dirty="0"/>
              <a:t>2a. SALT-A report to TOC:</a:t>
            </a:r>
          </a:p>
          <a:p>
            <a:pPr algn="l" eaLnBrk="0" hangingPunct="0"/>
            <a:r>
              <a:rPr lang="en-US" sz="1000" b="1" dirty="0"/>
              <a:t>S-Size</a:t>
            </a:r>
          </a:p>
          <a:p>
            <a:pPr algn="l" eaLnBrk="0" hangingPunct="0"/>
            <a:r>
              <a:rPr lang="en-US" sz="1000" b="1" dirty="0"/>
              <a:t>     (1) How large was the explosion?</a:t>
            </a:r>
          </a:p>
          <a:p>
            <a:pPr algn="l" eaLnBrk="0" hangingPunct="0"/>
            <a:r>
              <a:rPr lang="en-US" sz="1000" b="1" dirty="0"/>
              <a:t>     (2) What caused the explosion (grenade, mine, etc)?</a:t>
            </a:r>
          </a:p>
          <a:p>
            <a:pPr algn="l" eaLnBrk="0" hangingPunct="0"/>
            <a:r>
              <a:rPr lang="en-US" sz="1000" b="1" dirty="0"/>
              <a:t>     (3) Are there injuries?</a:t>
            </a:r>
          </a:p>
          <a:p>
            <a:pPr algn="l" eaLnBrk="0" hangingPunct="0"/>
            <a:r>
              <a:rPr lang="en-US" sz="1000" b="1" dirty="0"/>
              <a:t>A-Activity</a:t>
            </a:r>
          </a:p>
          <a:p>
            <a:pPr algn="l" eaLnBrk="0" hangingPunct="0"/>
            <a:r>
              <a:rPr lang="en-US" sz="1000" b="1" dirty="0"/>
              <a:t>     (1) What activity is occurring at the site?</a:t>
            </a:r>
          </a:p>
          <a:p>
            <a:pPr algn="l" eaLnBrk="0" hangingPunct="0"/>
            <a:r>
              <a:rPr lang="en-US" sz="1000" b="1" dirty="0"/>
              <a:t>     (2) Are there any casualties, and who are they?</a:t>
            </a:r>
          </a:p>
          <a:p>
            <a:pPr algn="l" eaLnBrk="0" hangingPunct="0"/>
            <a:r>
              <a:rPr lang="en-US" sz="1000" b="1" dirty="0"/>
              <a:t>     (4) Are US forces in danger?</a:t>
            </a:r>
          </a:p>
          <a:p>
            <a:pPr algn="l" eaLnBrk="0" hangingPunct="0"/>
            <a:r>
              <a:rPr lang="en-US" sz="1000" b="1" dirty="0"/>
              <a:t>L-Location (8 digit grid)?</a:t>
            </a:r>
          </a:p>
          <a:p>
            <a:pPr algn="l" eaLnBrk="0" hangingPunct="0"/>
            <a:r>
              <a:rPr lang="en-US" sz="1000" b="1" dirty="0"/>
              <a:t>     (1) Where did the explosion occur?</a:t>
            </a:r>
          </a:p>
          <a:p>
            <a:pPr algn="l" eaLnBrk="0" hangingPunct="0"/>
            <a:r>
              <a:rPr lang="en-US" sz="1000" b="1" dirty="0"/>
              <a:t>     (2) What area/buildings/routes are affected?  </a:t>
            </a:r>
          </a:p>
          <a:p>
            <a:pPr algn="l" eaLnBrk="0" hangingPunct="0"/>
            <a:r>
              <a:rPr lang="en-US" sz="1000" b="1" dirty="0"/>
              <a:t>T-Time</a:t>
            </a:r>
          </a:p>
          <a:p>
            <a:pPr algn="l" eaLnBrk="0" hangingPunct="0"/>
            <a:r>
              <a:rPr lang="en-US" sz="1000" b="1" dirty="0"/>
              <a:t>     (1)  What time did the detonation occur?</a:t>
            </a:r>
          </a:p>
          <a:p>
            <a:pPr algn="l" eaLnBrk="0" hangingPunct="0"/>
            <a:r>
              <a:rPr lang="en-US" sz="1000" b="1" dirty="0"/>
              <a:t>A-Actions:</a:t>
            </a:r>
          </a:p>
          <a:p>
            <a:pPr algn="l" eaLnBrk="0" hangingPunct="0"/>
            <a:r>
              <a:rPr lang="en-US" sz="1000" b="1" dirty="0"/>
              <a:t>     (1)  Actions taken by unit.  </a:t>
            </a:r>
          </a:p>
          <a:p>
            <a:pPr algn="l" eaLnBrk="0" hangingPunct="0"/>
            <a:r>
              <a:rPr lang="en-US" sz="1000" b="1" dirty="0"/>
              <a:t>     (2)  Assets/support needed? </a:t>
            </a:r>
          </a:p>
          <a:p>
            <a:pPr algn="l" eaLnBrk="0" hangingPunct="0"/>
            <a:r>
              <a:rPr lang="en-US" sz="1000" b="1" dirty="0"/>
              <a:t>     (3) If explosion occurred along a route, does the unit need to close the route?</a:t>
            </a:r>
          </a:p>
        </p:txBody>
      </p:sp>
      <p:sp>
        <p:nvSpPr>
          <p:cNvPr id="49155" name="Text Box 3"/>
          <p:cNvSpPr txBox="1">
            <a:spLocks noChangeArrowheads="1"/>
          </p:cNvSpPr>
          <p:nvPr/>
        </p:nvSpPr>
        <p:spPr bwMode="auto">
          <a:xfrm>
            <a:off x="6553200" y="3048000"/>
            <a:ext cx="2286000" cy="707886"/>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3a. Notification Tree: </a:t>
            </a:r>
          </a:p>
          <a:p>
            <a:pPr algn="l" eaLnBrk="0" hangingPunct="0">
              <a:buFontTx/>
              <a:buAutoNum type="arabicParenBoth"/>
            </a:pPr>
            <a:r>
              <a:rPr lang="en-US" sz="1000" b="1" dirty="0"/>
              <a:t> Command group and staff </a:t>
            </a:r>
          </a:p>
          <a:p>
            <a:pPr algn="l" eaLnBrk="0" hangingPunct="0">
              <a:buFontTx/>
              <a:buAutoNum type="arabicParenBoth"/>
            </a:pPr>
            <a:r>
              <a:rPr lang="en-US" sz="1000" b="1" dirty="0"/>
              <a:t> Alert all TOCs if FPCON change is necessary</a:t>
            </a:r>
          </a:p>
        </p:txBody>
      </p:sp>
      <p:sp>
        <p:nvSpPr>
          <p:cNvPr id="49156" name="Text Box 4"/>
          <p:cNvSpPr txBox="1">
            <a:spLocks noChangeArrowheads="1"/>
          </p:cNvSpPr>
          <p:nvPr/>
        </p:nvSpPr>
        <p:spPr bwMode="auto">
          <a:xfrm>
            <a:off x="4600575" y="762000"/>
            <a:ext cx="1114425" cy="457200"/>
          </a:xfrm>
          <a:prstGeom prst="rect">
            <a:avLst/>
          </a:prstGeom>
          <a:noFill/>
          <a:ln w="12700">
            <a:noFill/>
            <a:miter lim="800000"/>
            <a:headEnd type="none" w="sm" len="sm"/>
            <a:tailEnd type="none" w="lg" len="lg"/>
          </a:ln>
        </p:spPr>
        <p:txBody>
          <a:bodyPr>
            <a:spAutoFit/>
          </a:bodyPr>
          <a:lstStyle/>
          <a:p>
            <a:pPr eaLnBrk="0" hangingPunct="0"/>
            <a:r>
              <a:rPr lang="en-US" b="1"/>
              <a:t>Explosion Occurs</a:t>
            </a:r>
          </a:p>
        </p:txBody>
      </p:sp>
      <p:sp>
        <p:nvSpPr>
          <p:cNvPr id="49157" name="AutoShape 5"/>
          <p:cNvSpPr>
            <a:spLocks noChangeArrowheads="1"/>
          </p:cNvSpPr>
          <p:nvPr/>
        </p:nvSpPr>
        <p:spPr bwMode="auto">
          <a:xfrm>
            <a:off x="4419600" y="762000"/>
            <a:ext cx="1422400" cy="447675"/>
          </a:xfrm>
          <a:prstGeom prst="flowChartInputOutput">
            <a:avLst/>
          </a:prstGeom>
          <a:noFill/>
          <a:ln w="28575">
            <a:solidFill>
              <a:schemeClr val="tx1"/>
            </a:solidFill>
            <a:miter lim="800000"/>
            <a:headEnd/>
            <a:tailEnd/>
          </a:ln>
        </p:spPr>
        <p:txBody>
          <a:bodyPr wrap="none" anchor="ctr"/>
          <a:lstStyle/>
          <a:p>
            <a:endParaRPr lang="en-US"/>
          </a:p>
        </p:txBody>
      </p:sp>
      <p:sp>
        <p:nvSpPr>
          <p:cNvPr id="49158" name="Text Box 6"/>
          <p:cNvSpPr txBox="1">
            <a:spLocks noChangeArrowheads="1"/>
          </p:cNvSpPr>
          <p:nvPr/>
        </p:nvSpPr>
        <p:spPr bwMode="auto">
          <a:xfrm>
            <a:off x="4114800" y="1371600"/>
            <a:ext cx="1981200" cy="861774"/>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Unit responds to explosive incident.  If news of explosion comes from higher, then TOC contacts unit</a:t>
            </a:r>
          </a:p>
        </p:txBody>
      </p:sp>
      <p:sp>
        <p:nvSpPr>
          <p:cNvPr id="49159" name="Text Box 7"/>
          <p:cNvSpPr txBox="1">
            <a:spLocks noChangeArrowheads="1"/>
          </p:cNvSpPr>
          <p:nvPr/>
        </p:nvSpPr>
        <p:spPr bwMode="auto">
          <a:xfrm>
            <a:off x="4114800" y="2486025"/>
            <a:ext cx="1981200"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 TOC sends accountability report to higher – 100% Acct.</a:t>
            </a:r>
          </a:p>
        </p:txBody>
      </p:sp>
      <p:sp>
        <p:nvSpPr>
          <p:cNvPr id="49160" name="Text Box 8"/>
          <p:cNvSpPr txBox="1">
            <a:spLocks noChangeArrowheads="1"/>
          </p:cNvSpPr>
          <p:nvPr/>
        </p:nvSpPr>
        <p:spPr bwMode="auto">
          <a:xfrm>
            <a:off x="4114800" y="3095625"/>
            <a:ext cx="1952625" cy="714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  Battle Captain begins notification procedures. Submits SALUTE report to higher within 30min.</a:t>
            </a:r>
          </a:p>
        </p:txBody>
      </p:sp>
      <p:cxnSp>
        <p:nvCxnSpPr>
          <p:cNvPr id="49161" name="AutoShape 9"/>
          <p:cNvCxnSpPr>
            <a:cxnSpLocks noChangeShapeType="1"/>
            <a:stCxn id="49159" idx="1"/>
            <a:endCxn id="49154" idx="3"/>
          </p:cNvCxnSpPr>
          <p:nvPr/>
        </p:nvCxnSpPr>
        <p:spPr bwMode="auto">
          <a:xfrm rot="10800000" flipV="1">
            <a:off x="3733800" y="2686079"/>
            <a:ext cx="381000" cy="2290733"/>
          </a:xfrm>
          <a:prstGeom prst="bentConnector3">
            <a:avLst>
              <a:gd name="adj1" fmla="val 50000"/>
            </a:avLst>
          </a:prstGeom>
          <a:noFill/>
          <a:ln w="28575">
            <a:solidFill>
              <a:schemeClr val="tx1"/>
            </a:solidFill>
            <a:prstDash val="sysDot"/>
            <a:miter lim="800000"/>
            <a:headEnd/>
            <a:tailEnd/>
          </a:ln>
        </p:spPr>
      </p:cxnSp>
      <p:cxnSp>
        <p:nvCxnSpPr>
          <p:cNvPr id="49162" name="AutoShape 10"/>
          <p:cNvCxnSpPr>
            <a:cxnSpLocks noChangeShapeType="1"/>
            <a:stCxn id="49160" idx="3"/>
            <a:endCxn id="49155" idx="1"/>
          </p:cNvCxnSpPr>
          <p:nvPr/>
        </p:nvCxnSpPr>
        <p:spPr bwMode="auto">
          <a:xfrm flipV="1">
            <a:off x="6067425" y="3401943"/>
            <a:ext cx="485775" cy="50870"/>
          </a:xfrm>
          <a:prstGeom prst="bentConnector3">
            <a:avLst>
              <a:gd name="adj1" fmla="val 50000"/>
            </a:avLst>
          </a:prstGeom>
          <a:noFill/>
          <a:ln w="28575">
            <a:solidFill>
              <a:schemeClr val="tx1"/>
            </a:solidFill>
            <a:prstDash val="sysDot"/>
            <a:miter lim="800000"/>
            <a:headEnd/>
            <a:tailEnd/>
          </a:ln>
        </p:spPr>
      </p:cxnSp>
      <p:cxnSp>
        <p:nvCxnSpPr>
          <p:cNvPr id="49163" name="AutoShape 11"/>
          <p:cNvCxnSpPr>
            <a:cxnSpLocks noChangeShapeType="1"/>
            <a:stCxn id="49157" idx="4"/>
            <a:endCxn id="49158" idx="0"/>
          </p:cNvCxnSpPr>
          <p:nvPr/>
        </p:nvCxnSpPr>
        <p:spPr bwMode="auto">
          <a:xfrm flipH="1">
            <a:off x="5105400" y="1209675"/>
            <a:ext cx="25400" cy="161925"/>
          </a:xfrm>
          <a:prstGeom prst="straightConnector1">
            <a:avLst/>
          </a:prstGeom>
          <a:noFill/>
          <a:ln w="9525">
            <a:solidFill>
              <a:schemeClr val="tx1"/>
            </a:solidFill>
            <a:round/>
            <a:headEnd/>
            <a:tailEnd type="triangle" w="med" len="med"/>
          </a:ln>
        </p:spPr>
      </p:cxnSp>
      <p:cxnSp>
        <p:nvCxnSpPr>
          <p:cNvPr id="49164" name="AutoShape 12"/>
          <p:cNvCxnSpPr>
            <a:cxnSpLocks noChangeShapeType="1"/>
            <a:stCxn id="49158" idx="2"/>
            <a:endCxn id="49159" idx="0"/>
          </p:cNvCxnSpPr>
          <p:nvPr/>
        </p:nvCxnSpPr>
        <p:spPr bwMode="auto">
          <a:xfrm>
            <a:off x="5105400" y="2233374"/>
            <a:ext cx="0" cy="252651"/>
          </a:xfrm>
          <a:prstGeom prst="straightConnector1">
            <a:avLst/>
          </a:prstGeom>
          <a:noFill/>
          <a:ln w="9525">
            <a:solidFill>
              <a:schemeClr val="tx1"/>
            </a:solidFill>
            <a:round/>
            <a:headEnd/>
            <a:tailEnd type="triangle" w="med" len="med"/>
          </a:ln>
        </p:spPr>
      </p:cxnSp>
      <p:cxnSp>
        <p:nvCxnSpPr>
          <p:cNvPr id="49165" name="AutoShape 13"/>
          <p:cNvCxnSpPr>
            <a:cxnSpLocks noChangeShapeType="1"/>
            <a:stCxn id="49159" idx="2"/>
            <a:endCxn id="49160" idx="0"/>
          </p:cNvCxnSpPr>
          <p:nvPr/>
        </p:nvCxnSpPr>
        <p:spPr bwMode="auto">
          <a:xfrm flipH="1">
            <a:off x="5091113" y="2886135"/>
            <a:ext cx="14287" cy="209490"/>
          </a:xfrm>
          <a:prstGeom prst="straightConnector1">
            <a:avLst/>
          </a:prstGeom>
          <a:noFill/>
          <a:ln w="9525">
            <a:solidFill>
              <a:schemeClr val="tx1"/>
            </a:solidFill>
            <a:round/>
            <a:headEnd/>
            <a:tailEnd type="triangle" w="med" len="med"/>
          </a:ln>
        </p:spPr>
      </p:cxnSp>
      <p:sp>
        <p:nvSpPr>
          <p:cNvPr id="49166" name="Text Box 14"/>
          <p:cNvSpPr txBox="1">
            <a:spLocks noChangeArrowheads="1"/>
          </p:cNvSpPr>
          <p:nvPr/>
        </p:nvSpPr>
        <p:spPr bwMode="auto">
          <a:xfrm>
            <a:off x="2438400" y="228600"/>
            <a:ext cx="43434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45:</a:t>
            </a:r>
            <a:r>
              <a:rPr lang="en-US" sz="1400" b="1"/>
              <a:t>  React to an explosion</a:t>
            </a:r>
          </a:p>
        </p:txBody>
      </p:sp>
      <p:sp>
        <p:nvSpPr>
          <p:cNvPr id="49167" name="Text Box 15"/>
          <p:cNvSpPr txBox="1">
            <a:spLocks noChangeArrowheads="1"/>
          </p:cNvSpPr>
          <p:nvPr/>
        </p:nvSpPr>
        <p:spPr bwMode="auto">
          <a:xfrm>
            <a:off x="228600" y="1371600"/>
            <a:ext cx="3146425" cy="1323439"/>
          </a:xfrm>
          <a:prstGeom prst="rect">
            <a:avLst/>
          </a:prstGeom>
          <a:solidFill>
            <a:schemeClr val="bg1"/>
          </a:solidFill>
          <a:ln w="12700">
            <a:solidFill>
              <a:schemeClr val="tx1"/>
            </a:solidFill>
            <a:miter lim="800000"/>
            <a:headEnd type="none" w="sm" len="sm"/>
            <a:tailEnd type="none" w="lg" len="lg"/>
          </a:ln>
        </p:spPr>
        <p:txBody>
          <a:bodyPr>
            <a:spAutoFit/>
          </a:bodyPr>
          <a:lstStyle/>
          <a:p>
            <a:pPr algn="l" eaLnBrk="0" hangingPunct="0"/>
            <a:r>
              <a:rPr lang="en-US" sz="1000" b="1" dirty="0"/>
              <a:t>1a. Immediate actions by unit:</a:t>
            </a:r>
          </a:p>
          <a:p>
            <a:pPr algn="l" eaLnBrk="0" hangingPunct="0"/>
            <a:r>
              <a:rPr lang="en-US" sz="1000" b="1" dirty="0"/>
              <a:t>1)  Secure the area:</a:t>
            </a:r>
          </a:p>
          <a:p>
            <a:pPr algn="l" eaLnBrk="0" hangingPunct="0"/>
            <a:r>
              <a:rPr lang="en-US" sz="1000" b="1" dirty="0"/>
              <a:t>    -Cordon off site</a:t>
            </a:r>
          </a:p>
          <a:p>
            <a:pPr algn="l" eaLnBrk="0" hangingPunct="0"/>
            <a:r>
              <a:rPr lang="en-US" sz="1000" b="1" dirty="0"/>
              <a:t>    -Control all individuals entering and exiting the site</a:t>
            </a:r>
          </a:p>
          <a:p>
            <a:pPr algn="l" eaLnBrk="0" hangingPunct="0"/>
            <a:r>
              <a:rPr lang="en-US" sz="1000" b="1" dirty="0"/>
              <a:t>   -Establish ICP (incident control point)</a:t>
            </a:r>
          </a:p>
          <a:p>
            <a:pPr algn="l" eaLnBrk="0" hangingPunct="0"/>
            <a:r>
              <a:rPr lang="en-US" sz="1000" b="1" dirty="0"/>
              <a:t>2)  Report to TOC</a:t>
            </a:r>
          </a:p>
          <a:p>
            <a:pPr algn="l" eaLnBrk="0" hangingPunct="0"/>
            <a:r>
              <a:rPr lang="en-US" sz="1000" b="1" dirty="0"/>
              <a:t>3)  Take photos of effected area</a:t>
            </a:r>
          </a:p>
        </p:txBody>
      </p:sp>
      <p:cxnSp>
        <p:nvCxnSpPr>
          <p:cNvPr id="49168" name="AutoShape 16"/>
          <p:cNvCxnSpPr>
            <a:cxnSpLocks noChangeShapeType="1"/>
            <a:stCxn id="49158" idx="1"/>
            <a:endCxn id="49167" idx="3"/>
          </p:cNvCxnSpPr>
          <p:nvPr/>
        </p:nvCxnSpPr>
        <p:spPr bwMode="auto">
          <a:xfrm rot="10800000" flipV="1">
            <a:off x="3375026" y="1802486"/>
            <a:ext cx="739775" cy="230833"/>
          </a:xfrm>
          <a:prstGeom prst="bentConnector3">
            <a:avLst>
              <a:gd name="adj1" fmla="val 50000"/>
            </a:avLst>
          </a:prstGeom>
          <a:noFill/>
          <a:ln w="28575">
            <a:solidFill>
              <a:schemeClr val="tx1"/>
            </a:solidFill>
            <a:prstDash val="sysDot"/>
            <a:miter lim="800000"/>
            <a:headEnd/>
            <a:tailEnd/>
          </a:ln>
        </p:spPr>
      </p:cxnSp>
      <p:cxnSp>
        <p:nvCxnSpPr>
          <p:cNvPr id="49169" name="AutoShape 17"/>
          <p:cNvCxnSpPr>
            <a:cxnSpLocks noChangeShapeType="1"/>
            <a:stCxn id="49160" idx="2"/>
            <a:endCxn id="49176" idx="0"/>
          </p:cNvCxnSpPr>
          <p:nvPr/>
        </p:nvCxnSpPr>
        <p:spPr bwMode="auto">
          <a:xfrm rot="16200000" flipH="1">
            <a:off x="4993482" y="3907631"/>
            <a:ext cx="203200" cy="7937"/>
          </a:xfrm>
          <a:prstGeom prst="bentConnector3">
            <a:avLst>
              <a:gd name="adj1" fmla="val 50000"/>
            </a:avLst>
          </a:prstGeom>
          <a:noFill/>
          <a:ln w="9525">
            <a:solidFill>
              <a:schemeClr val="tx1"/>
            </a:solidFill>
            <a:miter lim="800000"/>
            <a:headEnd/>
            <a:tailEnd type="triangle" w="med" len="med"/>
          </a:ln>
        </p:spPr>
      </p:cxnSp>
      <p:sp>
        <p:nvSpPr>
          <p:cNvPr id="49170" name="Text Box 18"/>
          <p:cNvSpPr txBox="1">
            <a:spLocks noChangeArrowheads="1"/>
          </p:cNvSpPr>
          <p:nvPr/>
        </p:nvSpPr>
        <p:spPr bwMode="auto">
          <a:xfrm>
            <a:off x="6553200" y="5638800"/>
            <a:ext cx="2362200" cy="861774"/>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6a. EOD TM </a:t>
            </a:r>
          </a:p>
          <a:p>
            <a:pPr algn="l" eaLnBrk="0" hangingPunct="0"/>
            <a:r>
              <a:rPr lang="en-US" sz="1000" b="1" dirty="0"/>
              <a:t>(1) conducts incident investigation</a:t>
            </a:r>
          </a:p>
          <a:p>
            <a:pPr algn="l" eaLnBrk="0" hangingPunct="0"/>
            <a:r>
              <a:rPr lang="en-US" sz="1000" b="1" dirty="0"/>
              <a:t>(2) once complete with mission, conducts debrief with S2; sends assessment report to higher</a:t>
            </a:r>
          </a:p>
        </p:txBody>
      </p:sp>
      <p:cxnSp>
        <p:nvCxnSpPr>
          <p:cNvPr id="49171" name="AutoShape 19"/>
          <p:cNvCxnSpPr>
            <a:cxnSpLocks noChangeShapeType="1"/>
            <a:stCxn id="49170" idx="1"/>
            <a:endCxn id="49173" idx="3"/>
          </p:cNvCxnSpPr>
          <p:nvPr/>
        </p:nvCxnSpPr>
        <p:spPr bwMode="auto">
          <a:xfrm flipH="1">
            <a:off x="6096000" y="6069687"/>
            <a:ext cx="457200" cy="121593"/>
          </a:xfrm>
          <a:prstGeom prst="straightConnector1">
            <a:avLst/>
          </a:prstGeom>
          <a:noFill/>
          <a:ln w="25400">
            <a:solidFill>
              <a:schemeClr val="tx1"/>
            </a:solidFill>
            <a:prstDash val="sysDot"/>
            <a:round/>
            <a:headEnd/>
            <a:tailEnd/>
          </a:ln>
        </p:spPr>
      </p:cxnSp>
      <p:sp>
        <p:nvSpPr>
          <p:cNvPr id="49172" name="Text Box 20"/>
          <p:cNvSpPr txBox="1">
            <a:spLocks noChangeArrowheads="1"/>
          </p:cNvSpPr>
          <p:nvPr/>
        </p:nvSpPr>
        <p:spPr bwMode="auto">
          <a:xfrm>
            <a:off x="6553200" y="4572000"/>
            <a:ext cx="2286000" cy="4095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3b. Casualties see </a:t>
            </a:r>
            <a:r>
              <a:rPr lang="en-US" sz="1000" b="1">
                <a:hlinkClick r:id="rId2" action="ppaction://hlinksldjump"/>
              </a:rPr>
              <a:t>BD 1 KIA </a:t>
            </a:r>
            <a:r>
              <a:rPr lang="en-US" sz="1000" b="1"/>
              <a:t>and/or </a:t>
            </a:r>
            <a:r>
              <a:rPr lang="en-US" sz="1000" b="1">
                <a:hlinkClick r:id="rId3" action="ppaction://hlinksldjump"/>
              </a:rPr>
              <a:t>32 MASCAL</a:t>
            </a:r>
            <a:r>
              <a:rPr lang="en-US" sz="1000" b="1"/>
              <a:t> and/or  </a:t>
            </a:r>
            <a:r>
              <a:rPr lang="en-US" sz="1000" b="1">
                <a:hlinkClick r:id="rId4" action="ppaction://hlinksldjump"/>
              </a:rPr>
              <a:t>46 WIA</a:t>
            </a:r>
            <a:endParaRPr lang="en-US" sz="1000" b="1"/>
          </a:p>
        </p:txBody>
      </p:sp>
      <p:sp>
        <p:nvSpPr>
          <p:cNvPr id="49173" name="Text Box 21"/>
          <p:cNvSpPr txBox="1">
            <a:spLocks noChangeArrowheads="1"/>
          </p:cNvSpPr>
          <p:nvPr/>
        </p:nvSpPr>
        <p:spPr bwMode="auto">
          <a:xfrm>
            <a:off x="4114800" y="5991225"/>
            <a:ext cx="1981200"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7.  Unit submits follow-up report Story Board.</a:t>
            </a:r>
          </a:p>
        </p:txBody>
      </p:sp>
      <p:sp>
        <p:nvSpPr>
          <p:cNvPr id="49174" name="Text Box 22"/>
          <p:cNvSpPr txBox="1">
            <a:spLocks noChangeArrowheads="1"/>
          </p:cNvSpPr>
          <p:nvPr/>
        </p:nvSpPr>
        <p:spPr bwMode="auto">
          <a:xfrm>
            <a:off x="4114800" y="5381625"/>
            <a:ext cx="1981200" cy="409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6. If unit requests QRF, see </a:t>
            </a:r>
            <a:r>
              <a:rPr lang="en-US" sz="1000" b="1" u="sng" dirty="0">
                <a:hlinkClick r:id="rId5" action="ppaction://hlinksldjump"/>
              </a:rPr>
              <a:t>BD 50</a:t>
            </a:r>
            <a:endParaRPr lang="en-US" sz="1000" b="1" u="sng" dirty="0"/>
          </a:p>
        </p:txBody>
      </p:sp>
      <p:cxnSp>
        <p:nvCxnSpPr>
          <p:cNvPr id="49175" name="AutoShape 23"/>
          <p:cNvCxnSpPr>
            <a:cxnSpLocks noChangeShapeType="1"/>
            <a:stCxn id="49174" idx="2"/>
            <a:endCxn id="49173" idx="0"/>
          </p:cNvCxnSpPr>
          <p:nvPr/>
        </p:nvCxnSpPr>
        <p:spPr bwMode="auto">
          <a:xfrm>
            <a:off x="5105400" y="5791200"/>
            <a:ext cx="0" cy="200025"/>
          </a:xfrm>
          <a:prstGeom prst="straightConnector1">
            <a:avLst/>
          </a:prstGeom>
          <a:noFill/>
          <a:ln w="9525">
            <a:solidFill>
              <a:schemeClr val="tx1"/>
            </a:solidFill>
            <a:round/>
            <a:headEnd/>
            <a:tailEnd type="triangle" w="med" len="med"/>
          </a:ln>
        </p:spPr>
      </p:cxnSp>
      <p:sp>
        <p:nvSpPr>
          <p:cNvPr id="49176" name="Text Box 25"/>
          <p:cNvSpPr txBox="1">
            <a:spLocks noChangeArrowheads="1"/>
          </p:cNvSpPr>
          <p:nvPr/>
        </p:nvSpPr>
        <p:spPr bwMode="auto">
          <a:xfrm>
            <a:off x="4114800" y="4013200"/>
            <a:ext cx="1968500" cy="558800"/>
          </a:xfrm>
          <a:prstGeom prst="rect">
            <a:avLst/>
          </a:prstGeom>
          <a:noFill/>
          <a:ln w="9525">
            <a:solidFill>
              <a:schemeClr val="tx1"/>
            </a:solidFill>
            <a:miter lim="800000"/>
            <a:headEnd type="none" w="sm" len="sm"/>
            <a:tailEnd type="none" w="lg" len="lg"/>
          </a:ln>
        </p:spPr>
        <p:txBody>
          <a:bodyPr>
            <a:spAutoFit/>
          </a:bodyPr>
          <a:lstStyle/>
          <a:p>
            <a:pPr algn="l" eaLnBrk="0" hangingPunct="0"/>
            <a:r>
              <a:rPr lang="en-US" sz="1000" b="1"/>
              <a:t>4.  FSC verify any radar acquisition and any “hot” ranges in vicinity</a:t>
            </a:r>
          </a:p>
        </p:txBody>
      </p:sp>
      <p:cxnSp>
        <p:nvCxnSpPr>
          <p:cNvPr id="49177" name="AutoShape 26"/>
          <p:cNvCxnSpPr>
            <a:cxnSpLocks noChangeShapeType="1"/>
            <a:stCxn id="49155" idx="2"/>
            <a:endCxn id="49172" idx="0"/>
          </p:cNvCxnSpPr>
          <p:nvPr/>
        </p:nvCxnSpPr>
        <p:spPr bwMode="auto">
          <a:xfrm>
            <a:off x="7696200" y="3755886"/>
            <a:ext cx="0" cy="816114"/>
          </a:xfrm>
          <a:prstGeom prst="straightConnector1">
            <a:avLst/>
          </a:prstGeom>
          <a:noFill/>
          <a:ln w="9525">
            <a:solidFill>
              <a:schemeClr val="tx1"/>
            </a:solidFill>
            <a:round/>
            <a:headEnd/>
            <a:tailEnd type="triangle" w="med" len="med"/>
          </a:ln>
        </p:spPr>
      </p:cxnSp>
      <p:sp>
        <p:nvSpPr>
          <p:cNvPr id="49178" name="Text Box 27"/>
          <p:cNvSpPr txBox="1">
            <a:spLocks noChangeArrowheads="1"/>
          </p:cNvSpPr>
          <p:nvPr/>
        </p:nvSpPr>
        <p:spPr bwMode="auto">
          <a:xfrm>
            <a:off x="4114800" y="4775200"/>
            <a:ext cx="1968500" cy="406400"/>
          </a:xfrm>
          <a:prstGeom prst="rect">
            <a:avLst/>
          </a:prstGeom>
          <a:noFill/>
          <a:ln w="9525">
            <a:solidFill>
              <a:schemeClr val="tx1"/>
            </a:solidFill>
            <a:miter lim="800000"/>
            <a:headEnd type="none" w="sm" len="sm"/>
            <a:tailEnd type="none" w="lg" len="lg"/>
          </a:ln>
        </p:spPr>
        <p:txBody>
          <a:bodyPr>
            <a:spAutoFit/>
          </a:bodyPr>
          <a:lstStyle/>
          <a:p>
            <a:pPr algn="l" eaLnBrk="0" hangingPunct="0"/>
            <a:r>
              <a:rPr lang="en-US" sz="1000" b="1"/>
              <a:t>5.  If unit requests MEDEVAC, see </a:t>
            </a:r>
            <a:r>
              <a:rPr lang="en-US" sz="1000" b="1" u="sng">
                <a:hlinkClick r:id="rId6" action="ppaction://hlinksldjump"/>
              </a:rPr>
              <a:t>BD 48</a:t>
            </a:r>
            <a:endParaRPr lang="en-US" sz="1000" b="1" u="sng"/>
          </a:p>
        </p:txBody>
      </p:sp>
      <p:sp>
        <p:nvSpPr>
          <p:cNvPr id="49179" name="Line 28"/>
          <p:cNvSpPr>
            <a:spLocks noChangeShapeType="1"/>
          </p:cNvSpPr>
          <p:nvPr/>
        </p:nvSpPr>
        <p:spPr bwMode="auto">
          <a:xfrm>
            <a:off x="5105400" y="4572000"/>
            <a:ext cx="0" cy="200025"/>
          </a:xfrm>
          <a:prstGeom prst="line">
            <a:avLst/>
          </a:prstGeom>
          <a:noFill/>
          <a:ln w="3175">
            <a:solidFill>
              <a:schemeClr val="tx1"/>
            </a:solidFill>
            <a:round/>
            <a:headEnd/>
            <a:tailEnd type="triangle" w="med" len="med"/>
          </a:ln>
        </p:spPr>
        <p:txBody>
          <a:bodyPr wrap="none" anchor="ctr"/>
          <a:lstStyle/>
          <a:p>
            <a:endParaRPr lang="en-US"/>
          </a:p>
        </p:txBody>
      </p:sp>
      <p:sp>
        <p:nvSpPr>
          <p:cNvPr id="49180" name="Line 29"/>
          <p:cNvSpPr>
            <a:spLocks noChangeShapeType="1"/>
          </p:cNvSpPr>
          <p:nvPr/>
        </p:nvSpPr>
        <p:spPr bwMode="auto">
          <a:xfrm>
            <a:off x="5105400" y="5181600"/>
            <a:ext cx="0" cy="200025"/>
          </a:xfrm>
          <a:prstGeom prst="line">
            <a:avLst/>
          </a:prstGeom>
          <a:noFill/>
          <a:ln w="3175">
            <a:solidFill>
              <a:schemeClr val="tx1"/>
            </a:solidFill>
            <a:round/>
            <a:headEnd/>
            <a:tailEnd type="triangle" w="med" len="med"/>
          </a:ln>
        </p:spPr>
        <p:txBody>
          <a:bodyPr wrap="none" anchor="ctr"/>
          <a:lstStyle/>
          <a:p>
            <a:endParaRPr lang="en-US"/>
          </a:p>
        </p:txBody>
      </p:sp>
      <p:cxnSp>
        <p:nvCxnSpPr>
          <p:cNvPr id="49181" name="AutoShape 30"/>
          <p:cNvCxnSpPr>
            <a:cxnSpLocks noChangeShapeType="1"/>
            <a:stCxn id="49170" idx="1"/>
            <a:endCxn id="49174" idx="3"/>
          </p:cNvCxnSpPr>
          <p:nvPr/>
        </p:nvCxnSpPr>
        <p:spPr bwMode="auto">
          <a:xfrm flipH="1" flipV="1">
            <a:off x="6096000" y="5586413"/>
            <a:ext cx="457200" cy="483274"/>
          </a:xfrm>
          <a:prstGeom prst="straightConnector1">
            <a:avLst/>
          </a:prstGeom>
          <a:noFill/>
          <a:ln w="25400">
            <a:solidFill>
              <a:schemeClr val="tx1"/>
            </a:solidFill>
            <a:prstDash val="sysDot"/>
            <a:round/>
            <a:headEnd/>
            <a:tailEnd/>
          </a:ln>
        </p:spPr>
      </p:cxnSp>
      <p:sp>
        <p:nvSpPr>
          <p:cNvPr id="49182" name="Rectangle 31"/>
          <p:cNvSpPr>
            <a:spLocks noChangeArrowheads="1"/>
          </p:cNvSpPr>
          <p:nvPr/>
        </p:nvSpPr>
        <p:spPr bwMode="auto">
          <a:xfrm>
            <a:off x="7886700" y="95250"/>
            <a:ext cx="1143000" cy="1066800"/>
          </a:xfrm>
          <a:prstGeom prst="rect">
            <a:avLst/>
          </a:prstGeom>
          <a:solidFill>
            <a:srgbClr val="00FF00"/>
          </a:solidFill>
          <a:ln w="28575">
            <a:solidFill>
              <a:schemeClr val="tx1"/>
            </a:solidFill>
            <a:miter lim="800000"/>
            <a:headEnd/>
            <a:tailEnd/>
          </a:ln>
        </p:spPr>
        <p:txBody>
          <a:bodyPr wrap="none" anchor="ctr"/>
          <a:lstStyle/>
          <a:p>
            <a:pPr algn="l"/>
            <a:r>
              <a:rPr lang="en-US" sz="1000" b="1" dirty="0"/>
              <a:t>Hyperlink</a:t>
            </a:r>
          </a:p>
          <a:p>
            <a:pPr algn="l"/>
            <a:r>
              <a:rPr lang="en-US" sz="1000" b="1" u="sng" dirty="0"/>
              <a:t>01</a:t>
            </a:r>
            <a:r>
              <a:rPr lang="en-US" sz="1000" b="1" dirty="0">
                <a:hlinkClick r:id="rId2" action="ppaction://hlinksldjump"/>
              </a:rPr>
              <a:t>-KIA</a:t>
            </a:r>
            <a:endParaRPr lang="en-US" sz="1000" b="1" dirty="0"/>
          </a:p>
          <a:p>
            <a:pPr algn="l"/>
            <a:r>
              <a:rPr lang="en-US" sz="1000" b="1" dirty="0">
                <a:hlinkClick r:id="rId3" action="ppaction://hlinksldjump"/>
              </a:rPr>
              <a:t>32-MASCAL</a:t>
            </a:r>
            <a:endParaRPr lang="en-US" sz="1000" b="1" dirty="0"/>
          </a:p>
          <a:p>
            <a:pPr algn="l"/>
            <a:r>
              <a:rPr lang="en-US" sz="1000" b="1" dirty="0">
                <a:hlinkClick r:id="rId4" action="ppaction://hlinksldjump"/>
              </a:rPr>
              <a:t>46-WIA</a:t>
            </a:r>
            <a:endParaRPr lang="en-US" sz="1000" b="1" dirty="0"/>
          </a:p>
          <a:p>
            <a:pPr algn="l"/>
            <a:r>
              <a:rPr lang="en-US" sz="1000" b="1" dirty="0">
                <a:hlinkClick r:id="rId6" action="ppaction://hlinksldjump"/>
              </a:rPr>
              <a:t>48-MEDEVAC</a:t>
            </a:r>
            <a:endParaRPr lang="en-US" sz="1000" b="1" dirty="0"/>
          </a:p>
          <a:p>
            <a:pPr algn="l"/>
            <a:r>
              <a:rPr lang="en-US" sz="1000" b="1" dirty="0">
                <a:hlinkClick r:id="rId5" action="ppaction://hlinksldjump"/>
              </a:rPr>
              <a:t>50-QRF</a:t>
            </a:r>
            <a:endParaRPr lang="en-US" sz="1000"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5715000" y="1727200"/>
            <a:ext cx="3249613" cy="3477875"/>
          </a:xfrm>
          <a:prstGeom prst="rect">
            <a:avLst/>
          </a:prstGeom>
          <a:solidFill>
            <a:schemeClr val="bg1"/>
          </a:solidFill>
          <a:ln w="9525">
            <a:solidFill>
              <a:schemeClr val="tx1"/>
            </a:solidFill>
            <a:miter lim="800000"/>
            <a:headEnd/>
            <a:tailEnd/>
          </a:ln>
        </p:spPr>
        <p:txBody>
          <a:bodyPr>
            <a:spAutoFit/>
          </a:bodyPr>
          <a:lstStyle/>
          <a:p>
            <a:pPr algn="l"/>
            <a:r>
              <a:rPr lang="en-US" sz="1000" b="1" dirty="0"/>
              <a:t>3a. Staff Action Checklist</a:t>
            </a:r>
          </a:p>
          <a:p>
            <a:pPr algn="l">
              <a:buFont typeface="Wingdings" pitchFamily="2" charset="2"/>
              <a:buChar char="q"/>
            </a:pPr>
            <a:r>
              <a:rPr lang="en-US" sz="1000" b="1" dirty="0"/>
              <a:t> Command group and staff</a:t>
            </a:r>
          </a:p>
          <a:p>
            <a:pPr algn="l">
              <a:buFont typeface="Wingdings" pitchFamily="2" charset="2"/>
              <a:buChar char="q"/>
            </a:pPr>
            <a:r>
              <a:rPr lang="en-US" sz="1000" b="1" dirty="0"/>
              <a:t> CPOF operator zooms in on incident, displays only the applicable overlays, and checks Blue Force Tracker Text messages </a:t>
            </a:r>
          </a:p>
          <a:p>
            <a:pPr algn="l">
              <a:buFont typeface="Wingdings" pitchFamily="2" charset="2"/>
              <a:buChar char="q"/>
            </a:pPr>
            <a:r>
              <a:rPr lang="en-US" sz="1000" b="1" dirty="0"/>
              <a:t> PA Cell - Alerts Level III of WIA using med spot report within 2 hrs; redirects medical assets as needed; tracks casualties thru EVAC chain; provides status updates to BTL CPT, CDR and units</a:t>
            </a:r>
          </a:p>
          <a:p>
            <a:pPr algn="l">
              <a:buFont typeface="Wingdings" pitchFamily="2" charset="2"/>
              <a:buChar char="q"/>
            </a:pPr>
            <a:r>
              <a:rPr lang="en-US" sz="1000" b="1" dirty="0"/>
              <a:t> Chaplain (Contact/augment UMC as needed)</a:t>
            </a:r>
          </a:p>
          <a:p>
            <a:pPr algn="l">
              <a:buFont typeface="Wingdings" pitchFamily="2" charset="2"/>
              <a:buChar char="q"/>
            </a:pPr>
            <a:r>
              <a:rPr lang="en-US" sz="1000" b="1" dirty="0"/>
              <a:t> S1 executes </a:t>
            </a:r>
            <a:r>
              <a:rPr lang="en-US" sz="1000" b="1" dirty="0">
                <a:hlinkClick r:id="rId2" action="ppaction://hlinksldjump"/>
              </a:rPr>
              <a:t>CARD 54 </a:t>
            </a:r>
            <a:r>
              <a:rPr lang="en-US" sz="1000" b="1" dirty="0"/>
              <a:t>and personnel actions SOP; Submits Spot Report.</a:t>
            </a:r>
          </a:p>
          <a:p>
            <a:pPr algn="l">
              <a:buFont typeface="Wingdings" pitchFamily="2" charset="2"/>
              <a:buChar char="q"/>
            </a:pPr>
            <a:r>
              <a:rPr lang="en-US" sz="1000" b="1" dirty="0"/>
              <a:t> S4 conducts mortuary affairs SOP, alerts mortuary affairs team</a:t>
            </a:r>
          </a:p>
          <a:p>
            <a:pPr algn="l">
              <a:buFont typeface="Wingdings" pitchFamily="2" charset="2"/>
              <a:buChar char="q"/>
            </a:pPr>
            <a:r>
              <a:rPr lang="en-US" sz="1000" b="1" dirty="0"/>
              <a:t> SJA prepared to settle claims</a:t>
            </a:r>
          </a:p>
          <a:p>
            <a:pPr algn="l">
              <a:buFont typeface="Wingdings" pitchFamily="2" charset="2"/>
              <a:buChar char="q"/>
            </a:pPr>
            <a:r>
              <a:rPr lang="en-US" sz="1000" b="1" dirty="0"/>
              <a:t> Safety Officer conducts interviews</a:t>
            </a:r>
          </a:p>
          <a:p>
            <a:pPr algn="l">
              <a:buFont typeface="Wingdings" pitchFamily="2" charset="2"/>
              <a:buChar char="q"/>
            </a:pPr>
            <a:r>
              <a:rPr lang="en-US" sz="1000" b="1" dirty="0"/>
              <a:t> S2 collects facts and conducts pattern analysis</a:t>
            </a:r>
          </a:p>
          <a:p>
            <a:pPr algn="l">
              <a:buFont typeface="Wingdings" pitchFamily="2" charset="2"/>
              <a:buChar char="q"/>
            </a:pPr>
            <a:r>
              <a:rPr lang="en-US" sz="1000" b="1" dirty="0"/>
              <a:t> Alert all TOCs if upgrade FPCON is necessary</a:t>
            </a:r>
          </a:p>
          <a:p>
            <a:pPr algn="l">
              <a:buFont typeface="Wingdings" pitchFamily="2" charset="2"/>
              <a:buChar char="q"/>
            </a:pPr>
            <a:r>
              <a:rPr lang="en-US" sz="1000" b="1" dirty="0"/>
              <a:t> PAO, IO  prepares statements/messages</a:t>
            </a:r>
          </a:p>
          <a:p>
            <a:pPr algn="l">
              <a:buFont typeface="Wingdings" pitchFamily="2" charset="2"/>
              <a:buChar char="q"/>
            </a:pPr>
            <a:r>
              <a:rPr lang="en-US" sz="1000" b="1" dirty="0"/>
              <a:t> LNO collects information/details of incident</a:t>
            </a:r>
          </a:p>
          <a:p>
            <a:pPr algn="l">
              <a:buFont typeface="Wingdings" pitchFamily="2" charset="2"/>
              <a:buChar char="q"/>
            </a:pPr>
            <a:r>
              <a:rPr lang="en-US" sz="1000" b="1" dirty="0"/>
              <a:t> FSC requests CAS support as needed</a:t>
            </a:r>
          </a:p>
        </p:txBody>
      </p:sp>
      <p:sp>
        <p:nvSpPr>
          <p:cNvPr id="50179" name="Text Box 3"/>
          <p:cNvSpPr txBox="1">
            <a:spLocks noChangeArrowheads="1"/>
          </p:cNvSpPr>
          <p:nvPr/>
        </p:nvSpPr>
        <p:spPr bwMode="auto">
          <a:xfrm>
            <a:off x="123825" y="1817688"/>
            <a:ext cx="2895600" cy="30162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SALT-A report to TOC:</a:t>
            </a:r>
          </a:p>
          <a:p>
            <a:pPr algn="l" eaLnBrk="0" hangingPunct="0"/>
            <a:r>
              <a:rPr lang="en-US" sz="1000" b="1" dirty="0"/>
              <a:t>S-Size</a:t>
            </a:r>
          </a:p>
          <a:p>
            <a:pPr algn="l" eaLnBrk="0" hangingPunct="0"/>
            <a:r>
              <a:rPr lang="en-US" sz="1000" b="1" dirty="0"/>
              <a:t>      (1)  Name, rank, SSN, unit, and nationality of injured/deceased?</a:t>
            </a:r>
          </a:p>
          <a:p>
            <a:pPr algn="l" eaLnBrk="0" hangingPunct="0"/>
            <a:r>
              <a:rPr lang="en-US" sz="1000" b="1" dirty="0"/>
              <a:t>A-Activity</a:t>
            </a:r>
          </a:p>
          <a:p>
            <a:pPr algn="l" eaLnBrk="0" hangingPunct="0"/>
            <a:r>
              <a:rPr lang="en-US" sz="1000" b="1" dirty="0"/>
              <a:t>     (1)  What activity was the individual(s) involved in?  What happened?</a:t>
            </a:r>
          </a:p>
          <a:p>
            <a:pPr algn="l" eaLnBrk="0" hangingPunct="0"/>
            <a:r>
              <a:rPr lang="en-US" sz="1000" b="1" dirty="0"/>
              <a:t>     (2)  Was it attempted suicide?</a:t>
            </a:r>
          </a:p>
          <a:p>
            <a:pPr algn="l" eaLnBrk="0" hangingPunct="0"/>
            <a:r>
              <a:rPr lang="en-US" sz="1000" b="1" dirty="0"/>
              <a:t>     (3)  What was the cause of injury/death?</a:t>
            </a:r>
          </a:p>
          <a:p>
            <a:pPr algn="l" eaLnBrk="0" hangingPunct="0"/>
            <a:r>
              <a:rPr lang="en-US" sz="1000" b="1" dirty="0"/>
              <a:t>     (4)  What conditions surrounded the injury/death?</a:t>
            </a:r>
          </a:p>
          <a:p>
            <a:pPr algn="l" eaLnBrk="0" hangingPunct="0"/>
            <a:r>
              <a:rPr lang="en-US" sz="1000" b="1" dirty="0"/>
              <a:t>L-Location (8-digit grid)</a:t>
            </a:r>
          </a:p>
          <a:p>
            <a:pPr algn="l" eaLnBrk="0" hangingPunct="0"/>
            <a:r>
              <a:rPr lang="en-US" sz="1000" b="1" dirty="0"/>
              <a:t>     (1)  Where did the incident occur?</a:t>
            </a:r>
          </a:p>
          <a:p>
            <a:pPr algn="l" eaLnBrk="0" hangingPunct="0"/>
            <a:r>
              <a:rPr lang="en-US" sz="1000" b="1" dirty="0"/>
              <a:t>     (2)  Where is the injured/deceased individual?</a:t>
            </a:r>
          </a:p>
          <a:p>
            <a:pPr algn="l" eaLnBrk="0" hangingPunct="0"/>
            <a:r>
              <a:rPr lang="en-US" sz="1000" b="1" dirty="0"/>
              <a:t>T-Time.  When did the injury/death occur?</a:t>
            </a:r>
          </a:p>
          <a:p>
            <a:pPr algn="l" eaLnBrk="0" hangingPunct="0"/>
            <a:r>
              <a:rPr lang="en-US" sz="1000" b="1" dirty="0"/>
              <a:t>A-Actions:</a:t>
            </a:r>
          </a:p>
          <a:p>
            <a:pPr algn="l" eaLnBrk="0" hangingPunct="0"/>
            <a:r>
              <a:rPr lang="en-US" sz="1000" b="1" dirty="0"/>
              <a:t>     (1)  Actions taken by unit/agency.  </a:t>
            </a:r>
          </a:p>
          <a:p>
            <a:pPr algn="l" eaLnBrk="0" hangingPunct="0"/>
            <a:r>
              <a:rPr lang="en-US" sz="1000" b="1" dirty="0"/>
              <a:t>     (2)  Assets/support needed?</a:t>
            </a:r>
          </a:p>
        </p:txBody>
      </p:sp>
      <p:sp>
        <p:nvSpPr>
          <p:cNvPr id="50180" name="Text Box 4"/>
          <p:cNvSpPr txBox="1">
            <a:spLocks noChangeArrowheads="1"/>
          </p:cNvSpPr>
          <p:nvPr/>
        </p:nvSpPr>
        <p:spPr bwMode="auto">
          <a:xfrm>
            <a:off x="2209800" y="762000"/>
            <a:ext cx="3200400" cy="708025"/>
          </a:xfrm>
          <a:prstGeom prst="rect">
            <a:avLst/>
          </a:prstGeom>
          <a:noFill/>
          <a:ln w="12700">
            <a:noFill/>
            <a:miter lim="800000"/>
            <a:headEnd type="none" w="sm" len="sm"/>
            <a:tailEnd type="none" w="lg" len="lg"/>
          </a:ln>
        </p:spPr>
        <p:txBody>
          <a:bodyPr>
            <a:spAutoFit/>
          </a:bodyPr>
          <a:lstStyle/>
          <a:p>
            <a:pPr algn="l" eaLnBrk="0" hangingPunct="0"/>
            <a:r>
              <a:rPr lang="en-US" sz="1000" b="1" dirty="0"/>
              <a:t>One or more of the following are wounded</a:t>
            </a:r>
          </a:p>
          <a:p>
            <a:pPr algn="l" eaLnBrk="0" hangingPunct="0"/>
            <a:r>
              <a:rPr lang="en-US" sz="1000" b="1" dirty="0"/>
              <a:t>1. US / Coalition Soldier</a:t>
            </a:r>
          </a:p>
          <a:p>
            <a:pPr algn="l" eaLnBrk="0" hangingPunct="0"/>
            <a:r>
              <a:rPr lang="en-US" sz="1000" b="1" dirty="0"/>
              <a:t>2. DOD Civilian</a:t>
            </a:r>
          </a:p>
          <a:p>
            <a:pPr algn="l" eaLnBrk="0" hangingPunct="0"/>
            <a:r>
              <a:rPr lang="en-US" sz="1000" b="1" dirty="0"/>
              <a:t>3. Any civilian Afghan wounded by US forces</a:t>
            </a:r>
          </a:p>
        </p:txBody>
      </p:sp>
      <p:sp>
        <p:nvSpPr>
          <p:cNvPr id="50181" name="AutoShape 5"/>
          <p:cNvSpPr>
            <a:spLocks noChangeArrowheads="1"/>
          </p:cNvSpPr>
          <p:nvPr/>
        </p:nvSpPr>
        <p:spPr bwMode="auto">
          <a:xfrm>
            <a:off x="1524000" y="762000"/>
            <a:ext cx="4191000" cy="784225"/>
          </a:xfrm>
          <a:prstGeom prst="flowChartInputOutput">
            <a:avLst/>
          </a:prstGeom>
          <a:noFill/>
          <a:ln w="9525">
            <a:solidFill>
              <a:schemeClr val="tx1"/>
            </a:solidFill>
            <a:miter lim="800000"/>
            <a:headEnd/>
            <a:tailEnd/>
          </a:ln>
        </p:spPr>
        <p:txBody>
          <a:bodyPr wrap="none" anchor="ctr"/>
          <a:lstStyle/>
          <a:p>
            <a:endParaRPr lang="en-US"/>
          </a:p>
        </p:txBody>
      </p:sp>
      <p:sp>
        <p:nvSpPr>
          <p:cNvPr id="50182" name="Text Box 6"/>
          <p:cNvSpPr txBox="1">
            <a:spLocks noChangeArrowheads="1"/>
          </p:cNvSpPr>
          <p:nvPr/>
        </p:nvSpPr>
        <p:spPr bwMode="auto">
          <a:xfrm>
            <a:off x="3352800" y="1676400"/>
            <a:ext cx="2133600" cy="4095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1.  Unit conducts immediate first aid.</a:t>
            </a:r>
          </a:p>
        </p:txBody>
      </p:sp>
      <p:sp>
        <p:nvSpPr>
          <p:cNvPr id="50183" name="Text Box 7"/>
          <p:cNvSpPr txBox="1">
            <a:spLocks noChangeArrowheads="1"/>
          </p:cNvSpPr>
          <p:nvPr/>
        </p:nvSpPr>
        <p:spPr bwMode="auto">
          <a:xfrm>
            <a:off x="3352800" y="2209800"/>
            <a:ext cx="2124075" cy="246221"/>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2.  Unit notifies TOC   </a:t>
            </a:r>
          </a:p>
        </p:txBody>
      </p:sp>
      <p:cxnSp>
        <p:nvCxnSpPr>
          <p:cNvPr id="50184" name="AutoShape 8"/>
          <p:cNvCxnSpPr>
            <a:cxnSpLocks noChangeShapeType="1"/>
            <a:stCxn id="50183" idx="1"/>
            <a:endCxn id="50179" idx="3"/>
          </p:cNvCxnSpPr>
          <p:nvPr/>
        </p:nvCxnSpPr>
        <p:spPr bwMode="auto">
          <a:xfrm rot="10800000" flipV="1">
            <a:off x="3019426" y="2332911"/>
            <a:ext cx="333375" cy="992882"/>
          </a:xfrm>
          <a:prstGeom prst="bentConnector3">
            <a:avLst>
              <a:gd name="adj1" fmla="val 50000"/>
            </a:avLst>
          </a:prstGeom>
          <a:noFill/>
          <a:ln w="9525">
            <a:solidFill>
              <a:schemeClr val="tx1"/>
            </a:solidFill>
            <a:prstDash val="dash"/>
            <a:miter lim="800000"/>
            <a:headEnd/>
            <a:tailEnd/>
          </a:ln>
        </p:spPr>
      </p:cxnSp>
      <p:cxnSp>
        <p:nvCxnSpPr>
          <p:cNvPr id="50185" name="AutoShape 9"/>
          <p:cNvCxnSpPr>
            <a:cxnSpLocks noChangeShapeType="1"/>
            <a:stCxn id="50181" idx="4"/>
            <a:endCxn id="50182" idx="0"/>
          </p:cNvCxnSpPr>
          <p:nvPr/>
        </p:nvCxnSpPr>
        <p:spPr bwMode="auto">
          <a:xfrm rot="16200000" flipH="1">
            <a:off x="3954463" y="1211262"/>
            <a:ext cx="130175" cy="800100"/>
          </a:xfrm>
          <a:prstGeom prst="straightConnector1">
            <a:avLst/>
          </a:prstGeom>
          <a:noFill/>
          <a:ln w="9525">
            <a:solidFill>
              <a:schemeClr val="tx1"/>
            </a:solidFill>
            <a:round/>
            <a:headEnd/>
            <a:tailEnd type="triangle" w="med" len="med"/>
          </a:ln>
        </p:spPr>
      </p:cxnSp>
      <p:cxnSp>
        <p:nvCxnSpPr>
          <p:cNvPr id="50186" name="AutoShape 10"/>
          <p:cNvCxnSpPr>
            <a:cxnSpLocks noChangeShapeType="1"/>
            <a:stCxn id="50182" idx="2"/>
            <a:endCxn id="50183" idx="0"/>
          </p:cNvCxnSpPr>
          <p:nvPr/>
        </p:nvCxnSpPr>
        <p:spPr bwMode="auto">
          <a:xfrm rot="5400000">
            <a:off x="4355307" y="2145506"/>
            <a:ext cx="123825" cy="4762"/>
          </a:xfrm>
          <a:prstGeom prst="straightConnector1">
            <a:avLst/>
          </a:prstGeom>
          <a:noFill/>
          <a:ln w="9525">
            <a:solidFill>
              <a:schemeClr val="tx1"/>
            </a:solidFill>
            <a:round/>
            <a:headEnd/>
            <a:tailEnd type="triangle" w="med" len="med"/>
          </a:ln>
        </p:spPr>
      </p:cxnSp>
      <p:cxnSp>
        <p:nvCxnSpPr>
          <p:cNvPr id="50187" name="AutoShape 11"/>
          <p:cNvCxnSpPr>
            <a:cxnSpLocks noChangeShapeType="1"/>
            <a:stCxn id="50183" idx="2"/>
            <a:endCxn id="50190" idx="0"/>
          </p:cNvCxnSpPr>
          <p:nvPr/>
        </p:nvCxnSpPr>
        <p:spPr bwMode="auto">
          <a:xfrm rot="16200000" flipH="1">
            <a:off x="4364117" y="2506742"/>
            <a:ext cx="106204" cy="4762"/>
          </a:xfrm>
          <a:prstGeom prst="straightConnector1">
            <a:avLst/>
          </a:prstGeom>
          <a:noFill/>
          <a:ln w="9525">
            <a:solidFill>
              <a:schemeClr val="tx1"/>
            </a:solidFill>
            <a:round/>
            <a:headEnd/>
            <a:tailEnd type="triangle" w="med" len="med"/>
          </a:ln>
        </p:spPr>
      </p:cxnSp>
      <p:sp>
        <p:nvSpPr>
          <p:cNvPr id="50188" name="Text Box 12"/>
          <p:cNvSpPr txBox="1">
            <a:spLocks noChangeArrowheads="1"/>
          </p:cNvSpPr>
          <p:nvPr/>
        </p:nvSpPr>
        <p:spPr bwMode="auto">
          <a:xfrm>
            <a:off x="1752600" y="304800"/>
            <a:ext cx="57912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46:</a:t>
            </a:r>
            <a:r>
              <a:rPr lang="en-US" sz="1400" b="1"/>
              <a:t> WIA of a coalition soldier/coalition civilian </a:t>
            </a:r>
          </a:p>
        </p:txBody>
      </p:sp>
      <p:grpSp>
        <p:nvGrpSpPr>
          <p:cNvPr id="50189" name="Group 13"/>
          <p:cNvGrpSpPr>
            <a:grpSpLocks/>
          </p:cNvGrpSpPr>
          <p:nvPr/>
        </p:nvGrpSpPr>
        <p:grpSpPr bwMode="auto">
          <a:xfrm>
            <a:off x="5410200" y="1219200"/>
            <a:ext cx="3505200" cy="396875"/>
            <a:chOff x="1098" y="3744"/>
            <a:chExt cx="3605" cy="442"/>
          </a:xfrm>
        </p:grpSpPr>
        <p:sp>
          <p:nvSpPr>
            <p:cNvPr id="50200" name="Rectangle 14"/>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50201" name="Picture 15" descr="DD01352_"/>
            <p:cNvPicPr>
              <a:picLocks noChangeAspect="1" noChangeArrowheads="1"/>
            </p:cNvPicPr>
            <p:nvPr/>
          </p:nvPicPr>
          <p:blipFill>
            <a:blip r:embed="rId3"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50202" name="Picture 16" descr="DD01352_"/>
            <p:cNvPicPr>
              <a:picLocks noChangeAspect="1" noChangeArrowheads="1"/>
            </p:cNvPicPr>
            <p:nvPr/>
          </p:nvPicPr>
          <p:blipFill>
            <a:blip r:embed="rId3"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50203" name="Rectangle 17"/>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50190" name="Text Box 18"/>
          <p:cNvSpPr txBox="1">
            <a:spLocks noChangeArrowheads="1"/>
          </p:cNvSpPr>
          <p:nvPr/>
        </p:nvSpPr>
        <p:spPr bwMode="auto">
          <a:xfrm>
            <a:off x="3352800" y="2562225"/>
            <a:ext cx="2133600" cy="1323439"/>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3.  Battle Captain begins notification procedures.  Submits SALUTE report within 30 minutes.  If victim is a soldier, issues verbal order to all commanders to control all communications to the rear.  CAO/rear-D notifies family.</a:t>
            </a:r>
          </a:p>
        </p:txBody>
      </p:sp>
      <p:sp>
        <p:nvSpPr>
          <p:cNvPr id="50191" name="Text Box 19"/>
          <p:cNvSpPr txBox="1">
            <a:spLocks noChangeArrowheads="1"/>
          </p:cNvSpPr>
          <p:nvPr/>
        </p:nvSpPr>
        <p:spPr bwMode="auto">
          <a:xfrm>
            <a:off x="3057525" y="4114801"/>
            <a:ext cx="1427163" cy="147732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4. If victim is a US/coalition soldier, a US/coalition civilian, injured by US forces, then the unit evacuates casualties and/or remains IAW unit SOP. See </a:t>
            </a:r>
            <a:r>
              <a:rPr lang="en-US" sz="1000" b="1" u="sng" dirty="0">
                <a:hlinkClick r:id="rId4" action="ppaction://hlinksldjump"/>
              </a:rPr>
              <a:t>BD 48</a:t>
            </a:r>
            <a:endParaRPr lang="en-US" sz="1000" b="1" u="sng" dirty="0"/>
          </a:p>
        </p:txBody>
      </p:sp>
      <p:sp>
        <p:nvSpPr>
          <p:cNvPr id="50192" name="Text Box 22"/>
          <p:cNvSpPr txBox="1">
            <a:spLocks noChangeArrowheads="1"/>
          </p:cNvSpPr>
          <p:nvPr/>
        </p:nvSpPr>
        <p:spPr bwMode="auto">
          <a:xfrm>
            <a:off x="2133600" y="5943600"/>
            <a:ext cx="3451225"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5.  Unit submits all DA 1156 (Casualty Feeder Card and follow-up report Story Board.</a:t>
            </a:r>
          </a:p>
        </p:txBody>
      </p:sp>
      <p:cxnSp>
        <p:nvCxnSpPr>
          <p:cNvPr id="50193" name="AutoShape 23"/>
          <p:cNvCxnSpPr>
            <a:cxnSpLocks noChangeShapeType="1"/>
            <a:stCxn id="50190" idx="2"/>
            <a:endCxn id="50191" idx="0"/>
          </p:cNvCxnSpPr>
          <p:nvPr/>
        </p:nvCxnSpPr>
        <p:spPr bwMode="auto">
          <a:xfrm flipH="1">
            <a:off x="3771107" y="3885664"/>
            <a:ext cx="648493" cy="229137"/>
          </a:xfrm>
          <a:prstGeom prst="straightConnector1">
            <a:avLst/>
          </a:prstGeom>
          <a:noFill/>
          <a:ln w="9525">
            <a:solidFill>
              <a:schemeClr val="tx1"/>
            </a:solidFill>
            <a:round/>
            <a:headEnd/>
            <a:tailEnd type="triangle" w="med" len="med"/>
          </a:ln>
        </p:spPr>
      </p:cxnSp>
      <p:cxnSp>
        <p:nvCxnSpPr>
          <p:cNvPr id="50194" name="AutoShape 24"/>
          <p:cNvCxnSpPr>
            <a:cxnSpLocks noChangeShapeType="1"/>
            <a:stCxn id="50191" idx="2"/>
            <a:endCxn id="50192" idx="0"/>
          </p:cNvCxnSpPr>
          <p:nvPr/>
        </p:nvCxnSpPr>
        <p:spPr bwMode="auto">
          <a:xfrm>
            <a:off x="3771107" y="5592129"/>
            <a:ext cx="88106" cy="351471"/>
          </a:xfrm>
          <a:prstGeom prst="straightConnector1">
            <a:avLst/>
          </a:prstGeom>
          <a:noFill/>
          <a:ln w="9525">
            <a:solidFill>
              <a:schemeClr val="tx1"/>
            </a:solidFill>
            <a:round/>
            <a:headEnd/>
            <a:tailEnd type="triangle" w="med" len="med"/>
          </a:ln>
        </p:spPr>
      </p:cxnSp>
      <p:cxnSp>
        <p:nvCxnSpPr>
          <p:cNvPr id="50195" name="AutoShape 25"/>
          <p:cNvCxnSpPr>
            <a:cxnSpLocks noChangeShapeType="1"/>
            <a:stCxn id="50190" idx="3"/>
            <a:endCxn id="50178" idx="1"/>
          </p:cNvCxnSpPr>
          <p:nvPr/>
        </p:nvCxnSpPr>
        <p:spPr bwMode="auto">
          <a:xfrm>
            <a:off x="5486400" y="3223945"/>
            <a:ext cx="228600" cy="242193"/>
          </a:xfrm>
          <a:prstGeom prst="bentConnector3">
            <a:avLst>
              <a:gd name="adj1" fmla="val 50000"/>
            </a:avLst>
          </a:prstGeom>
          <a:noFill/>
          <a:ln w="9525">
            <a:solidFill>
              <a:schemeClr val="tx1"/>
            </a:solidFill>
            <a:miter lim="800000"/>
            <a:headEnd/>
            <a:tailEnd type="triangle" w="med" len="med"/>
          </a:ln>
        </p:spPr>
      </p:cxnSp>
      <p:sp>
        <p:nvSpPr>
          <p:cNvPr id="50196" name="Text Box 26"/>
          <p:cNvSpPr txBox="1">
            <a:spLocks noChangeArrowheads="1"/>
          </p:cNvSpPr>
          <p:nvPr/>
        </p:nvSpPr>
        <p:spPr bwMode="auto">
          <a:xfrm>
            <a:off x="4514850" y="4114800"/>
            <a:ext cx="1077913" cy="1676400"/>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4a. If victim is local national, unit sends him to Afghan hospital to treat victim.  Notifies 504th BfSB if local assets not available</a:t>
            </a:r>
          </a:p>
        </p:txBody>
      </p:sp>
      <p:cxnSp>
        <p:nvCxnSpPr>
          <p:cNvPr id="50197" name="AutoShape 27"/>
          <p:cNvCxnSpPr>
            <a:cxnSpLocks noChangeShapeType="1"/>
            <a:stCxn id="50190" idx="2"/>
            <a:endCxn id="50196" idx="0"/>
          </p:cNvCxnSpPr>
          <p:nvPr/>
        </p:nvCxnSpPr>
        <p:spPr bwMode="auto">
          <a:xfrm rot="16200000" flipH="1">
            <a:off x="4622135" y="3683128"/>
            <a:ext cx="229136" cy="634207"/>
          </a:xfrm>
          <a:prstGeom prst="straightConnector1">
            <a:avLst/>
          </a:prstGeom>
          <a:noFill/>
          <a:ln w="9525">
            <a:solidFill>
              <a:schemeClr val="tx1"/>
            </a:solidFill>
            <a:round/>
            <a:headEnd/>
            <a:tailEnd type="triangle" w="med" len="med"/>
          </a:ln>
        </p:spPr>
      </p:cxnSp>
      <p:cxnSp>
        <p:nvCxnSpPr>
          <p:cNvPr id="50198" name="AutoShape 28"/>
          <p:cNvCxnSpPr>
            <a:cxnSpLocks noChangeShapeType="1"/>
            <a:stCxn id="50196" idx="2"/>
            <a:endCxn id="50192" idx="0"/>
          </p:cNvCxnSpPr>
          <p:nvPr/>
        </p:nvCxnSpPr>
        <p:spPr bwMode="auto">
          <a:xfrm flipH="1">
            <a:off x="3859213" y="5791200"/>
            <a:ext cx="1194594" cy="152400"/>
          </a:xfrm>
          <a:prstGeom prst="straightConnector1">
            <a:avLst/>
          </a:prstGeom>
          <a:noFill/>
          <a:ln w="9525">
            <a:solidFill>
              <a:schemeClr val="tx1"/>
            </a:solidFill>
            <a:round/>
            <a:headEnd/>
            <a:tailEnd type="triangle" w="med" len="med"/>
          </a:ln>
        </p:spPr>
      </p:cxnSp>
      <p:sp>
        <p:nvSpPr>
          <p:cNvPr id="50199" name="Rectangle 29"/>
          <p:cNvSpPr>
            <a:spLocks noChangeArrowheads="1"/>
          </p:cNvSpPr>
          <p:nvPr/>
        </p:nvSpPr>
        <p:spPr bwMode="auto">
          <a:xfrm>
            <a:off x="7848600" y="76200"/>
            <a:ext cx="1143000" cy="838200"/>
          </a:xfrm>
          <a:prstGeom prst="rect">
            <a:avLst/>
          </a:prstGeom>
          <a:solidFill>
            <a:srgbClr val="00FF00"/>
          </a:solidFill>
          <a:ln w="28575">
            <a:solidFill>
              <a:schemeClr val="tx1"/>
            </a:solidFill>
            <a:miter lim="800000"/>
            <a:headEnd/>
            <a:tailEnd/>
          </a:ln>
        </p:spPr>
        <p:txBody>
          <a:bodyPr wrap="none" anchor="ctr"/>
          <a:lstStyle/>
          <a:p>
            <a:pPr algn="l"/>
            <a:r>
              <a:rPr lang="en-US" sz="1000" b="1"/>
              <a:t>Hyperlink</a:t>
            </a:r>
          </a:p>
          <a:p>
            <a:pPr algn="l"/>
            <a:r>
              <a:rPr lang="en-US" sz="1000" b="1" u="sng"/>
              <a:t>01</a:t>
            </a:r>
            <a:r>
              <a:rPr lang="en-US" sz="1000" b="1" u="sng">
                <a:hlinkClick r:id="rId5" action="ppaction://hlinksldjump"/>
              </a:rPr>
              <a:t>-K</a:t>
            </a:r>
            <a:r>
              <a:rPr lang="en-US" sz="1000" b="1">
                <a:hlinkClick r:id="rId5" action="ppaction://hlinksldjump"/>
              </a:rPr>
              <a:t>IA</a:t>
            </a:r>
            <a:endParaRPr lang="en-US" sz="1000" b="1"/>
          </a:p>
          <a:p>
            <a:pPr algn="l"/>
            <a:r>
              <a:rPr lang="en-US" sz="1000" b="1" u="sng"/>
              <a:t>48</a:t>
            </a:r>
            <a:r>
              <a:rPr lang="en-US" sz="1000" b="1">
                <a:hlinkClick r:id="rId4" action="ppaction://hlinksldjump"/>
              </a:rPr>
              <a:t>-MEDEVAC</a:t>
            </a:r>
            <a:endParaRPr lang="en-US" sz="1000" b="1"/>
          </a:p>
          <a:p>
            <a:pPr algn="l"/>
            <a:r>
              <a:rPr lang="en-US" sz="1000" b="1" u="sng">
                <a:hlinkClick r:id="rId6" action="ppaction://hlinksldjump"/>
              </a:rPr>
              <a:t>54</a:t>
            </a:r>
            <a:r>
              <a:rPr lang="en-US" sz="1000" b="1">
                <a:hlinkClick r:id="rId6" action="ppaction://hlinksldjump"/>
              </a:rPr>
              <a:t>-KIA Process</a:t>
            </a:r>
            <a:endParaRPr lang="en-US" sz="1000" b="1"/>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6" name="Line 26"/>
          <p:cNvSpPr>
            <a:spLocks noChangeShapeType="1"/>
          </p:cNvSpPr>
          <p:nvPr/>
        </p:nvSpPr>
        <p:spPr bwMode="auto">
          <a:xfrm flipV="1">
            <a:off x="7696200" y="5867400"/>
            <a:ext cx="0" cy="228600"/>
          </a:xfrm>
          <a:prstGeom prst="line">
            <a:avLst/>
          </a:prstGeom>
          <a:noFill/>
          <a:ln w="12700">
            <a:solidFill>
              <a:schemeClr val="tx1"/>
            </a:solidFill>
            <a:round/>
            <a:headEnd/>
            <a:tailEnd/>
          </a:ln>
        </p:spPr>
        <p:txBody>
          <a:bodyPr wrap="none" anchor="ctr"/>
          <a:lstStyle/>
          <a:p>
            <a:endParaRPr lang="en-US"/>
          </a:p>
        </p:txBody>
      </p:sp>
      <p:sp>
        <p:nvSpPr>
          <p:cNvPr id="51202" name="Text Box 2"/>
          <p:cNvSpPr txBox="1">
            <a:spLocks noChangeArrowheads="1"/>
          </p:cNvSpPr>
          <p:nvPr/>
        </p:nvSpPr>
        <p:spPr bwMode="auto">
          <a:xfrm>
            <a:off x="228600" y="2790825"/>
            <a:ext cx="3200400" cy="3457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SALT-A report to TOC:</a:t>
            </a:r>
          </a:p>
          <a:p>
            <a:pPr algn="l" eaLnBrk="0" hangingPunct="0"/>
            <a:r>
              <a:rPr lang="en-US" sz="1000" b="1" dirty="0"/>
              <a:t>S-Size</a:t>
            </a:r>
          </a:p>
          <a:p>
            <a:pPr algn="l" eaLnBrk="0" hangingPunct="0"/>
            <a:r>
              <a:rPr lang="en-US" sz="1000" b="1" dirty="0"/>
              <a:t>     (1) How large is the alleged explosive device?</a:t>
            </a:r>
          </a:p>
          <a:p>
            <a:pPr algn="l" eaLnBrk="0" hangingPunct="0"/>
            <a:r>
              <a:rPr lang="en-US" sz="1000" b="1" dirty="0"/>
              <a:t>A-Activity</a:t>
            </a:r>
          </a:p>
          <a:p>
            <a:pPr algn="l" eaLnBrk="0" hangingPunct="0"/>
            <a:r>
              <a:rPr lang="en-US" sz="1000" b="1" dirty="0"/>
              <a:t>     (1) Who is the source of the call/message?</a:t>
            </a:r>
          </a:p>
          <a:p>
            <a:pPr algn="l" eaLnBrk="0" hangingPunct="0"/>
            <a:r>
              <a:rPr lang="en-US" sz="1000" b="1" dirty="0"/>
              <a:t>     (2) Who received the call/message?</a:t>
            </a:r>
          </a:p>
          <a:p>
            <a:pPr algn="l" eaLnBrk="0" hangingPunct="0"/>
            <a:r>
              <a:rPr lang="en-US" sz="1000" b="1" dirty="0"/>
              <a:t>     (3) Does the individual making the threat have an accent?</a:t>
            </a:r>
          </a:p>
          <a:p>
            <a:pPr algn="l" eaLnBrk="0" hangingPunct="0"/>
            <a:r>
              <a:rPr lang="en-US" sz="1000" b="1" dirty="0"/>
              <a:t>     (4) Who is making the threat or claiming responsibility?</a:t>
            </a:r>
          </a:p>
          <a:p>
            <a:pPr algn="l" eaLnBrk="0" hangingPunct="0"/>
            <a:r>
              <a:rPr lang="en-US" sz="1000" b="1" dirty="0"/>
              <a:t>     (5)  What prompted the activity?</a:t>
            </a:r>
          </a:p>
          <a:p>
            <a:pPr algn="l" eaLnBrk="0" hangingPunct="0"/>
            <a:r>
              <a:rPr lang="en-US" sz="1000" b="1" dirty="0"/>
              <a:t>L-Location (8 digit grid)?</a:t>
            </a:r>
          </a:p>
          <a:p>
            <a:pPr algn="l" eaLnBrk="0" hangingPunct="0"/>
            <a:r>
              <a:rPr lang="en-US" sz="1000" b="1" dirty="0"/>
              <a:t>     (1) Where is the alleged bomb?</a:t>
            </a:r>
          </a:p>
          <a:p>
            <a:pPr algn="l" eaLnBrk="0" hangingPunct="0"/>
            <a:r>
              <a:rPr lang="en-US" sz="1000" b="1" dirty="0"/>
              <a:t>     (2) What area/buildings are affected?  </a:t>
            </a:r>
          </a:p>
          <a:p>
            <a:pPr algn="l" eaLnBrk="0" hangingPunct="0"/>
            <a:r>
              <a:rPr lang="en-US" sz="1000" b="1" dirty="0"/>
              <a:t>T-Time</a:t>
            </a:r>
          </a:p>
          <a:p>
            <a:pPr algn="l" eaLnBrk="0" hangingPunct="0"/>
            <a:r>
              <a:rPr lang="en-US" sz="1000" b="1" dirty="0"/>
              <a:t>     (1)  When is the alleged bomb supposed to detonate?</a:t>
            </a:r>
          </a:p>
          <a:p>
            <a:pPr algn="l" eaLnBrk="0" hangingPunct="0"/>
            <a:r>
              <a:rPr lang="en-US" sz="1000" b="1" dirty="0"/>
              <a:t>      (2)  When was the threat initially reported?</a:t>
            </a:r>
          </a:p>
          <a:p>
            <a:pPr algn="l" eaLnBrk="0" hangingPunct="0"/>
            <a:r>
              <a:rPr lang="en-US" sz="1000" b="1" dirty="0"/>
              <a:t>A-Actions:</a:t>
            </a:r>
          </a:p>
          <a:p>
            <a:pPr algn="l" eaLnBrk="0" hangingPunct="0"/>
            <a:r>
              <a:rPr lang="en-US" sz="1000" b="1" dirty="0"/>
              <a:t>     (1)  Actions taken by unit.  </a:t>
            </a:r>
          </a:p>
          <a:p>
            <a:pPr algn="l" eaLnBrk="0" hangingPunct="0"/>
            <a:r>
              <a:rPr lang="en-US" sz="1000" b="1" dirty="0"/>
              <a:t>     (2)  Have you seen any suspicious packages?</a:t>
            </a:r>
          </a:p>
          <a:p>
            <a:pPr algn="l" eaLnBrk="0" hangingPunct="0"/>
            <a:r>
              <a:rPr lang="en-US" sz="1000" b="1" dirty="0"/>
              <a:t>     (3)  Assets/support needed?</a:t>
            </a:r>
          </a:p>
        </p:txBody>
      </p:sp>
      <p:sp>
        <p:nvSpPr>
          <p:cNvPr id="51203" name="Text Box 3"/>
          <p:cNvSpPr txBox="1">
            <a:spLocks noChangeArrowheads="1"/>
          </p:cNvSpPr>
          <p:nvPr/>
        </p:nvSpPr>
        <p:spPr bwMode="auto">
          <a:xfrm>
            <a:off x="6324600" y="2105025"/>
            <a:ext cx="1981200" cy="1015663"/>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Notification Tree:</a:t>
            </a:r>
          </a:p>
          <a:p>
            <a:pPr algn="l" eaLnBrk="0" hangingPunct="0"/>
            <a:r>
              <a:rPr lang="en-US" sz="1000" b="1" dirty="0"/>
              <a:t>(1)  Command group and staff  </a:t>
            </a:r>
          </a:p>
          <a:p>
            <a:pPr algn="l" eaLnBrk="0" hangingPunct="0"/>
            <a:r>
              <a:rPr lang="en-US" sz="1000" b="1" dirty="0"/>
              <a:t>(2) Alert all TOCs if upgrade FPCON is necessary</a:t>
            </a:r>
          </a:p>
          <a:p>
            <a:pPr algn="l" eaLnBrk="0" hangingPunct="0"/>
            <a:r>
              <a:rPr lang="en-US" sz="1000" b="1" dirty="0"/>
              <a:t>(3) EOD team</a:t>
            </a:r>
          </a:p>
        </p:txBody>
      </p:sp>
      <p:sp>
        <p:nvSpPr>
          <p:cNvPr id="51204" name="Text Box 4"/>
          <p:cNvSpPr txBox="1">
            <a:spLocks noChangeArrowheads="1"/>
          </p:cNvSpPr>
          <p:nvPr/>
        </p:nvSpPr>
        <p:spPr bwMode="auto">
          <a:xfrm>
            <a:off x="3048000" y="990600"/>
            <a:ext cx="2895600" cy="274638"/>
          </a:xfrm>
          <a:prstGeom prst="rect">
            <a:avLst/>
          </a:prstGeom>
          <a:noFill/>
          <a:ln w="12700">
            <a:noFill/>
            <a:miter lim="800000"/>
            <a:headEnd type="none" w="sm" len="sm"/>
            <a:tailEnd type="none" w="lg" len="lg"/>
          </a:ln>
        </p:spPr>
        <p:txBody>
          <a:bodyPr>
            <a:spAutoFit/>
          </a:bodyPr>
          <a:lstStyle/>
          <a:p>
            <a:pPr eaLnBrk="0" hangingPunct="0"/>
            <a:r>
              <a:rPr lang="en-US" b="1" dirty="0"/>
              <a:t>Bomb Threat</a:t>
            </a:r>
          </a:p>
        </p:txBody>
      </p:sp>
      <p:sp>
        <p:nvSpPr>
          <p:cNvPr id="51205" name="AutoShape 5"/>
          <p:cNvSpPr>
            <a:spLocks noChangeArrowheads="1"/>
          </p:cNvSpPr>
          <p:nvPr/>
        </p:nvSpPr>
        <p:spPr bwMode="auto">
          <a:xfrm>
            <a:off x="2590800" y="838200"/>
            <a:ext cx="3733800" cy="609600"/>
          </a:xfrm>
          <a:prstGeom prst="flowChartInputOutput">
            <a:avLst/>
          </a:prstGeom>
          <a:noFill/>
          <a:ln w="28575">
            <a:solidFill>
              <a:schemeClr val="tx1"/>
            </a:solidFill>
            <a:miter lim="800000"/>
            <a:headEnd/>
            <a:tailEnd/>
          </a:ln>
        </p:spPr>
        <p:txBody>
          <a:bodyPr wrap="none" anchor="ctr"/>
          <a:lstStyle/>
          <a:p>
            <a:endParaRPr lang="en-US"/>
          </a:p>
        </p:txBody>
      </p:sp>
      <p:sp>
        <p:nvSpPr>
          <p:cNvPr id="51206" name="Text Box 6"/>
          <p:cNvSpPr txBox="1">
            <a:spLocks noChangeArrowheads="1"/>
          </p:cNvSpPr>
          <p:nvPr/>
        </p:nvSpPr>
        <p:spPr bwMode="auto">
          <a:xfrm>
            <a:off x="3581400" y="2028825"/>
            <a:ext cx="2362200"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Unit receives bomb threat, or higher informs unit of bomb threat. </a:t>
            </a:r>
          </a:p>
        </p:txBody>
      </p:sp>
      <p:cxnSp>
        <p:nvCxnSpPr>
          <p:cNvPr id="51208" name="AutoShape 8"/>
          <p:cNvCxnSpPr>
            <a:cxnSpLocks noChangeShapeType="1"/>
            <a:stCxn id="51223" idx="1"/>
            <a:endCxn id="51202" idx="3"/>
          </p:cNvCxnSpPr>
          <p:nvPr/>
        </p:nvCxnSpPr>
        <p:spPr bwMode="auto">
          <a:xfrm rot="10800000" flipV="1">
            <a:off x="3429000" y="3176587"/>
            <a:ext cx="457200" cy="1343025"/>
          </a:xfrm>
          <a:prstGeom prst="bentConnector3">
            <a:avLst>
              <a:gd name="adj1" fmla="val 50000"/>
            </a:avLst>
          </a:prstGeom>
          <a:noFill/>
          <a:ln w="28575">
            <a:solidFill>
              <a:schemeClr val="tx1"/>
            </a:solidFill>
            <a:prstDash val="sysDot"/>
            <a:miter lim="800000"/>
            <a:headEnd/>
            <a:tailEnd/>
          </a:ln>
        </p:spPr>
      </p:cxnSp>
      <p:cxnSp>
        <p:nvCxnSpPr>
          <p:cNvPr id="51209" name="AutoShape 9"/>
          <p:cNvCxnSpPr>
            <a:cxnSpLocks noChangeShapeType="1"/>
            <a:stCxn id="51223" idx="3"/>
            <a:endCxn id="51203" idx="1"/>
          </p:cNvCxnSpPr>
          <p:nvPr/>
        </p:nvCxnSpPr>
        <p:spPr bwMode="auto">
          <a:xfrm flipV="1">
            <a:off x="5562600" y="2612857"/>
            <a:ext cx="762000" cy="563731"/>
          </a:xfrm>
          <a:prstGeom prst="bentConnector3">
            <a:avLst>
              <a:gd name="adj1" fmla="val 50000"/>
            </a:avLst>
          </a:prstGeom>
          <a:noFill/>
          <a:ln w="28575">
            <a:solidFill>
              <a:schemeClr val="tx1"/>
            </a:solidFill>
            <a:prstDash val="sysDot"/>
            <a:miter lim="800000"/>
            <a:headEnd/>
            <a:tailEnd/>
          </a:ln>
        </p:spPr>
      </p:cxnSp>
      <p:cxnSp>
        <p:nvCxnSpPr>
          <p:cNvPr id="51210" name="AutoShape 10"/>
          <p:cNvCxnSpPr>
            <a:cxnSpLocks noChangeShapeType="1"/>
            <a:stCxn id="51205" idx="4"/>
            <a:endCxn id="51206" idx="0"/>
          </p:cNvCxnSpPr>
          <p:nvPr/>
        </p:nvCxnSpPr>
        <p:spPr bwMode="auto">
          <a:xfrm>
            <a:off x="4457700" y="1447800"/>
            <a:ext cx="304800" cy="581025"/>
          </a:xfrm>
          <a:prstGeom prst="straightConnector1">
            <a:avLst/>
          </a:prstGeom>
          <a:noFill/>
          <a:ln w="9525">
            <a:solidFill>
              <a:schemeClr val="tx1"/>
            </a:solidFill>
            <a:round/>
            <a:headEnd/>
            <a:tailEnd type="triangle" w="med" len="med"/>
          </a:ln>
        </p:spPr>
      </p:cxnSp>
      <p:cxnSp>
        <p:nvCxnSpPr>
          <p:cNvPr id="51211" name="AutoShape 11"/>
          <p:cNvCxnSpPr>
            <a:cxnSpLocks noChangeShapeType="1"/>
            <a:stCxn id="51206" idx="2"/>
          </p:cNvCxnSpPr>
          <p:nvPr/>
        </p:nvCxnSpPr>
        <p:spPr bwMode="auto">
          <a:xfrm flipH="1">
            <a:off x="4761708" y="2428935"/>
            <a:ext cx="792" cy="315058"/>
          </a:xfrm>
          <a:prstGeom prst="straightConnector1">
            <a:avLst/>
          </a:prstGeom>
          <a:noFill/>
          <a:ln w="9525">
            <a:solidFill>
              <a:schemeClr val="tx1"/>
            </a:solidFill>
            <a:round/>
            <a:headEnd/>
            <a:tailEnd type="triangle" w="med" len="med"/>
          </a:ln>
        </p:spPr>
      </p:cxnSp>
      <p:sp>
        <p:nvSpPr>
          <p:cNvPr id="51213" name="Text Box 13"/>
          <p:cNvSpPr txBox="1">
            <a:spLocks noChangeArrowheads="1"/>
          </p:cNvSpPr>
          <p:nvPr/>
        </p:nvSpPr>
        <p:spPr bwMode="auto">
          <a:xfrm>
            <a:off x="2667000" y="381000"/>
            <a:ext cx="38100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47:</a:t>
            </a:r>
            <a:r>
              <a:rPr lang="en-US" sz="1400" b="1"/>
              <a:t>  Bomb threat</a:t>
            </a:r>
          </a:p>
        </p:txBody>
      </p:sp>
      <p:sp>
        <p:nvSpPr>
          <p:cNvPr id="51214" name="Text Box 14"/>
          <p:cNvSpPr txBox="1">
            <a:spLocks noChangeArrowheads="1"/>
          </p:cNvSpPr>
          <p:nvPr/>
        </p:nvSpPr>
        <p:spPr bwMode="auto">
          <a:xfrm>
            <a:off x="228600" y="1800225"/>
            <a:ext cx="3200400" cy="553998"/>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1a. Immediate actions by unit:</a:t>
            </a:r>
          </a:p>
          <a:p>
            <a:pPr algn="l" eaLnBrk="0" hangingPunct="0"/>
            <a:r>
              <a:rPr lang="en-US" sz="1000" b="1" dirty="0"/>
              <a:t>(1)  Evacuate the area/building</a:t>
            </a:r>
          </a:p>
          <a:p>
            <a:pPr algn="l" eaLnBrk="0" hangingPunct="0"/>
            <a:r>
              <a:rPr lang="en-US" sz="1000" b="1" dirty="0"/>
              <a:t>(2)  Report completion to TOC</a:t>
            </a:r>
          </a:p>
        </p:txBody>
      </p:sp>
      <p:cxnSp>
        <p:nvCxnSpPr>
          <p:cNvPr id="51215" name="AutoShape 15"/>
          <p:cNvCxnSpPr>
            <a:cxnSpLocks noChangeShapeType="1"/>
            <a:stCxn id="51206" idx="1"/>
            <a:endCxn id="51214" idx="3"/>
          </p:cNvCxnSpPr>
          <p:nvPr/>
        </p:nvCxnSpPr>
        <p:spPr bwMode="auto">
          <a:xfrm flipH="1" flipV="1">
            <a:off x="3429000" y="2077224"/>
            <a:ext cx="152400" cy="151656"/>
          </a:xfrm>
          <a:prstGeom prst="straightConnector1">
            <a:avLst/>
          </a:prstGeom>
          <a:noFill/>
          <a:ln w="28575">
            <a:solidFill>
              <a:schemeClr val="tx1"/>
            </a:solidFill>
            <a:prstDash val="sysDot"/>
            <a:round/>
            <a:headEnd/>
            <a:tailEnd/>
          </a:ln>
        </p:spPr>
      </p:cxnSp>
      <p:sp>
        <p:nvSpPr>
          <p:cNvPr id="51217" name="Text Box 17"/>
          <p:cNvSpPr txBox="1">
            <a:spLocks noChangeArrowheads="1"/>
          </p:cNvSpPr>
          <p:nvPr/>
        </p:nvSpPr>
        <p:spPr bwMode="auto">
          <a:xfrm>
            <a:off x="4800600" y="4724400"/>
            <a:ext cx="1676400" cy="1323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3a.  Bomb found.  EOD deployed and eliminates threat. Reports to BTL CPT/NCO,  S2 for debrief.  Unit conducts stand down and investigates source of threat.</a:t>
            </a:r>
          </a:p>
        </p:txBody>
      </p:sp>
      <p:cxnSp>
        <p:nvCxnSpPr>
          <p:cNvPr id="51218" name="AutoShape 18"/>
          <p:cNvCxnSpPr>
            <a:cxnSpLocks noChangeShapeType="1"/>
            <a:stCxn id="51223" idx="2"/>
            <a:endCxn id="51216" idx="0"/>
          </p:cNvCxnSpPr>
          <p:nvPr/>
        </p:nvCxnSpPr>
        <p:spPr bwMode="auto">
          <a:xfrm rot="5400000">
            <a:off x="3824288" y="3824287"/>
            <a:ext cx="1190625" cy="609600"/>
          </a:xfrm>
          <a:prstGeom prst="bentConnector3">
            <a:avLst>
              <a:gd name="adj1" fmla="val 50000"/>
            </a:avLst>
          </a:prstGeom>
          <a:noFill/>
          <a:ln w="9525">
            <a:solidFill>
              <a:schemeClr val="tx1"/>
            </a:solidFill>
            <a:miter lim="800000"/>
            <a:headEnd/>
            <a:tailEnd type="triangle" w="med" len="med"/>
          </a:ln>
        </p:spPr>
      </p:cxnSp>
      <p:cxnSp>
        <p:nvCxnSpPr>
          <p:cNvPr id="51219" name="AutoShape 19"/>
          <p:cNvCxnSpPr>
            <a:cxnSpLocks noChangeShapeType="1"/>
            <a:stCxn id="51223" idx="2"/>
            <a:endCxn id="51217" idx="0"/>
          </p:cNvCxnSpPr>
          <p:nvPr/>
        </p:nvCxnSpPr>
        <p:spPr bwMode="auto">
          <a:xfrm rot="16200000" flipH="1">
            <a:off x="4586288" y="3671887"/>
            <a:ext cx="1190625" cy="914400"/>
          </a:xfrm>
          <a:prstGeom prst="bentConnector3">
            <a:avLst>
              <a:gd name="adj1" fmla="val 50000"/>
            </a:avLst>
          </a:prstGeom>
          <a:noFill/>
          <a:ln w="9525">
            <a:solidFill>
              <a:schemeClr val="tx1"/>
            </a:solidFill>
            <a:miter lim="800000"/>
            <a:headEnd/>
            <a:tailEnd type="triangle" w="med" len="med"/>
          </a:ln>
        </p:spPr>
      </p:cxnSp>
      <p:sp>
        <p:nvSpPr>
          <p:cNvPr id="51220" name="Text Box 20"/>
          <p:cNvSpPr txBox="1">
            <a:spLocks noChangeArrowheads="1"/>
          </p:cNvSpPr>
          <p:nvPr/>
        </p:nvSpPr>
        <p:spPr bwMode="auto">
          <a:xfrm>
            <a:off x="6553200" y="4724400"/>
            <a:ext cx="1981200" cy="1015663"/>
          </a:xfrm>
          <a:prstGeom prst="rect">
            <a:avLst/>
          </a:prstGeom>
          <a:solidFill>
            <a:schemeClr val="bg1"/>
          </a:solidFill>
          <a:ln w="12700">
            <a:solidFill>
              <a:schemeClr val="tx1"/>
            </a:solidFill>
            <a:miter lim="800000"/>
            <a:headEnd type="none" w="sm" len="sm"/>
            <a:tailEnd type="none" w="lg" len="lg"/>
          </a:ln>
        </p:spPr>
        <p:txBody>
          <a:bodyPr>
            <a:spAutoFit/>
          </a:bodyPr>
          <a:lstStyle/>
          <a:p>
            <a:pPr algn="l" eaLnBrk="0" hangingPunct="0"/>
            <a:r>
              <a:rPr lang="en-US" sz="1000" b="1" dirty="0"/>
              <a:t>3b.  Bomb detonates.  See </a:t>
            </a:r>
            <a:r>
              <a:rPr lang="en-US" sz="1000" b="1" dirty="0">
                <a:hlinkClick r:id="rId2" action="ppaction://hlinksldjump"/>
              </a:rPr>
              <a:t>BD 1 </a:t>
            </a:r>
            <a:r>
              <a:rPr lang="en-US" sz="1000" b="1" dirty="0"/>
              <a:t>and/or </a:t>
            </a:r>
            <a:r>
              <a:rPr lang="en-US" sz="1000" b="1" u="sng" dirty="0"/>
              <a:t>BD </a:t>
            </a:r>
            <a:r>
              <a:rPr lang="en-US" sz="1000" b="1" u="sng" dirty="0">
                <a:hlinkClick r:id="rId3" action="ppaction://hlinksldjump"/>
              </a:rPr>
              <a:t>48</a:t>
            </a:r>
            <a:r>
              <a:rPr lang="en-US" sz="1000" b="1" dirty="0"/>
              <a:t> for casualties or </a:t>
            </a:r>
            <a:r>
              <a:rPr lang="en-US" sz="1000" b="1" u="sng" dirty="0">
                <a:hlinkClick r:id="rId4" action="ppaction://hlinksldjump"/>
              </a:rPr>
              <a:t>BD 32</a:t>
            </a:r>
            <a:r>
              <a:rPr lang="en-US" sz="1000" b="1" dirty="0"/>
              <a:t>, MASCAL. Unit conducts stand down and investigates explosion. (unit requests CID support)</a:t>
            </a:r>
          </a:p>
        </p:txBody>
      </p:sp>
      <p:cxnSp>
        <p:nvCxnSpPr>
          <p:cNvPr id="51221" name="AutoShape 21"/>
          <p:cNvCxnSpPr>
            <a:cxnSpLocks noChangeShapeType="1"/>
            <a:stCxn id="51223" idx="2"/>
            <a:endCxn id="51220" idx="0"/>
          </p:cNvCxnSpPr>
          <p:nvPr/>
        </p:nvCxnSpPr>
        <p:spPr bwMode="auto">
          <a:xfrm rot="16200000" flipH="1">
            <a:off x="5538788" y="2719387"/>
            <a:ext cx="1190625" cy="2819400"/>
          </a:xfrm>
          <a:prstGeom prst="bentConnector3">
            <a:avLst>
              <a:gd name="adj1" fmla="val 50000"/>
            </a:avLst>
          </a:prstGeom>
          <a:noFill/>
          <a:ln w="9525">
            <a:solidFill>
              <a:schemeClr val="tx1"/>
            </a:solidFill>
            <a:miter lim="800000"/>
            <a:headEnd/>
            <a:tailEnd type="triangle" w="med" len="med"/>
          </a:ln>
        </p:spPr>
      </p:cxnSp>
      <p:cxnSp>
        <p:nvCxnSpPr>
          <p:cNvPr id="51222" name="AutoShape 22"/>
          <p:cNvCxnSpPr>
            <a:cxnSpLocks noChangeShapeType="1"/>
            <a:stCxn id="51217" idx="2"/>
            <a:endCxn id="51227" idx="0"/>
          </p:cNvCxnSpPr>
          <p:nvPr/>
        </p:nvCxnSpPr>
        <p:spPr bwMode="auto">
          <a:xfrm>
            <a:off x="5638800" y="6048375"/>
            <a:ext cx="11113" cy="200025"/>
          </a:xfrm>
          <a:prstGeom prst="straightConnector1">
            <a:avLst/>
          </a:prstGeom>
          <a:noFill/>
          <a:ln w="9525">
            <a:solidFill>
              <a:schemeClr val="tx1"/>
            </a:solidFill>
            <a:round/>
            <a:headEnd/>
            <a:tailEnd type="triangle" w="med" len="med"/>
          </a:ln>
        </p:spPr>
      </p:cxnSp>
      <p:sp>
        <p:nvSpPr>
          <p:cNvPr id="51223" name="Text Box 23"/>
          <p:cNvSpPr txBox="1">
            <a:spLocks noChangeArrowheads="1"/>
          </p:cNvSpPr>
          <p:nvPr/>
        </p:nvSpPr>
        <p:spPr bwMode="auto">
          <a:xfrm>
            <a:off x="3886200" y="2819400"/>
            <a:ext cx="1676400" cy="714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 Battle Captain begins notification procedures.  Submits SALUTE report within 30 minutes. </a:t>
            </a:r>
          </a:p>
        </p:txBody>
      </p:sp>
      <p:sp>
        <p:nvSpPr>
          <p:cNvPr id="51224" name="Line 24"/>
          <p:cNvSpPr>
            <a:spLocks noChangeShapeType="1"/>
          </p:cNvSpPr>
          <p:nvPr/>
        </p:nvSpPr>
        <p:spPr bwMode="auto">
          <a:xfrm>
            <a:off x="4038600" y="6096000"/>
            <a:ext cx="3657600" cy="0"/>
          </a:xfrm>
          <a:prstGeom prst="line">
            <a:avLst/>
          </a:prstGeom>
          <a:noFill/>
          <a:ln w="12700">
            <a:solidFill>
              <a:schemeClr val="tx1"/>
            </a:solidFill>
            <a:round/>
            <a:headEnd/>
            <a:tailEnd/>
          </a:ln>
        </p:spPr>
        <p:txBody>
          <a:bodyPr wrap="none" anchor="ctr"/>
          <a:lstStyle/>
          <a:p>
            <a:endParaRPr lang="en-US"/>
          </a:p>
        </p:txBody>
      </p:sp>
      <p:sp>
        <p:nvSpPr>
          <p:cNvPr id="51225" name="Line 25"/>
          <p:cNvSpPr>
            <a:spLocks noChangeShapeType="1"/>
          </p:cNvSpPr>
          <p:nvPr/>
        </p:nvSpPr>
        <p:spPr bwMode="auto">
          <a:xfrm flipV="1">
            <a:off x="4038600" y="5867400"/>
            <a:ext cx="0" cy="228600"/>
          </a:xfrm>
          <a:prstGeom prst="line">
            <a:avLst/>
          </a:prstGeom>
          <a:noFill/>
          <a:ln w="12700">
            <a:solidFill>
              <a:schemeClr val="tx1"/>
            </a:solidFill>
            <a:round/>
            <a:headEnd/>
            <a:tailEnd/>
          </a:ln>
        </p:spPr>
        <p:txBody>
          <a:bodyPr wrap="none" anchor="ctr"/>
          <a:lstStyle/>
          <a:p>
            <a:endParaRPr lang="en-US"/>
          </a:p>
        </p:txBody>
      </p:sp>
      <p:sp>
        <p:nvSpPr>
          <p:cNvPr id="51227" name="Text Box 27"/>
          <p:cNvSpPr txBox="1">
            <a:spLocks noChangeArrowheads="1"/>
          </p:cNvSpPr>
          <p:nvPr/>
        </p:nvSpPr>
        <p:spPr bwMode="auto">
          <a:xfrm>
            <a:off x="4038600" y="6248400"/>
            <a:ext cx="3222625" cy="246221"/>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  Unit Submits follow-up report Story Board</a:t>
            </a:r>
          </a:p>
        </p:txBody>
      </p:sp>
      <p:grpSp>
        <p:nvGrpSpPr>
          <p:cNvPr id="51228" name="Group 28"/>
          <p:cNvGrpSpPr>
            <a:grpSpLocks/>
          </p:cNvGrpSpPr>
          <p:nvPr/>
        </p:nvGrpSpPr>
        <p:grpSpPr bwMode="auto">
          <a:xfrm>
            <a:off x="5410200" y="1508125"/>
            <a:ext cx="3505200" cy="396875"/>
            <a:chOff x="1098" y="3744"/>
            <a:chExt cx="3605" cy="442"/>
          </a:xfrm>
        </p:grpSpPr>
        <p:sp>
          <p:nvSpPr>
            <p:cNvPr id="51230" name="Rectangle 29"/>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51231" name="Picture 30" descr="DD01352_"/>
            <p:cNvPicPr>
              <a:picLocks noChangeAspect="1" noChangeArrowheads="1"/>
            </p:cNvPicPr>
            <p:nvPr/>
          </p:nvPicPr>
          <p:blipFill>
            <a:blip r:embed="rId5"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51232" name="Picture 31" descr="DD01352_"/>
            <p:cNvPicPr>
              <a:picLocks noChangeAspect="1" noChangeArrowheads="1"/>
            </p:cNvPicPr>
            <p:nvPr/>
          </p:nvPicPr>
          <p:blipFill>
            <a:blip r:embed="rId5"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51233" name="Rectangle 32"/>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51229" name="Rectangle 34"/>
          <p:cNvSpPr>
            <a:spLocks noChangeArrowheads="1"/>
          </p:cNvSpPr>
          <p:nvPr/>
        </p:nvSpPr>
        <p:spPr bwMode="auto">
          <a:xfrm>
            <a:off x="7924800" y="76200"/>
            <a:ext cx="1143000" cy="838200"/>
          </a:xfrm>
          <a:prstGeom prst="rect">
            <a:avLst/>
          </a:prstGeom>
          <a:solidFill>
            <a:srgbClr val="00FF00"/>
          </a:solidFill>
          <a:ln w="28575">
            <a:solidFill>
              <a:schemeClr val="tx1"/>
            </a:solidFill>
            <a:miter lim="800000"/>
            <a:headEnd/>
            <a:tailEnd/>
          </a:ln>
        </p:spPr>
        <p:txBody>
          <a:bodyPr wrap="none" anchor="ctr"/>
          <a:lstStyle/>
          <a:p>
            <a:pPr algn="l"/>
            <a:r>
              <a:rPr lang="en-US" sz="1000" b="1"/>
              <a:t>Hyperlink</a:t>
            </a:r>
          </a:p>
          <a:p>
            <a:pPr algn="l"/>
            <a:r>
              <a:rPr lang="en-US" sz="1000" b="1" u="sng"/>
              <a:t>0</a:t>
            </a:r>
            <a:r>
              <a:rPr lang="en-US" sz="1000" b="1">
                <a:hlinkClick r:id="rId2" action="ppaction://hlinksldjump"/>
              </a:rPr>
              <a:t>1-KIA</a:t>
            </a:r>
            <a:endParaRPr lang="en-US" sz="1000" b="1"/>
          </a:p>
          <a:p>
            <a:pPr algn="l"/>
            <a:r>
              <a:rPr lang="en-US" sz="1000" b="1" u="sng">
                <a:hlinkClick r:id="rId4" action="ppaction://hlinksldjump"/>
              </a:rPr>
              <a:t>32-MASCAL</a:t>
            </a:r>
            <a:endParaRPr lang="en-US" sz="1000" b="1" u="sng"/>
          </a:p>
          <a:p>
            <a:pPr algn="l"/>
            <a:r>
              <a:rPr lang="en-US" sz="1000" b="1" u="sng"/>
              <a:t>48</a:t>
            </a:r>
            <a:r>
              <a:rPr lang="en-US" sz="1000" b="1" u="sng">
                <a:hlinkClick r:id="rId3" action="ppaction://hlinksldjump"/>
              </a:rPr>
              <a:t>-M</a:t>
            </a:r>
            <a:r>
              <a:rPr lang="en-US" sz="1000" b="1">
                <a:hlinkClick r:id="rId3" action="ppaction://hlinksldjump"/>
              </a:rPr>
              <a:t>EDEVAC</a:t>
            </a:r>
            <a:endParaRPr lang="en-US" sz="1000" b="1"/>
          </a:p>
        </p:txBody>
      </p:sp>
      <p:sp>
        <p:nvSpPr>
          <p:cNvPr id="51216" name="Text Box 16"/>
          <p:cNvSpPr txBox="1">
            <a:spLocks noChangeArrowheads="1"/>
          </p:cNvSpPr>
          <p:nvPr/>
        </p:nvSpPr>
        <p:spPr bwMode="auto">
          <a:xfrm>
            <a:off x="3505200" y="4724400"/>
            <a:ext cx="1219200" cy="1171575"/>
          </a:xfrm>
          <a:prstGeom prst="rect">
            <a:avLst/>
          </a:prstGeom>
          <a:solidFill>
            <a:schemeClr val="bg1"/>
          </a:solidFill>
          <a:ln w="12700">
            <a:solidFill>
              <a:schemeClr val="tx1"/>
            </a:solidFill>
            <a:miter lim="800000"/>
            <a:headEnd type="none" w="sm" len="sm"/>
            <a:tailEnd type="none" w="lg" len="lg"/>
          </a:ln>
        </p:spPr>
        <p:txBody>
          <a:bodyPr>
            <a:spAutoFit/>
          </a:bodyPr>
          <a:lstStyle/>
          <a:p>
            <a:pPr algn="l" eaLnBrk="0" hangingPunct="0"/>
            <a:r>
              <a:rPr lang="en-US" sz="1000" b="1" dirty="0"/>
              <a:t>3.  No bomb found by MPs, unit conducts stand down and investigates source of bomb threat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ChangeArrowheads="1"/>
          </p:cNvSpPr>
          <p:nvPr/>
        </p:nvSpPr>
        <p:spPr bwMode="auto">
          <a:xfrm>
            <a:off x="2971800" y="1143000"/>
            <a:ext cx="2133600" cy="228600"/>
          </a:xfrm>
          <a:prstGeom prst="flowChartInputOutput">
            <a:avLst/>
          </a:prstGeom>
          <a:noFill/>
          <a:ln w="28575">
            <a:solidFill>
              <a:schemeClr val="tx1"/>
            </a:solidFill>
            <a:miter lim="800000"/>
            <a:headEnd/>
            <a:tailEnd/>
          </a:ln>
        </p:spPr>
        <p:txBody>
          <a:bodyPr wrap="none" anchor="ctr"/>
          <a:lstStyle/>
          <a:p>
            <a:endParaRPr lang="en-US"/>
          </a:p>
        </p:txBody>
      </p:sp>
      <p:sp>
        <p:nvSpPr>
          <p:cNvPr id="52227" name="Text Box 3"/>
          <p:cNvSpPr txBox="1">
            <a:spLocks noChangeArrowheads="1"/>
          </p:cNvSpPr>
          <p:nvPr/>
        </p:nvSpPr>
        <p:spPr bwMode="auto">
          <a:xfrm>
            <a:off x="3581400" y="1752600"/>
            <a:ext cx="1905000" cy="400050"/>
          </a:xfrm>
          <a:prstGeom prst="rect">
            <a:avLst/>
          </a:prstGeom>
          <a:noFill/>
          <a:ln w="3175">
            <a:solidFill>
              <a:schemeClr val="tx1"/>
            </a:solidFill>
            <a:miter lim="800000"/>
            <a:headEnd/>
            <a:tailEnd/>
          </a:ln>
        </p:spPr>
        <p:txBody>
          <a:bodyPr wrap="square">
            <a:spAutoFit/>
          </a:bodyPr>
          <a:lstStyle/>
          <a:p>
            <a:pPr marL="457200" indent="-457200" algn="l"/>
            <a:r>
              <a:rPr lang="en-US" sz="1000" b="1"/>
              <a:t>1. Unit  conducts actions</a:t>
            </a:r>
          </a:p>
          <a:p>
            <a:pPr marL="457200" indent="-457200" algn="l"/>
            <a:r>
              <a:rPr lang="en-US" sz="1000" b="1"/>
              <a:t>IAW unit SOP</a:t>
            </a:r>
          </a:p>
        </p:txBody>
      </p:sp>
      <p:sp>
        <p:nvSpPr>
          <p:cNvPr id="52228" name="Text Box 4"/>
          <p:cNvSpPr txBox="1">
            <a:spLocks noChangeArrowheads="1"/>
          </p:cNvSpPr>
          <p:nvPr/>
        </p:nvSpPr>
        <p:spPr bwMode="auto">
          <a:xfrm>
            <a:off x="381000" y="1752600"/>
            <a:ext cx="2962275" cy="3200400"/>
          </a:xfrm>
          <a:prstGeom prst="rect">
            <a:avLst/>
          </a:prstGeom>
          <a:solidFill>
            <a:schemeClr val="bg1"/>
          </a:solidFill>
          <a:ln w="9525">
            <a:solidFill>
              <a:schemeClr val="tx1"/>
            </a:solidFill>
            <a:miter lim="800000"/>
            <a:headEnd/>
            <a:tailEnd/>
          </a:ln>
        </p:spPr>
        <p:txBody>
          <a:bodyPr/>
          <a:lstStyle/>
          <a:p>
            <a:pPr algn="l"/>
            <a:r>
              <a:rPr lang="en-US" sz="1000" b="1" dirty="0"/>
              <a:t>2a.  SALT-A report to TOC</a:t>
            </a:r>
          </a:p>
          <a:p>
            <a:pPr algn="l"/>
            <a:r>
              <a:rPr lang="en-US" sz="1000" b="1" dirty="0"/>
              <a:t>Size:  </a:t>
            </a:r>
          </a:p>
          <a:p>
            <a:pPr algn="l"/>
            <a:r>
              <a:rPr lang="en-US" sz="1000" b="1" dirty="0"/>
              <a:t>(1) Victims’ name, rank, SSN</a:t>
            </a:r>
          </a:p>
          <a:p>
            <a:pPr algn="l"/>
            <a:r>
              <a:rPr lang="en-US" sz="1000" b="1" dirty="0"/>
              <a:t>(2) # of injured. </a:t>
            </a:r>
          </a:p>
          <a:p>
            <a:pPr algn="l"/>
            <a:r>
              <a:rPr lang="en-US" sz="1000" b="1" dirty="0"/>
              <a:t>Activity:</a:t>
            </a:r>
          </a:p>
          <a:p>
            <a:pPr algn="l"/>
            <a:r>
              <a:rPr lang="en-US" sz="1000" b="1" dirty="0"/>
              <a:t>(1) What was the time of the incident.</a:t>
            </a:r>
          </a:p>
          <a:p>
            <a:pPr algn="l"/>
            <a:r>
              <a:rPr lang="en-US" sz="1000" b="1" dirty="0"/>
              <a:t>(2) What caused the injuries.</a:t>
            </a:r>
          </a:p>
          <a:p>
            <a:pPr algn="l"/>
            <a:r>
              <a:rPr lang="en-US" sz="1000" b="1" dirty="0"/>
              <a:t>Location:</a:t>
            </a:r>
          </a:p>
          <a:p>
            <a:pPr algn="l"/>
            <a:r>
              <a:rPr lang="en-US" sz="1000" b="1" dirty="0"/>
              <a:t>(1) 8 digit grid of the incident</a:t>
            </a:r>
          </a:p>
          <a:p>
            <a:pPr algn="l"/>
            <a:r>
              <a:rPr lang="en-US" sz="1000" b="1" dirty="0"/>
              <a:t>(2) grid of the  injured personnel</a:t>
            </a:r>
          </a:p>
          <a:p>
            <a:pPr algn="l"/>
            <a:r>
              <a:rPr lang="en-US" sz="1000" b="1" dirty="0"/>
              <a:t>Time incident occurred</a:t>
            </a:r>
          </a:p>
          <a:p>
            <a:pPr algn="l"/>
            <a:r>
              <a:rPr lang="en-US" sz="1000" b="1" dirty="0"/>
              <a:t>Actions: 	</a:t>
            </a:r>
          </a:p>
          <a:p>
            <a:pPr algn="l"/>
            <a:r>
              <a:rPr lang="en-US" sz="1000" b="1" dirty="0"/>
              <a:t>(1) Is area secure?</a:t>
            </a:r>
          </a:p>
          <a:p>
            <a:pPr algn="l"/>
            <a:r>
              <a:rPr lang="en-US" sz="1000" b="1" dirty="0"/>
              <a:t>(2) Does unit need support to assist with military casualties?  If so, what personnel/equipment specifically?</a:t>
            </a:r>
          </a:p>
          <a:p>
            <a:pPr algn="l"/>
            <a:r>
              <a:rPr lang="en-US" sz="1000" b="1" dirty="0"/>
              <a:t>(3) Does unit need support to assist with civilian casualties?</a:t>
            </a:r>
          </a:p>
          <a:p>
            <a:pPr algn="l"/>
            <a:r>
              <a:rPr lang="en-US" sz="1000" b="1" dirty="0"/>
              <a:t>(4) Is LZ established for MEDEVAC? (search LZ for IED)</a:t>
            </a:r>
          </a:p>
        </p:txBody>
      </p:sp>
      <p:sp>
        <p:nvSpPr>
          <p:cNvPr id="52229" name="Text Box 5"/>
          <p:cNvSpPr txBox="1">
            <a:spLocks noChangeArrowheads="1"/>
          </p:cNvSpPr>
          <p:nvPr/>
        </p:nvSpPr>
        <p:spPr bwMode="auto">
          <a:xfrm>
            <a:off x="2971800" y="1143000"/>
            <a:ext cx="2133600" cy="246221"/>
          </a:xfrm>
          <a:prstGeom prst="rect">
            <a:avLst/>
          </a:prstGeom>
          <a:noFill/>
          <a:ln w="28575">
            <a:noFill/>
            <a:miter lim="800000"/>
            <a:headEnd/>
            <a:tailEnd/>
          </a:ln>
        </p:spPr>
        <p:txBody>
          <a:bodyPr wrap="square">
            <a:spAutoFit/>
          </a:bodyPr>
          <a:lstStyle/>
          <a:p>
            <a:r>
              <a:rPr lang="en-US" sz="1000" b="1" dirty="0"/>
              <a:t>Casualties Sustained</a:t>
            </a:r>
          </a:p>
        </p:txBody>
      </p:sp>
      <p:sp>
        <p:nvSpPr>
          <p:cNvPr id="52230" name="Text Box 6"/>
          <p:cNvSpPr txBox="1">
            <a:spLocks noChangeArrowheads="1"/>
          </p:cNvSpPr>
          <p:nvPr/>
        </p:nvSpPr>
        <p:spPr bwMode="auto">
          <a:xfrm>
            <a:off x="3581400" y="2286000"/>
            <a:ext cx="1905000" cy="246221"/>
          </a:xfrm>
          <a:prstGeom prst="rect">
            <a:avLst/>
          </a:prstGeom>
          <a:noFill/>
          <a:ln w="9525">
            <a:solidFill>
              <a:schemeClr val="tx1"/>
            </a:solidFill>
            <a:miter lim="800000"/>
            <a:headEnd/>
            <a:tailEnd/>
          </a:ln>
        </p:spPr>
        <p:txBody>
          <a:bodyPr wrap="square">
            <a:spAutoFit/>
          </a:bodyPr>
          <a:lstStyle/>
          <a:p>
            <a:pPr algn="l"/>
            <a:r>
              <a:rPr lang="en-US" sz="1000" b="1" dirty="0"/>
              <a:t>2. TOC reports to higher </a:t>
            </a:r>
          </a:p>
        </p:txBody>
      </p:sp>
      <p:grpSp>
        <p:nvGrpSpPr>
          <p:cNvPr id="52232" name="Group 8"/>
          <p:cNvGrpSpPr>
            <a:grpSpLocks/>
          </p:cNvGrpSpPr>
          <p:nvPr/>
        </p:nvGrpSpPr>
        <p:grpSpPr bwMode="auto">
          <a:xfrm>
            <a:off x="5495925" y="1025525"/>
            <a:ext cx="3505200" cy="396875"/>
            <a:chOff x="1098" y="3744"/>
            <a:chExt cx="3605" cy="442"/>
          </a:xfrm>
        </p:grpSpPr>
        <p:sp>
          <p:nvSpPr>
            <p:cNvPr id="52246" name="Rectangle 9"/>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52247" name="Picture 10"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52248" name="Picture 11"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52249" name="Rectangle 12"/>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cxnSp>
        <p:nvCxnSpPr>
          <p:cNvPr id="52233" name="AutoShape 13"/>
          <p:cNvCxnSpPr>
            <a:cxnSpLocks noChangeShapeType="1"/>
            <a:stCxn id="52230" idx="1"/>
            <a:endCxn id="52228" idx="3"/>
          </p:cNvCxnSpPr>
          <p:nvPr/>
        </p:nvCxnSpPr>
        <p:spPr bwMode="auto">
          <a:xfrm rot="10800000" flipV="1">
            <a:off x="3343276" y="2409110"/>
            <a:ext cx="238125" cy="943689"/>
          </a:xfrm>
          <a:prstGeom prst="bentConnector3">
            <a:avLst>
              <a:gd name="adj1" fmla="val 50000"/>
            </a:avLst>
          </a:prstGeom>
          <a:noFill/>
          <a:ln w="28575">
            <a:solidFill>
              <a:schemeClr val="tx1"/>
            </a:solidFill>
            <a:prstDash val="sysDot"/>
            <a:miter lim="800000"/>
            <a:headEnd/>
            <a:tailEnd/>
          </a:ln>
        </p:spPr>
      </p:cxnSp>
      <p:sp>
        <p:nvSpPr>
          <p:cNvPr id="52235" name="Text Box 15"/>
          <p:cNvSpPr txBox="1">
            <a:spLocks noChangeArrowheads="1"/>
          </p:cNvSpPr>
          <p:nvPr/>
        </p:nvSpPr>
        <p:spPr bwMode="auto">
          <a:xfrm>
            <a:off x="3581400" y="2895600"/>
            <a:ext cx="1905000" cy="1476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3.  Battle Captain begins notification procedures.  Submits SALUTE report within 30 minutes.  Issues verbal order to all commanders to control all communications to the rear (rear detachment officially notifies family)</a:t>
            </a:r>
          </a:p>
        </p:txBody>
      </p:sp>
      <p:cxnSp>
        <p:nvCxnSpPr>
          <p:cNvPr id="52237" name="AutoShape 17"/>
          <p:cNvCxnSpPr>
            <a:cxnSpLocks noChangeShapeType="1"/>
            <a:endCxn id="52235" idx="3"/>
          </p:cNvCxnSpPr>
          <p:nvPr/>
        </p:nvCxnSpPr>
        <p:spPr bwMode="auto">
          <a:xfrm rot="10800000">
            <a:off x="5486400" y="3633788"/>
            <a:ext cx="533400" cy="303212"/>
          </a:xfrm>
          <a:prstGeom prst="bentConnector3">
            <a:avLst>
              <a:gd name="adj1" fmla="val 50000"/>
            </a:avLst>
          </a:prstGeom>
          <a:noFill/>
          <a:ln w="28575">
            <a:solidFill>
              <a:schemeClr val="tx1"/>
            </a:solidFill>
            <a:prstDash val="sysDot"/>
            <a:miter lim="800000"/>
            <a:headEnd/>
            <a:tailEnd/>
          </a:ln>
        </p:spPr>
      </p:cxnSp>
      <p:cxnSp>
        <p:nvCxnSpPr>
          <p:cNvPr id="52238" name="AutoShape 18"/>
          <p:cNvCxnSpPr>
            <a:cxnSpLocks noChangeShapeType="1"/>
            <a:stCxn id="52235" idx="2"/>
            <a:endCxn id="52239" idx="0"/>
          </p:cNvCxnSpPr>
          <p:nvPr/>
        </p:nvCxnSpPr>
        <p:spPr bwMode="auto">
          <a:xfrm rot="5400000">
            <a:off x="4395788" y="4510087"/>
            <a:ext cx="276225" cy="1588"/>
          </a:xfrm>
          <a:prstGeom prst="straightConnector1">
            <a:avLst/>
          </a:prstGeom>
          <a:noFill/>
          <a:ln w="9525">
            <a:solidFill>
              <a:schemeClr val="tx1"/>
            </a:solidFill>
            <a:round/>
            <a:headEnd/>
            <a:tailEnd type="triangle" w="med" len="med"/>
          </a:ln>
        </p:spPr>
      </p:cxnSp>
      <p:sp>
        <p:nvSpPr>
          <p:cNvPr id="52239" name="Text Box 19"/>
          <p:cNvSpPr txBox="1">
            <a:spLocks noChangeArrowheads="1"/>
          </p:cNvSpPr>
          <p:nvPr/>
        </p:nvSpPr>
        <p:spPr bwMode="auto">
          <a:xfrm>
            <a:off x="3581400" y="4648200"/>
            <a:ext cx="1905000" cy="5619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4. Unit evacuates casualties and/or remains IAW unit SOP.</a:t>
            </a:r>
          </a:p>
        </p:txBody>
      </p:sp>
      <p:sp>
        <p:nvSpPr>
          <p:cNvPr id="52240" name="Text Box 21"/>
          <p:cNvSpPr txBox="1">
            <a:spLocks noChangeArrowheads="1"/>
          </p:cNvSpPr>
          <p:nvPr/>
        </p:nvSpPr>
        <p:spPr bwMode="auto">
          <a:xfrm>
            <a:off x="3581400" y="5486400"/>
            <a:ext cx="1905000" cy="55399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5.  Unit submits all DA 1156 Casualty Feeder Cards and follow-up Story Board.</a:t>
            </a:r>
          </a:p>
        </p:txBody>
      </p:sp>
      <p:sp>
        <p:nvSpPr>
          <p:cNvPr id="52242" name="Text Box 24"/>
          <p:cNvSpPr txBox="1">
            <a:spLocks noChangeArrowheads="1"/>
          </p:cNvSpPr>
          <p:nvPr/>
        </p:nvSpPr>
        <p:spPr bwMode="auto">
          <a:xfrm>
            <a:off x="5715000" y="1524000"/>
            <a:ext cx="3249613" cy="3323987"/>
          </a:xfrm>
          <a:prstGeom prst="rect">
            <a:avLst/>
          </a:prstGeom>
          <a:solidFill>
            <a:schemeClr val="bg1"/>
          </a:solidFill>
          <a:ln w="9525">
            <a:solidFill>
              <a:schemeClr val="tx1"/>
            </a:solidFill>
            <a:miter lim="800000"/>
            <a:headEnd/>
            <a:tailEnd/>
          </a:ln>
        </p:spPr>
        <p:txBody>
          <a:bodyPr>
            <a:spAutoFit/>
          </a:bodyPr>
          <a:lstStyle/>
          <a:p>
            <a:pPr algn="l"/>
            <a:r>
              <a:rPr lang="en-US" sz="1000" b="1" dirty="0"/>
              <a:t>3a. Staff Action Checklist</a:t>
            </a:r>
          </a:p>
          <a:p>
            <a:pPr algn="l">
              <a:buFont typeface="Wingdings" pitchFamily="2" charset="2"/>
              <a:buChar char="q"/>
            </a:pPr>
            <a:r>
              <a:rPr lang="en-US" sz="1000" b="1" dirty="0"/>
              <a:t> BTL CPT immediately notifies command group and staff</a:t>
            </a:r>
          </a:p>
          <a:p>
            <a:pPr algn="l">
              <a:buFont typeface="Wingdings" pitchFamily="2" charset="2"/>
              <a:buChar char="q"/>
            </a:pPr>
            <a:r>
              <a:rPr lang="en-US" sz="1000" b="1" dirty="0"/>
              <a:t> Battle Captain zooms in on incident via CPOF</a:t>
            </a:r>
          </a:p>
          <a:p>
            <a:pPr algn="l">
              <a:buFont typeface="Wingdings" pitchFamily="2" charset="2"/>
              <a:buChar char="q"/>
            </a:pPr>
            <a:r>
              <a:rPr lang="en-US" sz="1000" b="1" dirty="0"/>
              <a:t> PA Cell Alerts Level III of possibility of casualties; determines/verifies extent of injuries from unit reports; redirects medical assets as needed; tracks casualties thru evac chain; provides status updates to BTL CPT, CDR and units</a:t>
            </a:r>
          </a:p>
          <a:p>
            <a:pPr algn="l">
              <a:buFont typeface="Wingdings" pitchFamily="2" charset="2"/>
              <a:buChar char="q"/>
            </a:pPr>
            <a:r>
              <a:rPr lang="en-US" sz="1000" b="1" dirty="0"/>
              <a:t> Chaplain (Contact/augment UMC as needed)</a:t>
            </a:r>
          </a:p>
          <a:p>
            <a:pPr algn="l">
              <a:buFont typeface="Wingdings" pitchFamily="2" charset="2"/>
              <a:buChar char="q"/>
            </a:pPr>
            <a:r>
              <a:rPr lang="en-US" sz="1000" b="1" dirty="0"/>
              <a:t> S1 executes </a:t>
            </a:r>
            <a:r>
              <a:rPr lang="en-US" sz="1000" b="1" dirty="0">
                <a:hlinkClick r:id="rId3" action="ppaction://hlinksldjump"/>
              </a:rPr>
              <a:t>CARD 54 </a:t>
            </a:r>
            <a:r>
              <a:rPr lang="en-US" sz="1000" b="1" dirty="0"/>
              <a:t>and personnel actions SOP; Submits Spot Report.</a:t>
            </a:r>
          </a:p>
          <a:p>
            <a:pPr algn="l">
              <a:buFont typeface="Wingdings" pitchFamily="2" charset="2"/>
              <a:buChar char="q"/>
            </a:pPr>
            <a:r>
              <a:rPr lang="en-US" sz="1000" b="1" dirty="0"/>
              <a:t> S4 conducts mortuary affairs SOP, alerts mortuary affairs team  if needed.</a:t>
            </a:r>
          </a:p>
          <a:p>
            <a:pPr algn="l">
              <a:buFont typeface="Wingdings" pitchFamily="2" charset="2"/>
              <a:buChar char="q"/>
            </a:pPr>
            <a:r>
              <a:rPr lang="en-US" sz="1000" b="1" dirty="0"/>
              <a:t> Safety Officer conducts interviews</a:t>
            </a:r>
          </a:p>
          <a:p>
            <a:pPr algn="l">
              <a:buFont typeface="Wingdings" pitchFamily="2" charset="2"/>
              <a:buChar char="q"/>
            </a:pPr>
            <a:r>
              <a:rPr lang="en-US" sz="1000" b="1" dirty="0"/>
              <a:t> S2 collects facts and conducts pattern analysis</a:t>
            </a:r>
          </a:p>
          <a:p>
            <a:pPr algn="l">
              <a:buFont typeface="Wingdings" pitchFamily="2" charset="2"/>
              <a:buChar char="q"/>
            </a:pPr>
            <a:r>
              <a:rPr lang="en-US" sz="1000" b="1" dirty="0"/>
              <a:t> Alert all TOCs if upgrade FPCON is necessary</a:t>
            </a:r>
          </a:p>
          <a:p>
            <a:pPr algn="l">
              <a:buFont typeface="Wingdings" pitchFamily="2" charset="2"/>
              <a:buChar char="q"/>
            </a:pPr>
            <a:r>
              <a:rPr lang="en-US" sz="1000" b="1" dirty="0"/>
              <a:t> PAO prepares statements</a:t>
            </a:r>
          </a:p>
          <a:p>
            <a:pPr algn="l">
              <a:buFont typeface="Wingdings" pitchFamily="2" charset="2"/>
              <a:buChar char="q"/>
            </a:pPr>
            <a:r>
              <a:rPr lang="en-US" sz="1000" b="1" dirty="0"/>
              <a:t> LNO collects information/details of incident</a:t>
            </a:r>
          </a:p>
          <a:p>
            <a:pPr algn="l">
              <a:buFont typeface="Wingdings" pitchFamily="2" charset="2"/>
              <a:buChar char="q"/>
            </a:pPr>
            <a:r>
              <a:rPr lang="en-US" sz="1000" b="1" dirty="0"/>
              <a:t> IO conducts analysis/prepares messages</a:t>
            </a:r>
          </a:p>
        </p:txBody>
      </p:sp>
      <p:sp>
        <p:nvSpPr>
          <p:cNvPr id="52243" name="Rectangle 25"/>
          <p:cNvSpPr>
            <a:spLocks noChangeArrowheads="1"/>
          </p:cNvSpPr>
          <p:nvPr/>
        </p:nvSpPr>
        <p:spPr bwMode="auto">
          <a:xfrm>
            <a:off x="7924800" y="76200"/>
            <a:ext cx="1143000" cy="838200"/>
          </a:xfrm>
          <a:prstGeom prst="rect">
            <a:avLst/>
          </a:prstGeom>
          <a:solidFill>
            <a:srgbClr val="00FF00"/>
          </a:solidFill>
          <a:ln w="28575">
            <a:solidFill>
              <a:schemeClr val="tx1"/>
            </a:solidFill>
            <a:miter lim="800000"/>
            <a:headEnd/>
            <a:tailEnd/>
          </a:ln>
        </p:spPr>
        <p:txBody>
          <a:bodyPr wrap="none" anchor="ctr"/>
          <a:lstStyle/>
          <a:p>
            <a:pPr algn="l"/>
            <a:r>
              <a:rPr lang="en-US" sz="1000" b="1" dirty="0"/>
              <a:t>Hyperlink</a:t>
            </a:r>
          </a:p>
          <a:p>
            <a:pPr algn="l"/>
            <a:r>
              <a:rPr lang="en-US" sz="1000" b="1" u="sng" dirty="0">
                <a:hlinkClick r:id="rId4" action="ppaction://hlinksldjump"/>
              </a:rPr>
              <a:t>32-MASCAL</a:t>
            </a:r>
            <a:endParaRPr lang="en-US" sz="1000" b="1" u="sng" dirty="0"/>
          </a:p>
          <a:p>
            <a:pPr algn="l"/>
            <a:r>
              <a:rPr lang="en-US" sz="1000" b="1" dirty="0">
                <a:hlinkClick r:id="rId5" action="ppaction://hlinksldjump"/>
              </a:rPr>
              <a:t>50-QRF</a:t>
            </a:r>
            <a:endParaRPr lang="en-US" sz="1000" b="1" dirty="0"/>
          </a:p>
          <a:p>
            <a:pPr algn="l"/>
            <a:r>
              <a:rPr lang="en-US" sz="1000" b="1" dirty="0">
                <a:hlinkClick r:id="rId3" action="ppaction://hlinksldjump"/>
              </a:rPr>
              <a:t>54-KIA Process</a:t>
            </a:r>
            <a:endParaRPr lang="en-US" sz="1000" b="1" dirty="0"/>
          </a:p>
        </p:txBody>
      </p:sp>
      <p:sp>
        <p:nvSpPr>
          <p:cNvPr id="52244" name="Text Box 26"/>
          <p:cNvSpPr txBox="1">
            <a:spLocks noChangeArrowheads="1"/>
          </p:cNvSpPr>
          <p:nvPr/>
        </p:nvSpPr>
        <p:spPr bwMode="auto">
          <a:xfrm>
            <a:off x="1219200" y="273050"/>
            <a:ext cx="6553200" cy="412750"/>
          </a:xfrm>
          <a:prstGeom prst="rect">
            <a:avLst/>
          </a:prstGeom>
          <a:solidFill>
            <a:srgbClr val="00FF00"/>
          </a:solidFill>
          <a:ln w="76200" cmpd="tri">
            <a:solidFill>
              <a:srgbClr val="000000"/>
            </a:solidFill>
            <a:miter lim="800000"/>
            <a:headEnd type="none" w="sm" len="sm"/>
            <a:tailEnd type="none" w="lg" len="lg"/>
          </a:ln>
        </p:spPr>
        <p:txBody>
          <a:bodyPr>
            <a:spAutoFit/>
          </a:bodyPr>
          <a:lstStyle/>
          <a:p>
            <a:pPr eaLnBrk="0" hangingPunct="0"/>
            <a:r>
              <a:rPr lang="en-US" sz="1600" b="1">
                <a:solidFill>
                  <a:srgbClr val="000000"/>
                </a:solidFill>
              </a:rPr>
              <a:t>Battle Drill 48:  MEDEVAC coalition soldier/coalition civilian</a:t>
            </a:r>
          </a:p>
        </p:txBody>
      </p:sp>
      <p:sp>
        <p:nvSpPr>
          <p:cNvPr id="52245" name="Text Box 27"/>
          <p:cNvSpPr txBox="1">
            <a:spLocks noChangeArrowheads="1"/>
          </p:cNvSpPr>
          <p:nvPr/>
        </p:nvSpPr>
        <p:spPr bwMode="auto">
          <a:xfrm>
            <a:off x="152400" y="5410200"/>
            <a:ext cx="3200400" cy="558800"/>
          </a:xfrm>
          <a:prstGeom prst="rect">
            <a:avLst/>
          </a:prstGeom>
          <a:noFill/>
          <a:ln w="9525">
            <a:solidFill>
              <a:schemeClr val="tx1"/>
            </a:solidFill>
            <a:miter lim="800000"/>
            <a:headEnd/>
            <a:tailEnd/>
          </a:ln>
        </p:spPr>
        <p:txBody>
          <a:bodyPr>
            <a:spAutoFit/>
          </a:bodyPr>
          <a:lstStyle/>
          <a:p>
            <a:r>
              <a:rPr lang="en-US" sz="1000" b="1"/>
              <a:t>If the number of casualties exceeds the available medical capability to rapidly treat and evacuate them then must use </a:t>
            </a:r>
            <a:r>
              <a:rPr lang="en-US" sz="1000" b="1" u="sng">
                <a:hlinkClick r:id="rId4" action="ppaction://hlinksldjump"/>
              </a:rPr>
              <a:t>CARD 32</a:t>
            </a:r>
            <a:r>
              <a:rPr lang="en-US" sz="1000" b="1">
                <a:hlinkClick r:id="rId4" action="ppaction://hlinksldjump"/>
              </a:rPr>
              <a:t> </a:t>
            </a:r>
            <a:r>
              <a:rPr lang="en-US" sz="1000" b="1"/>
              <a:t>-Mass Casualty.</a:t>
            </a:r>
          </a:p>
        </p:txBody>
      </p:sp>
      <p:cxnSp>
        <p:nvCxnSpPr>
          <p:cNvPr id="26" name="AutoShape 18"/>
          <p:cNvCxnSpPr>
            <a:cxnSpLocks noChangeShapeType="1"/>
            <a:stCxn id="52229" idx="2"/>
            <a:endCxn id="52227" idx="0"/>
          </p:cNvCxnSpPr>
          <p:nvPr/>
        </p:nvCxnSpPr>
        <p:spPr bwMode="auto">
          <a:xfrm rot="16200000" flipH="1">
            <a:off x="4104561" y="1323260"/>
            <a:ext cx="363379" cy="495300"/>
          </a:xfrm>
          <a:prstGeom prst="straightConnector1">
            <a:avLst/>
          </a:prstGeom>
          <a:noFill/>
          <a:ln w="9525">
            <a:solidFill>
              <a:schemeClr val="tx1"/>
            </a:solidFill>
            <a:round/>
            <a:headEnd/>
            <a:tailEnd type="triangle" w="med" len="med"/>
          </a:ln>
        </p:spPr>
      </p:cxnSp>
      <p:cxnSp>
        <p:nvCxnSpPr>
          <p:cNvPr id="29" name="AutoShape 18"/>
          <p:cNvCxnSpPr>
            <a:cxnSpLocks noChangeShapeType="1"/>
            <a:stCxn id="52227" idx="2"/>
            <a:endCxn id="52230" idx="0"/>
          </p:cNvCxnSpPr>
          <p:nvPr/>
        </p:nvCxnSpPr>
        <p:spPr bwMode="auto">
          <a:xfrm>
            <a:off x="4533900" y="2152650"/>
            <a:ext cx="0" cy="133350"/>
          </a:xfrm>
          <a:prstGeom prst="straightConnector1">
            <a:avLst/>
          </a:prstGeom>
          <a:noFill/>
          <a:ln w="9525">
            <a:solidFill>
              <a:schemeClr val="tx1"/>
            </a:solidFill>
            <a:round/>
            <a:headEnd/>
            <a:tailEnd type="triangle" w="med" len="med"/>
          </a:ln>
        </p:spPr>
      </p:cxnSp>
      <p:cxnSp>
        <p:nvCxnSpPr>
          <p:cNvPr id="53" name="AutoShape 18"/>
          <p:cNvCxnSpPr>
            <a:cxnSpLocks noChangeShapeType="1"/>
            <a:stCxn id="52230" idx="2"/>
            <a:endCxn id="52235" idx="0"/>
          </p:cNvCxnSpPr>
          <p:nvPr/>
        </p:nvCxnSpPr>
        <p:spPr bwMode="auto">
          <a:xfrm>
            <a:off x="4533900" y="2532221"/>
            <a:ext cx="0" cy="363379"/>
          </a:xfrm>
          <a:prstGeom prst="straightConnector1">
            <a:avLst/>
          </a:prstGeom>
          <a:noFill/>
          <a:ln w="9525">
            <a:solidFill>
              <a:schemeClr val="tx1"/>
            </a:solidFill>
            <a:round/>
            <a:headEnd/>
            <a:tailEnd type="triangle" w="med" len="med"/>
          </a:ln>
        </p:spPr>
      </p:cxnSp>
      <p:cxnSp>
        <p:nvCxnSpPr>
          <p:cNvPr id="59" name="AutoShape 18"/>
          <p:cNvCxnSpPr>
            <a:cxnSpLocks noChangeShapeType="1"/>
            <a:stCxn id="52239" idx="2"/>
            <a:endCxn id="52240" idx="0"/>
          </p:cNvCxnSpPr>
          <p:nvPr/>
        </p:nvCxnSpPr>
        <p:spPr bwMode="auto">
          <a:xfrm>
            <a:off x="4533900" y="5210175"/>
            <a:ext cx="0" cy="276225"/>
          </a:xfrm>
          <a:prstGeom prst="straightConnector1">
            <a:avLst/>
          </a:prstGeom>
          <a:noFill/>
          <a:ln w="9525">
            <a:solidFill>
              <a:schemeClr val="tx1"/>
            </a:solidFill>
            <a:round/>
            <a:headEnd/>
            <a:tailEnd type="triangle" w="med" len="med"/>
          </a:ln>
        </p:spPr>
      </p:cxn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7620000" y="3733800"/>
            <a:ext cx="1371600" cy="55399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3a. Notification Tree: S3, S2,  IO, CA, CEXC</a:t>
            </a:r>
          </a:p>
        </p:txBody>
      </p:sp>
      <p:sp>
        <p:nvSpPr>
          <p:cNvPr id="53251" name="Text Box 3"/>
          <p:cNvSpPr txBox="1">
            <a:spLocks noChangeArrowheads="1"/>
          </p:cNvSpPr>
          <p:nvPr/>
        </p:nvSpPr>
        <p:spPr bwMode="auto">
          <a:xfrm>
            <a:off x="314325" y="4114800"/>
            <a:ext cx="4410075" cy="1323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SALT-A report to TOC:</a:t>
            </a:r>
          </a:p>
          <a:p>
            <a:pPr algn="l" eaLnBrk="0" hangingPunct="0"/>
            <a:r>
              <a:rPr lang="en-US" sz="1000" b="1" dirty="0"/>
              <a:t>S:  How many weapons / ammo by type is located at the cache?</a:t>
            </a:r>
          </a:p>
          <a:p>
            <a:pPr algn="l" eaLnBrk="0" hangingPunct="0"/>
            <a:r>
              <a:rPr lang="en-US" sz="1000" b="1" dirty="0"/>
              <a:t>A:  Activity</a:t>
            </a:r>
          </a:p>
          <a:p>
            <a:pPr algn="l" eaLnBrk="0" hangingPunct="0"/>
            <a:r>
              <a:rPr lang="en-US" sz="1000" b="1" dirty="0"/>
              <a:t>     (1)  Movement in AO connected to the cache site</a:t>
            </a:r>
          </a:p>
          <a:p>
            <a:pPr algn="l" eaLnBrk="0" hangingPunct="0"/>
            <a:r>
              <a:rPr lang="en-US" sz="1000" b="1" dirty="0"/>
              <a:t>     (2)  Description of items in cache</a:t>
            </a:r>
          </a:p>
          <a:p>
            <a:pPr algn="l" eaLnBrk="0" hangingPunct="0"/>
            <a:r>
              <a:rPr lang="en-US" sz="1000" b="1" dirty="0"/>
              <a:t>L:  Location of cache (8 digit grid)</a:t>
            </a:r>
          </a:p>
          <a:p>
            <a:pPr algn="l" eaLnBrk="0" hangingPunct="0"/>
            <a:r>
              <a:rPr lang="en-US" sz="1000" b="1" dirty="0"/>
              <a:t>T:  Time found, estimated time the cache has existed</a:t>
            </a:r>
          </a:p>
          <a:p>
            <a:pPr algn="l" eaLnBrk="0" hangingPunct="0"/>
            <a:r>
              <a:rPr lang="en-US" sz="1000" b="1" dirty="0"/>
              <a:t>A:  Actions taken by unit?</a:t>
            </a:r>
          </a:p>
        </p:txBody>
      </p:sp>
      <p:sp>
        <p:nvSpPr>
          <p:cNvPr id="53252" name="Text Box 4"/>
          <p:cNvSpPr txBox="1">
            <a:spLocks noChangeArrowheads="1"/>
          </p:cNvSpPr>
          <p:nvPr/>
        </p:nvSpPr>
        <p:spPr bwMode="auto">
          <a:xfrm>
            <a:off x="152400" y="1066800"/>
            <a:ext cx="4724400" cy="2215991"/>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1a. Immediate actions by unit:</a:t>
            </a:r>
          </a:p>
          <a:p>
            <a:pPr algn="l"/>
            <a:r>
              <a:rPr lang="en-US" sz="1000" b="1" dirty="0"/>
              <a:t>(1)  5 Cs</a:t>
            </a:r>
            <a:r>
              <a:rPr lang="en-US" sz="1000" dirty="0"/>
              <a:t>: Confirm, Call, Clear, Cordon, Control</a:t>
            </a:r>
            <a:r>
              <a:rPr lang="en-US" sz="1000" b="1" dirty="0"/>
              <a:t> . Conduct 5-25!  </a:t>
            </a:r>
            <a:r>
              <a:rPr lang="en-US" sz="1000" b="1" dirty="0">
                <a:solidFill>
                  <a:srgbClr val="FF5050"/>
                </a:solidFill>
              </a:rPr>
              <a:t>THIS IS A PRIME LOCATION FOR MINES, IEDs OR BOOBY TRAPS!!</a:t>
            </a:r>
            <a:endParaRPr lang="en-US" sz="1000" b="1" dirty="0"/>
          </a:p>
          <a:p>
            <a:pPr algn="l" eaLnBrk="0" hangingPunct="0"/>
            <a:r>
              <a:rPr lang="en-US" sz="1000" b="1" dirty="0"/>
              <a:t>(2)  Deploy EOD/MFT to conduct assessment on cache </a:t>
            </a:r>
          </a:p>
          <a:p>
            <a:pPr algn="l" eaLnBrk="0" hangingPunct="0"/>
            <a:r>
              <a:rPr lang="en-US" sz="1000" b="1" dirty="0"/>
              <a:t>      (a) inventory of number of weapons / amount of ammo</a:t>
            </a:r>
          </a:p>
          <a:p>
            <a:pPr algn="l" eaLnBrk="0" hangingPunct="0"/>
            <a:r>
              <a:rPr lang="en-US" sz="1000" b="1" dirty="0"/>
              <a:t>      (b) description of items found (digital photos)</a:t>
            </a:r>
          </a:p>
          <a:p>
            <a:pPr algn="l" eaLnBrk="0" hangingPunct="0"/>
            <a:r>
              <a:rPr lang="en-US" sz="1000" b="1" dirty="0"/>
              <a:t>      (c) number of civilians / vehicular traffic in the area</a:t>
            </a:r>
          </a:p>
          <a:p>
            <a:pPr algn="l" eaLnBrk="0" hangingPunct="0"/>
            <a:r>
              <a:rPr lang="en-US" sz="1000" b="1" dirty="0"/>
              <a:t>(3)  Unit conducts an assessment:</a:t>
            </a:r>
          </a:p>
          <a:p>
            <a:pPr algn="l" eaLnBrk="0" hangingPunct="0"/>
            <a:r>
              <a:rPr lang="en-US" sz="1000" b="1" dirty="0"/>
              <a:t>      (a) Is the cache exploitable if left in place?</a:t>
            </a:r>
          </a:p>
          <a:p>
            <a:pPr algn="l" eaLnBrk="0" hangingPunct="0"/>
            <a:r>
              <a:rPr lang="en-US" sz="1000" b="1" dirty="0"/>
              <a:t>      (b) If not, then destroy in place (if safe to do so)</a:t>
            </a:r>
          </a:p>
          <a:p>
            <a:pPr algn="l" eaLnBrk="0" hangingPunct="0"/>
            <a:r>
              <a:rPr lang="en-US" sz="1000" b="1" dirty="0"/>
              <a:t>      (c) Unit must secure site until completely destroyed or moved.  </a:t>
            </a:r>
          </a:p>
          <a:p>
            <a:pPr algn="l" eaLnBrk="0" hangingPunct="0"/>
            <a:r>
              <a:rPr lang="en-US" sz="1400" b="1" dirty="0"/>
              <a:t>If EOD is necessary, the unit must secure the site until EOD renders site safe.</a:t>
            </a:r>
            <a:endParaRPr lang="en-US" sz="1400" b="1" dirty="0">
              <a:solidFill>
                <a:srgbClr val="FF5050"/>
              </a:solidFill>
            </a:endParaRPr>
          </a:p>
        </p:txBody>
      </p:sp>
      <p:sp>
        <p:nvSpPr>
          <p:cNvPr id="53253" name="Text Box 5"/>
          <p:cNvSpPr txBox="1">
            <a:spLocks noChangeArrowheads="1"/>
          </p:cNvSpPr>
          <p:nvPr/>
        </p:nvSpPr>
        <p:spPr bwMode="auto">
          <a:xfrm>
            <a:off x="5791200" y="990600"/>
            <a:ext cx="1133475" cy="549275"/>
          </a:xfrm>
          <a:prstGeom prst="rect">
            <a:avLst/>
          </a:prstGeom>
          <a:noFill/>
          <a:ln w="12700">
            <a:noFill/>
            <a:miter lim="800000"/>
            <a:headEnd type="none" w="sm" len="sm"/>
            <a:tailEnd type="none" w="lg" len="lg"/>
          </a:ln>
        </p:spPr>
        <p:txBody>
          <a:bodyPr>
            <a:spAutoFit/>
          </a:bodyPr>
          <a:lstStyle/>
          <a:p>
            <a:pPr eaLnBrk="0" hangingPunct="0"/>
            <a:r>
              <a:rPr lang="en-US" sz="1000" b="1"/>
              <a:t>Discovery of Weapons Cache</a:t>
            </a:r>
          </a:p>
        </p:txBody>
      </p:sp>
      <p:sp>
        <p:nvSpPr>
          <p:cNvPr id="53254" name="AutoShape 6"/>
          <p:cNvSpPr>
            <a:spLocks noChangeArrowheads="1"/>
          </p:cNvSpPr>
          <p:nvPr/>
        </p:nvSpPr>
        <p:spPr bwMode="auto">
          <a:xfrm>
            <a:off x="5638800" y="962025"/>
            <a:ext cx="1447800" cy="609600"/>
          </a:xfrm>
          <a:prstGeom prst="flowChartInputOutput">
            <a:avLst/>
          </a:prstGeom>
          <a:noFill/>
          <a:ln w="28575">
            <a:solidFill>
              <a:schemeClr val="tx1"/>
            </a:solidFill>
            <a:miter lim="800000"/>
            <a:headEnd/>
            <a:tailEnd/>
          </a:ln>
        </p:spPr>
        <p:txBody>
          <a:bodyPr wrap="none" anchor="ctr"/>
          <a:lstStyle/>
          <a:p>
            <a:endParaRPr lang="en-US"/>
          </a:p>
        </p:txBody>
      </p:sp>
      <p:sp>
        <p:nvSpPr>
          <p:cNvPr id="53255" name="Text Box 7"/>
          <p:cNvSpPr txBox="1">
            <a:spLocks noChangeArrowheads="1"/>
          </p:cNvSpPr>
          <p:nvPr/>
        </p:nvSpPr>
        <p:spPr bwMode="auto">
          <a:xfrm>
            <a:off x="5334000" y="2057400"/>
            <a:ext cx="2133600" cy="246221"/>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1.  Unit secures site</a:t>
            </a:r>
          </a:p>
        </p:txBody>
      </p:sp>
      <p:sp>
        <p:nvSpPr>
          <p:cNvPr id="53256" name="Text Box 8"/>
          <p:cNvSpPr txBox="1">
            <a:spLocks noChangeArrowheads="1"/>
          </p:cNvSpPr>
          <p:nvPr/>
        </p:nvSpPr>
        <p:spPr bwMode="auto">
          <a:xfrm>
            <a:off x="5334000" y="2590800"/>
            <a:ext cx="2133600" cy="246221"/>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2.  Unit reports to TOC</a:t>
            </a:r>
          </a:p>
        </p:txBody>
      </p:sp>
      <p:cxnSp>
        <p:nvCxnSpPr>
          <p:cNvPr id="53257" name="AutoShape 9"/>
          <p:cNvCxnSpPr>
            <a:cxnSpLocks noChangeShapeType="1"/>
            <a:stCxn id="53256" idx="1"/>
            <a:endCxn id="53251" idx="3"/>
          </p:cNvCxnSpPr>
          <p:nvPr/>
        </p:nvCxnSpPr>
        <p:spPr bwMode="auto">
          <a:xfrm rot="10800000" flipV="1">
            <a:off x="4724400" y="2713910"/>
            <a:ext cx="609600" cy="2062877"/>
          </a:xfrm>
          <a:prstGeom prst="bentConnector3">
            <a:avLst>
              <a:gd name="adj1" fmla="val 50000"/>
            </a:avLst>
          </a:prstGeom>
          <a:noFill/>
          <a:ln w="28575">
            <a:solidFill>
              <a:schemeClr val="tx1"/>
            </a:solidFill>
            <a:prstDash val="sysDot"/>
            <a:miter lim="800000"/>
            <a:headEnd/>
            <a:tailEnd/>
          </a:ln>
        </p:spPr>
      </p:cxnSp>
      <p:cxnSp>
        <p:nvCxnSpPr>
          <p:cNvPr id="53258" name="AutoShape 10"/>
          <p:cNvCxnSpPr>
            <a:cxnSpLocks noChangeShapeType="1"/>
            <a:stCxn id="53254" idx="4"/>
            <a:endCxn id="53255" idx="0"/>
          </p:cNvCxnSpPr>
          <p:nvPr/>
        </p:nvCxnSpPr>
        <p:spPr bwMode="auto">
          <a:xfrm rot="16200000" flipH="1">
            <a:off x="6138863" y="1795462"/>
            <a:ext cx="485775" cy="38100"/>
          </a:xfrm>
          <a:prstGeom prst="straightConnector1">
            <a:avLst/>
          </a:prstGeom>
          <a:noFill/>
          <a:ln w="9525">
            <a:solidFill>
              <a:schemeClr val="tx1"/>
            </a:solidFill>
            <a:round/>
            <a:headEnd/>
            <a:tailEnd type="triangle" w="med" len="med"/>
          </a:ln>
        </p:spPr>
      </p:cxnSp>
      <p:cxnSp>
        <p:nvCxnSpPr>
          <p:cNvPr id="53259" name="AutoShape 11"/>
          <p:cNvCxnSpPr>
            <a:cxnSpLocks noChangeShapeType="1"/>
            <a:stCxn id="53255" idx="2"/>
            <a:endCxn id="53256" idx="0"/>
          </p:cNvCxnSpPr>
          <p:nvPr/>
        </p:nvCxnSpPr>
        <p:spPr bwMode="auto">
          <a:xfrm>
            <a:off x="6400800" y="2303621"/>
            <a:ext cx="0" cy="287179"/>
          </a:xfrm>
          <a:prstGeom prst="straightConnector1">
            <a:avLst/>
          </a:prstGeom>
          <a:noFill/>
          <a:ln w="9525">
            <a:solidFill>
              <a:schemeClr val="tx1"/>
            </a:solidFill>
            <a:round/>
            <a:headEnd/>
            <a:tailEnd type="triangle" w="med" len="med"/>
          </a:ln>
        </p:spPr>
      </p:cxnSp>
      <p:cxnSp>
        <p:nvCxnSpPr>
          <p:cNvPr id="53260" name="AutoShape 12"/>
          <p:cNvCxnSpPr>
            <a:cxnSpLocks noChangeShapeType="1"/>
            <a:stCxn id="53256" idx="2"/>
            <a:endCxn id="53264" idx="0"/>
          </p:cNvCxnSpPr>
          <p:nvPr/>
        </p:nvCxnSpPr>
        <p:spPr bwMode="auto">
          <a:xfrm>
            <a:off x="6400800" y="2837021"/>
            <a:ext cx="0" cy="515779"/>
          </a:xfrm>
          <a:prstGeom prst="straightConnector1">
            <a:avLst/>
          </a:prstGeom>
          <a:noFill/>
          <a:ln w="9525">
            <a:solidFill>
              <a:schemeClr val="tx1"/>
            </a:solidFill>
            <a:round/>
            <a:headEnd/>
            <a:tailEnd type="triangle" w="med" len="med"/>
          </a:ln>
        </p:spPr>
      </p:cxnSp>
      <p:sp>
        <p:nvSpPr>
          <p:cNvPr id="53261" name="Text Box 13"/>
          <p:cNvSpPr txBox="1">
            <a:spLocks noChangeArrowheads="1"/>
          </p:cNvSpPr>
          <p:nvPr/>
        </p:nvSpPr>
        <p:spPr bwMode="auto">
          <a:xfrm>
            <a:off x="2362200" y="304800"/>
            <a:ext cx="44958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49:</a:t>
            </a:r>
            <a:r>
              <a:rPr lang="en-US" sz="1400" b="1"/>
              <a:t>  Weapons cache discovered</a:t>
            </a:r>
          </a:p>
        </p:txBody>
      </p:sp>
      <p:cxnSp>
        <p:nvCxnSpPr>
          <p:cNvPr id="53262" name="AutoShape 14"/>
          <p:cNvCxnSpPr>
            <a:cxnSpLocks noChangeShapeType="1"/>
            <a:stCxn id="53264" idx="3"/>
            <a:endCxn id="53250" idx="1"/>
          </p:cNvCxnSpPr>
          <p:nvPr/>
        </p:nvCxnSpPr>
        <p:spPr bwMode="auto">
          <a:xfrm>
            <a:off x="7467600" y="3709988"/>
            <a:ext cx="152400" cy="300811"/>
          </a:xfrm>
          <a:prstGeom prst="bentConnector3">
            <a:avLst>
              <a:gd name="adj1" fmla="val 50000"/>
            </a:avLst>
          </a:prstGeom>
          <a:noFill/>
          <a:ln w="28575">
            <a:solidFill>
              <a:schemeClr val="tx1"/>
            </a:solidFill>
            <a:prstDash val="sysDot"/>
            <a:miter lim="800000"/>
            <a:headEnd/>
            <a:tailEnd/>
          </a:ln>
        </p:spPr>
      </p:cxnSp>
      <p:sp>
        <p:nvSpPr>
          <p:cNvPr id="53263" name="Text Box 15"/>
          <p:cNvSpPr txBox="1">
            <a:spLocks noChangeArrowheads="1"/>
          </p:cNvSpPr>
          <p:nvPr/>
        </p:nvSpPr>
        <p:spPr bwMode="auto">
          <a:xfrm>
            <a:off x="5334000" y="4495800"/>
            <a:ext cx="2133600" cy="1015663"/>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4.  Close-out reports from unit</a:t>
            </a:r>
          </a:p>
          <a:p>
            <a:pPr algn="l" eaLnBrk="0" hangingPunct="0"/>
            <a:r>
              <a:rPr lang="en-US" sz="1000" b="1" dirty="0"/>
              <a:t>1)  Story Board</a:t>
            </a:r>
          </a:p>
          <a:p>
            <a:pPr algn="l" eaLnBrk="0" hangingPunct="0"/>
            <a:r>
              <a:rPr lang="en-US" sz="1000" b="1" dirty="0"/>
              <a:t>2)  Detailed inventory of items seized</a:t>
            </a:r>
          </a:p>
          <a:p>
            <a:pPr algn="l" eaLnBrk="0" hangingPunct="0"/>
            <a:r>
              <a:rPr lang="en-US" sz="1000" b="1" dirty="0"/>
              <a:t>3)  Number of detainees (if any)</a:t>
            </a:r>
          </a:p>
          <a:p>
            <a:pPr algn="l" eaLnBrk="0" hangingPunct="0"/>
            <a:r>
              <a:rPr lang="en-US" sz="1000" b="1" dirty="0"/>
              <a:t>4)  Local civilian reactions</a:t>
            </a:r>
          </a:p>
        </p:txBody>
      </p:sp>
      <p:sp>
        <p:nvSpPr>
          <p:cNvPr id="53264" name="Text Box 16"/>
          <p:cNvSpPr txBox="1">
            <a:spLocks noChangeArrowheads="1"/>
          </p:cNvSpPr>
          <p:nvPr/>
        </p:nvSpPr>
        <p:spPr bwMode="auto">
          <a:xfrm>
            <a:off x="5334000" y="3352800"/>
            <a:ext cx="2133600" cy="7143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3.  Battle Captain begins notification procedures, submits SALUTE report within 30 minutes</a:t>
            </a:r>
          </a:p>
        </p:txBody>
      </p:sp>
      <p:sp>
        <p:nvSpPr>
          <p:cNvPr id="53265" name="Text Box 17"/>
          <p:cNvSpPr txBox="1">
            <a:spLocks noChangeArrowheads="1"/>
          </p:cNvSpPr>
          <p:nvPr/>
        </p:nvSpPr>
        <p:spPr bwMode="auto">
          <a:xfrm>
            <a:off x="5334000" y="6019800"/>
            <a:ext cx="2133600" cy="400110"/>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5. TOC submits Story Board to higher</a:t>
            </a:r>
          </a:p>
        </p:txBody>
      </p:sp>
      <p:cxnSp>
        <p:nvCxnSpPr>
          <p:cNvPr id="53266" name="AutoShape 18"/>
          <p:cNvCxnSpPr>
            <a:cxnSpLocks noChangeShapeType="1"/>
            <a:stCxn id="53263" idx="2"/>
            <a:endCxn id="53265" idx="0"/>
          </p:cNvCxnSpPr>
          <p:nvPr/>
        </p:nvCxnSpPr>
        <p:spPr bwMode="auto">
          <a:xfrm>
            <a:off x="6400800" y="5511463"/>
            <a:ext cx="0" cy="508337"/>
          </a:xfrm>
          <a:prstGeom prst="straightConnector1">
            <a:avLst/>
          </a:prstGeom>
          <a:noFill/>
          <a:ln w="9525">
            <a:solidFill>
              <a:schemeClr val="tx1"/>
            </a:solidFill>
            <a:round/>
            <a:headEnd/>
            <a:tailEnd type="triangle" w="med" len="med"/>
          </a:ln>
        </p:spPr>
      </p:cxnSp>
      <p:cxnSp>
        <p:nvCxnSpPr>
          <p:cNvPr id="53267" name="AutoShape 19"/>
          <p:cNvCxnSpPr>
            <a:cxnSpLocks noChangeShapeType="1"/>
            <a:stCxn id="53255" idx="1"/>
            <a:endCxn id="53252" idx="3"/>
          </p:cNvCxnSpPr>
          <p:nvPr/>
        </p:nvCxnSpPr>
        <p:spPr bwMode="auto">
          <a:xfrm rot="10800000">
            <a:off x="4876800" y="2174797"/>
            <a:ext cx="457200" cy="5715"/>
          </a:xfrm>
          <a:prstGeom prst="bentConnector3">
            <a:avLst>
              <a:gd name="adj1" fmla="val 50000"/>
            </a:avLst>
          </a:prstGeom>
          <a:noFill/>
          <a:ln w="28575">
            <a:solidFill>
              <a:schemeClr val="tx1"/>
            </a:solidFill>
            <a:prstDash val="sysDot"/>
            <a:miter lim="800000"/>
            <a:headEnd/>
            <a:tailEnd/>
          </a:ln>
        </p:spPr>
      </p:cxnSp>
      <p:cxnSp>
        <p:nvCxnSpPr>
          <p:cNvPr id="53268" name="AutoShape 20"/>
          <p:cNvCxnSpPr>
            <a:cxnSpLocks noChangeShapeType="1"/>
            <a:stCxn id="53264" idx="2"/>
            <a:endCxn id="53263" idx="0"/>
          </p:cNvCxnSpPr>
          <p:nvPr/>
        </p:nvCxnSpPr>
        <p:spPr bwMode="auto">
          <a:xfrm>
            <a:off x="6400800" y="4067175"/>
            <a:ext cx="0" cy="428625"/>
          </a:xfrm>
          <a:prstGeom prst="straightConnector1">
            <a:avLst/>
          </a:prstGeom>
          <a:noFill/>
          <a:ln w="9525">
            <a:solidFill>
              <a:schemeClr val="tx1"/>
            </a:solidFill>
            <a:round/>
            <a:headEnd/>
            <a:tailEnd type="triangle" w="med" len="med"/>
          </a:ln>
        </p:spPr>
      </p:cxn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4572000" y="1419225"/>
            <a:ext cx="4114800" cy="1169551"/>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Notification Tree:</a:t>
            </a:r>
          </a:p>
          <a:p>
            <a:pPr algn="l" eaLnBrk="0" hangingPunct="0"/>
            <a:r>
              <a:rPr lang="en-US" sz="1000" b="1" dirty="0"/>
              <a:t>(1) Command group and staff</a:t>
            </a:r>
          </a:p>
          <a:p>
            <a:pPr algn="l" eaLnBrk="0" hangingPunct="0"/>
            <a:r>
              <a:rPr lang="en-US" sz="1000" b="1" dirty="0"/>
              <a:t>(2) Verbal WARNO to Battle CPT direct QRF to assume REDCON 2</a:t>
            </a:r>
          </a:p>
          <a:p>
            <a:pPr algn="l" eaLnBrk="0" hangingPunct="0"/>
            <a:r>
              <a:rPr lang="en-US" sz="1000" b="1" dirty="0"/>
              <a:t>(3) S2 (prepares INTSUM with route statuses and threat in AO for QRF)</a:t>
            </a:r>
          </a:p>
          <a:p>
            <a:pPr algn="l" eaLnBrk="0" hangingPunct="0"/>
            <a:r>
              <a:rPr lang="en-US" sz="1000" b="1" dirty="0"/>
              <a:t>(4) Notify higher through LNO that unit is committing its QRF</a:t>
            </a:r>
          </a:p>
        </p:txBody>
      </p:sp>
      <p:sp>
        <p:nvSpPr>
          <p:cNvPr id="54275" name="Text Box 3"/>
          <p:cNvSpPr txBox="1">
            <a:spLocks noChangeArrowheads="1"/>
          </p:cNvSpPr>
          <p:nvPr/>
        </p:nvSpPr>
        <p:spPr bwMode="auto">
          <a:xfrm>
            <a:off x="1981200" y="914400"/>
            <a:ext cx="1492250" cy="246221"/>
          </a:xfrm>
          <a:prstGeom prst="rect">
            <a:avLst/>
          </a:prstGeom>
          <a:noFill/>
          <a:ln w="12700">
            <a:noFill/>
            <a:miter lim="800000"/>
            <a:headEnd type="none" w="sm" len="sm"/>
            <a:tailEnd type="none" w="lg" len="lg"/>
          </a:ln>
        </p:spPr>
        <p:txBody>
          <a:bodyPr>
            <a:spAutoFit/>
          </a:bodyPr>
          <a:lstStyle/>
          <a:p>
            <a:pPr eaLnBrk="0" hangingPunct="0"/>
            <a:r>
              <a:rPr lang="en-US" sz="1000" b="1" dirty="0"/>
              <a:t>Unit Requests QRF</a:t>
            </a:r>
          </a:p>
        </p:txBody>
      </p:sp>
      <p:sp>
        <p:nvSpPr>
          <p:cNvPr id="54276" name="AutoShape 4"/>
          <p:cNvSpPr>
            <a:spLocks noChangeArrowheads="1"/>
          </p:cNvSpPr>
          <p:nvPr/>
        </p:nvSpPr>
        <p:spPr bwMode="auto">
          <a:xfrm>
            <a:off x="1633538" y="914400"/>
            <a:ext cx="2133600" cy="457200"/>
          </a:xfrm>
          <a:prstGeom prst="flowChartInputOutput">
            <a:avLst/>
          </a:prstGeom>
          <a:noFill/>
          <a:ln w="28575">
            <a:solidFill>
              <a:schemeClr val="tx1"/>
            </a:solidFill>
            <a:miter lim="800000"/>
            <a:headEnd/>
            <a:tailEnd/>
          </a:ln>
        </p:spPr>
        <p:txBody>
          <a:bodyPr wrap="none" anchor="ctr"/>
          <a:lstStyle/>
          <a:p>
            <a:endParaRPr lang="en-US"/>
          </a:p>
        </p:txBody>
      </p:sp>
      <p:sp>
        <p:nvSpPr>
          <p:cNvPr id="54277" name="Text Box 5"/>
          <p:cNvSpPr txBox="1">
            <a:spLocks noChangeArrowheads="1"/>
          </p:cNvSpPr>
          <p:nvPr/>
        </p:nvSpPr>
        <p:spPr bwMode="auto">
          <a:xfrm>
            <a:off x="1566863" y="1695450"/>
            <a:ext cx="2286000" cy="707886"/>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BN sends request for QRF.  The request consists of three parts: task, purpose, and link up point for the QRF.  </a:t>
            </a:r>
          </a:p>
        </p:txBody>
      </p:sp>
      <p:cxnSp>
        <p:nvCxnSpPr>
          <p:cNvPr id="54278" name="AutoShape 6"/>
          <p:cNvCxnSpPr>
            <a:cxnSpLocks noChangeShapeType="1"/>
            <a:stCxn id="54276" idx="4"/>
            <a:endCxn id="54277" idx="0"/>
          </p:cNvCxnSpPr>
          <p:nvPr/>
        </p:nvCxnSpPr>
        <p:spPr bwMode="auto">
          <a:xfrm rot="16200000" flipH="1">
            <a:off x="2543175" y="1528762"/>
            <a:ext cx="323850" cy="9525"/>
          </a:xfrm>
          <a:prstGeom prst="straightConnector1">
            <a:avLst/>
          </a:prstGeom>
          <a:noFill/>
          <a:ln w="9525">
            <a:solidFill>
              <a:schemeClr val="tx1"/>
            </a:solidFill>
            <a:round/>
            <a:headEnd/>
            <a:tailEnd type="triangle" w="med" len="med"/>
          </a:ln>
        </p:spPr>
      </p:cxnSp>
      <p:cxnSp>
        <p:nvCxnSpPr>
          <p:cNvPr id="54279" name="AutoShape 7"/>
          <p:cNvCxnSpPr>
            <a:cxnSpLocks noChangeShapeType="1"/>
            <a:stCxn id="54277" idx="2"/>
            <a:endCxn id="54287" idx="0"/>
          </p:cNvCxnSpPr>
          <p:nvPr/>
        </p:nvCxnSpPr>
        <p:spPr bwMode="auto">
          <a:xfrm rot="5400000">
            <a:off x="2514532" y="2595493"/>
            <a:ext cx="387489" cy="3175"/>
          </a:xfrm>
          <a:prstGeom prst="straightConnector1">
            <a:avLst/>
          </a:prstGeom>
          <a:noFill/>
          <a:ln w="9525">
            <a:solidFill>
              <a:schemeClr val="tx1"/>
            </a:solidFill>
            <a:round/>
            <a:headEnd/>
            <a:tailEnd type="triangle" w="med" len="med"/>
          </a:ln>
        </p:spPr>
      </p:cxnSp>
      <p:sp>
        <p:nvSpPr>
          <p:cNvPr id="54280" name="Text Box 8"/>
          <p:cNvSpPr txBox="1">
            <a:spLocks noChangeArrowheads="1"/>
          </p:cNvSpPr>
          <p:nvPr/>
        </p:nvSpPr>
        <p:spPr bwMode="auto">
          <a:xfrm>
            <a:off x="1905000" y="228600"/>
            <a:ext cx="5562600" cy="307975"/>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50:</a:t>
            </a:r>
            <a:r>
              <a:rPr lang="en-US" sz="1400" b="1" dirty="0"/>
              <a:t> Employment of the QRF</a:t>
            </a:r>
          </a:p>
        </p:txBody>
      </p:sp>
      <p:sp>
        <p:nvSpPr>
          <p:cNvPr id="54281" name="Text Box 9"/>
          <p:cNvSpPr txBox="1">
            <a:spLocks noChangeArrowheads="1"/>
          </p:cNvSpPr>
          <p:nvPr/>
        </p:nvSpPr>
        <p:spPr bwMode="auto">
          <a:xfrm>
            <a:off x="838200" y="5334000"/>
            <a:ext cx="26670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5.  Battle CPT continues to monitor situation, send SPOT reports to higher HQ as necessary</a:t>
            </a:r>
          </a:p>
        </p:txBody>
      </p:sp>
      <p:sp>
        <p:nvSpPr>
          <p:cNvPr id="54282" name="Text Box 10"/>
          <p:cNvSpPr txBox="1">
            <a:spLocks noChangeArrowheads="1"/>
          </p:cNvSpPr>
          <p:nvPr/>
        </p:nvSpPr>
        <p:spPr bwMode="auto">
          <a:xfrm>
            <a:off x="1981200" y="3476625"/>
            <a:ext cx="1447800" cy="553998"/>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 CDR or S3 approve committing the QRF.</a:t>
            </a:r>
          </a:p>
        </p:txBody>
      </p:sp>
      <p:sp>
        <p:nvSpPr>
          <p:cNvPr id="54283" name="Text Box 11"/>
          <p:cNvSpPr txBox="1">
            <a:spLocks noChangeArrowheads="1"/>
          </p:cNvSpPr>
          <p:nvPr/>
        </p:nvSpPr>
        <p:spPr bwMode="auto">
          <a:xfrm>
            <a:off x="4572000" y="4162425"/>
            <a:ext cx="4114800" cy="70802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3b.  Staff actions in support of QRF:</a:t>
            </a:r>
          </a:p>
          <a:p>
            <a:pPr algn="l" eaLnBrk="0" hangingPunct="0"/>
            <a:r>
              <a:rPr lang="en-US" sz="1000" b="1" dirty="0"/>
              <a:t>(1) Battle CPT alerts MEDEVAC that QRF is being activated</a:t>
            </a:r>
          </a:p>
          <a:p>
            <a:pPr algn="l" eaLnBrk="0" hangingPunct="0"/>
            <a:r>
              <a:rPr lang="en-US" sz="1000" b="1" dirty="0"/>
              <a:t>(2) Battle NCO approves TCS trip ticket</a:t>
            </a:r>
          </a:p>
          <a:p>
            <a:pPr algn="l" eaLnBrk="0" hangingPunct="0"/>
            <a:r>
              <a:rPr lang="en-US" sz="1000" b="1" dirty="0"/>
              <a:t>(3) BAE/FSC requests CCA/CAS if needed</a:t>
            </a:r>
          </a:p>
        </p:txBody>
      </p:sp>
      <p:sp>
        <p:nvSpPr>
          <p:cNvPr id="54284" name="Text Box 12"/>
          <p:cNvSpPr txBox="1">
            <a:spLocks noChangeArrowheads="1"/>
          </p:cNvSpPr>
          <p:nvPr/>
        </p:nvSpPr>
        <p:spPr bwMode="auto">
          <a:xfrm>
            <a:off x="2146300" y="4365625"/>
            <a:ext cx="1282700" cy="244475"/>
          </a:xfrm>
          <a:prstGeom prst="rect">
            <a:avLst/>
          </a:prstGeom>
          <a:noFill/>
          <a:ln w="12700">
            <a:noFill/>
            <a:miter lim="800000"/>
            <a:headEnd type="none" w="sm" len="sm"/>
            <a:tailEnd type="none" w="lg" len="lg"/>
          </a:ln>
        </p:spPr>
        <p:txBody>
          <a:bodyPr>
            <a:spAutoFit/>
          </a:bodyPr>
          <a:lstStyle/>
          <a:p>
            <a:pPr eaLnBrk="0" hangingPunct="0"/>
            <a:r>
              <a:rPr lang="en-US" sz="1000" b="1"/>
              <a:t>  </a:t>
            </a:r>
          </a:p>
        </p:txBody>
      </p:sp>
      <p:cxnSp>
        <p:nvCxnSpPr>
          <p:cNvPr id="54285" name="AutoShape 13"/>
          <p:cNvCxnSpPr>
            <a:cxnSpLocks noChangeShapeType="1"/>
            <a:stCxn id="54287" idx="3"/>
            <a:endCxn id="54274" idx="1"/>
          </p:cNvCxnSpPr>
          <p:nvPr/>
        </p:nvCxnSpPr>
        <p:spPr bwMode="auto">
          <a:xfrm flipV="1">
            <a:off x="3430588" y="2004001"/>
            <a:ext cx="1141412" cy="991612"/>
          </a:xfrm>
          <a:prstGeom prst="straightConnector1">
            <a:avLst/>
          </a:prstGeom>
          <a:noFill/>
          <a:ln w="9525">
            <a:solidFill>
              <a:schemeClr val="tx1"/>
            </a:solidFill>
            <a:round/>
            <a:headEnd/>
            <a:tailEnd type="triangle" w="med" len="med"/>
          </a:ln>
        </p:spPr>
      </p:cxnSp>
      <p:cxnSp>
        <p:nvCxnSpPr>
          <p:cNvPr id="54286" name="AutoShape 14"/>
          <p:cNvCxnSpPr>
            <a:cxnSpLocks noChangeShapeType="1"/>
            <a:stCxn id="54282" idx="3"/>
            <a:endCxn id="54283" idx="1"/>
          </p:cNvCxnSpPr>
          <p:nvPr/>
        </p:nvCxnSpPr>
        <p:spPr bwMode="auto">
          <a:xfrm>
            <a:off x="3429000" y="3753624"/>
            <a:ext cx="1143000" cy="762814"/>
          </a:xfrm>
          <a:prstGeom prst="straightConnector1">
            <a:avLst/>
          </a:prstGeom>
          <a:noFill/>
          <a:ln w="9525">
            <a:solidFill>
              <a:schemeClr val="tx1"/>
            </a:solidFill>
            <a:round/>
            <a:headEnd/>
            <a:tailEnd type="triangle" w="med" len="med"/>
          </a:ln>
        </p:spPr>
      </p:cxnSp>
      <p:sp>
        <p:nvSpPr>
          <p:cNvPr id="54287" name="Text Box 15"/>
          <p:cNvSpPr txBox="1">
            <a:spLocks noChangeArrowheads="1"/>
          </p:cNvSpPr>
          <p:nvPr/>
        </p:nvSpPr>
        <p:spPr bwMode="auto">
          <a:xfrm>
            <a:off x="1982788" y="2790825"/>
            <a:ext cx="1447800" cy="409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2.  Battle Captain notifies personnel</a:t>
            </a:r>
          </a:p>
        </p:txBody>
      </p:sp>
      <p:cxnSp>
        <p:nvCxnSpPr>
          <p:cNvPr id="54288" name="AutoShape 16"/>
          <p:cNvCxnSpPr>
            <a:cxnSpLocks noChangeShapeType="1"/>
            <a:stCxn id="54287" idx="2"/>
            <a:endCxn id="54282" idx="0"/>
          </p:cNvCxnSpPr>
          <p:nvPr/>
        </p:nvCxnSpPr>
        <p:spPr bwMode="auto">
          <a:xfrm flipH="1">
            <a:off x="2705100" y="3200400"/>
            <a:ext cx="1588" cy="276225"/>
          </a:xfrm>
          <a:prstGeom prst="straightConnector1">
            <a:avLst/>
          </a:prstGeom>
          <a:noFill/>
          <a:ln w="9525">
            <a:solidFill>
              <a:schemeClr val="tx1"/>
            </a:solidFill>
            <a:round/>
            <a:headEnd/>
            <a:tailEnd type="triangle" w="med" len="med"/>
          </a:ln>
        </p:spPr>
      </p:cxnSp>
      <p:sp>
        <p:nvSpPr>
          <p:cNvPr id="54289" name="Text Box 17"/>
          <p:cNvSpPr txBox="1">
            <a:spLocks noChangeArrowheads="1"/>
          </p:cNvSpPr>
          <p:nvPr/>
        </p:nvSpPr>
        <p:spPr bwMode="auto">
          <a:xfrm>
            <a:off x="946150" y="4191000"/>
            <a:ext cx="2438400" cy="707886"/>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 Battle CPT / CHOPs / R3 issue mission brief to BN Battle CPT / S3 (move to single dedicated Breeze chat room to handle mission)</a:t>
            </a:r>
          </a:p>
        </p:txBody>
      </p:sp>
      <p:cxnSp>
        <p:nvCxnSpPr>
          <p:cNvPr id="54290" name="AutoShape 18"/>
          <p:cNvCxnSpPr>
            <a:cxnSpLocks noChangeShapeType="1"/>
            <a:stCxn id="54289" idx="2"/>
            <a:endCxn id="54281" idx="0"/>
          </p:cNvCxnSpPr>
          <p:nvPr/>
        </p:nvCxnSpPr>
        <p:spPr bwMode="auto">
          <a:xfrm rot="16200000" flipH="1">
            <a:off x="1950968" y="5113268"/>
            <a:ext cx="435114" cy="6350"/>
          </a:xfrm>
          <a:prstGeom prst="straightConnector1">
            <a:avLst/>
          </a:prstGeom>
          <a:noFill/>
          <a:ln w="9525">
            <a:solidFill>
              <a:schemeClr val="tx1"/>
            </a:solidFill>
            <a:round/>
            <a:headEnd/>
            <a:tailEnd type="triangle" w="med" len="med"/>
          </a:ln>
        </p:spPr>
      </p:cxnSp>
      <p:grpSp>
        <p:nvGrpSpPr>
          <p:cNvPr id="54291" name="Group 19"/>
          <p:cNvGrpSpPr>
            <a:grpSpLocks/>
          </p:cNvGrpSpPr>
          <p:nvPr/>
        </p:nvGrpSpPr>
        <p:grpSpPr bwMode="auto">
          <a:xfrm>
            <a:off x="5410200" y="762000"/>
            <a:ext cx="3505200" cy="396875"/>
            <a:chOff x="1098" y="3744"/>
            <a:chExt cx="3605" cy="442"/>
          </a:xfrm>
        </p:grpSpPr>
        <p:sp>
          <p:nvSpPr>
            <p:cNvPr id="54296" name="Rectangle 20"/>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54297" name="Picture 21"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54298" name="Picture 22"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54299" name="Rectangle 23"/>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cxnSp>
        <p:nvCxnSpPr>
          <p:cNvPr id="54292" name="AutoShape 24"/>
          <p:cNvCxnSpPr>
            <a:cxnSpLocks noChangeShapeType="1"/>
            <a:stCxn id="54282" idx="2"/>
            <a:endCxn id="54289" idx="0"/>
          </p:cNvCxnSpPr>
          <p:nvPr/>
        </p:nvCxnSpPr>
        <p:spPr bwMode="auto">
          <a:xfrm flipH="1">
            <a:off x="2165350" y="4030623"/>
            <a:ext cx="539750" cy="160377"/>
          </a:xfrm>
          <a:prstGeom prst="straightConnector1">
            <a:avLst/>
          </a:prstGeom>
          <a:noFill/>
          <a:ln w="12700">
            <a:solidFill>
              <a:schemeClr val="tx1"/>
            </a:solidFill>
            <a:round/>
            <a:headEnd/>
            <a:tailEnd type="triangle" w="med" len="med"/>
          </a:ln>
        </p:spPr>
      </p:cxnSp>
      <p:sp>
        <p:nvSpPr>
          <p:cNvPr id="54293" name="Text Box 25"/>
          <p:cNvSpPr txBox="1">
            <a:spLocks noChangeArrowheads="1"/>
          </p:cNvSpPr>
          <p:nvPr/>
        </p:nvSpPr>
        <p:spPr bwMode="auto">
          <a:xfrm>
            <a:off x="4572000" y="2867025"/>
            <a:ext cx="4114800" cy="1171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3a.  Staff begins to collect information for QRF:</a:t>
            </a:r>
          </a:p>
          <a:p>
            <a:pPr algn="l" eaLnBrk="0" hangingPunct="0"/>
            <a:r>
              <a:rPr lang="en-US" sz="1000" b="1" dirty="0"/>
              <a:t>(1) Security of routes into sector primary and alternate</a:t>
            </a:r>
          </a:p>
          <a:p>
            <a:pPr algn="l" eaLnBrk="0" hangingPunct="0"/>
            <a:r>
              <a:rPr lang="en-US" sz="1000" b="1" dirty="0"/>
              <a:t>(2) ID Possible LZs primary and alternates</a:t>
            </a:r>
          </a:p>
          <a:p>
            <a:pPr algn="l" eaLnBrk="0" hangingPunct="0"/>
            <a:r>
              <a:rPr lang="en-US" sz="1000" b="1" dirty="0"/>
              <a:t>(3) Link Up Points/Frequencies/Call Signs between unit and QRF</a:t>
            </a:r>
          </a:p>
          <a:p>
            <a:pPr algn="l" eaLnBrk="0" hangingPunct="0"/>
            <a:r>
              <a:rPr lang="en-US" sz="1000" b="1" dirty="0"/>
              <a:t>(4) Disposition of friendly forces in unit AO</a:t>
            </a:r>
          </a:p>
          <a:p>
            <a:pPr algn="l" eaLnBrk="0" hangingPunct="0"/>
            <a:r>
              <a:rPr lang="en-US" sz="1000" b="1" dirty="0"/>
              <a:t>(5) Logistical Considerations</a:t>
            </a:r>
          </a:p>
          <a:p>
            <a:pPr algn="l" eaLnBrk="0" hangingPunct="0"/>
            <a:r>
              <a:rPr lang="en-US" sz="1000" b="1" dirty="0"/>
              <a:t>(6) Estimated duration of mission</a:t>
            </a:r>
          </a:p>
        </p:txBody>
      </p:sp>
      <p:cxnSp>
        <p:nvCxnSpPr>
          <p:cNvPr id="54294" name="AutoShape 26"/>
          <p:cNvCxnSpPr>
            <a:cxnSpLocks noChangeShapeType="1"/>
            <a:stCxn id="54282" idx="3"/>
            <a:endCxn id="54293" idx="1"/>
          </p:cNvCxnSpPr>
          <p:nvPr/>
        </p:nvCxnSpPr>
        <p:spPr bwMode="auto">
          <a:xfrm flipV="1">
            <a:off x="3429000" y="3452813"/>
            <a:ext cx="1143000" cy="300811"/>
          </a:xfrm>
          <a:prstGeom prst="straightConnector1">
            <a:avLst/>
          </a:prstGeom>
          <a:noFill/>
          <a:ln w="12700">
            <a:solidFill>
              <a:schemeClr val="tx1"/>
            </a:solidFill>
            <a:round/>
            <a:headEnd/>
            <a:tailEnd type="triangle" w="med" len="med"/>
          </a:ln>
        </p:spPr>
      </p:cxnSp>
      <p:sp>
        <p:nvSpPr>
          <p:cNvPr id="54295" name="Text Box 27"/>
          <p:cNvSpPr txBox="1">
            <a:spLocks noChangeArrowheads="1"/>
          </p:cNvSpPr>
          <p:nvPr/>
        </p:nvSpPr>
        <p:spPr bwMode="auto">
          <a:xfrm>
            <a:off x="4648200" y="5486400"/>
            <a:ext cx="4114800" cy="861774"/>
          </a:xfrm>
          <a:prstGeom prst="rect">
            <a:avLst/>
          </a:prstGeom>
          <a:noFill/>
          <a:ln w="12700">
            <a:solidFill>
              <a:schemeClr val="tx1"/>
            </a:solidFill>
            <a:miter lim="800000"/>
            <a:headEnd type="none" w="sm" len="sm"/>
            <a:tailEnd type="none" w="lg" len="lg"/>
          </a:ln>
        </p:spPr>
        <p:txBody>
          <a:bodyPr>
            <a:spAutoFit/>
          </a:bodyPr>
          <a:lstStyle/>
          <a:p>
            <a:pPr eaLnBrk="0" hangingPunct="0"/>
            <a:r>
              <a:rPr lang="en-US" sz="1000" b="1" u="sng" dirty="0"/>
              <a:t>QRF Planning Priorities</a:t>
            </a:r>
          </a:p>
          <a:p>
            <a:pPr algn="l" eaLnBrk="0" hangingPunct="0"/>
            <a:r>
              <a:rPr lang="en-US" sz="1000" b="1" dirty="0"/>
              <a:t>(1) Troops in Contact</a:t>
            </a:r>
          </a:p>
          <a:p>
            <a:pPr algn="l" eaLnBrk="0" hangingPunct="0"/>
            <a:r>
              <a:rPr lang="en-US" sz="1000" b="1" dirty="0"/>
              <a:t>(2) Support Mass Casualty event</a:t>
            </a:r>
          </a:p>
          <a:p>
            <a:pPr algn="l" eaLnBrk="0" hangingPunct="0"/>
            <a:r>
              <a:rPr lang="en-US" sz="1000" b="1" dirty="0"/>
              <a:t>(3) Support Operations</a:t>
            </a:r>
          </a:p>
          <a:p>
            <a:pPr algn="l" eaLnBrk="0" hangingPunct="0"/>
            <a:r>
              <a:rPr lang="en-US" sz="1000" b="1" dirty="0"/>
              <a:t>(4) Provide security for EOD escort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971800" y="3581400"/>
            <a:ext cx="1752600" cy="866775"/>
          </a:xfrm>
          <a:prstGeom prst="rect">
            <a:avLst/>
          </a:prstGeom>
          <a:noFill/>
          <a:ln w="12700">
            <a:solidFill>
              <a:schemeClr val="tx1"/>
            </a:solidFill>
            <a:miter lim="800000"/>
            <a:headEnd type="none" w="sm" len="sm"/>
            <a:tailEnd type="none" w="lg" len="lg"/>
          </a:ln>
        </p:spPr>
        <p:txBody>
          <a:bodyPr wrap="square">
            <a:spAutoFit/>
          </a:bodyPr>
          <a:lstStyle/>
          <a:p>
            <a:pPr marL="230188" indent="-230188" algn="l" eaLnBrk="0" hangingPunct="0"/>
            <a:r>
              <a:rPr lang="en-US" sz="1000" b="1" dirty="0"/>
              <a:t>3a. Immediately Notify:</a:t>
            </a:r>
          </a:p>
          <a:p>
            <a:pPr marL="230188" indent="-230188" algn="l" eaLnBrk="0" hangingPunct="0">
              <a:buFontTx/>
              <a:buAutoNum type="arabicParenBoth"/>
            </a:pPr>
            <a:r>
              <a:rPr lang="en-US" sz="1000" b="1" dirty="0"/>
              <a:t>S3</a:t>
            </a:r>
          </a:p>
          <a:p>
            <a:pPr marL="230188" indent="-230188" algn="l" eaLnBrk="0" hangingPunct="0">
              <a:buFontTx/>
              <a:buAutoNum type="arabicParenBoth"/>
            </a:pPr>
            <a:r>
              <a:rPr lang="en-US" sz="1000" b="1" dirty="0"/>
              <a:t>PMO</a:t>
            </a:r>
          </a:p>
          <a:p>
            <a:pPr marL="230188" indent="-230188" algn="l" eaLnBrk="0" hangingPunct="0"/>
            <a:r>
              <a:rPr lang="en-US" sz="1000" b="1" dirty="0"/>
              <a:t>(2)  SJA</a:t>
            </a:r>
          </a:p>
          <a:p>
            <a:pPr marL="230188" indent="-230188" algn="l" eaLnBrk="0" hangingPunct="0"/>
            <a:r>
              <a:rPr lang="en-US" sz="1000" b="1" dirty="0"/>
              <a:t>(4)  S2X</a:t>
            </a:r>
          </a:p>
        </p:txBody>
      </p:sp>
      <p:sp>
        <p:nvSpPr>
          <p:cNvPr id="9219" name="Text Box 3"/>
          <p:cNvSpPr txBox="1">
            <a:spLocks noChangeArrowheads="1"/>
          </p:cNvSpPr>
          <p:nvPr/>
        </p:nvSpPr>
        <p:spPr bwMode="auto">
          <a:xfrm>
            <a:off x="5257800" y="2819400"/>
            <a:ext cx="3343275" cy="1323439"/>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2b. SPOT report to TOC:</a:t>
            </a:r>
          </a:p>
          <a:p>
            <a:pPr algn="l" eaLnBrk="0" hangingPunct="0"/>
            <a:r>
              <a:rPr lang="en-US" sz="1000" b="1" dirty="0"/>
              <a:t>S:  Size:  How many Detainees? </a:t>
            </a:r>
          </a:p>
          <a:p>
            <a:pPr algn="l" eaLnBrk="0" hangingPunct="0"/>
            <a:r>
              <a:rPr lang="en-US" sz="1000" b="1" dirty="0"/>
              <a:t>A:  Activity:  What were the circumstances surrounding the detention?</a:t>
            </a:r>
          </a:p>
          <a:p>
            <a:pPr algn="l" eaLnBrk="0" hangingPunct="0"/>
            <a:r>
              <a:rPr lang="en-US" sz="1000" b="1" dirty="0"/>
              <a:t>L:  Location:  Where was the detainee captured?</a:t>
            </a:r>
          </a:p>
          <a:p>
            <a:pPr algn="l" eaLnBrk="0" hangingPunct="0"/>
            <a:r>
              <a:rPr lang="en-US" sz="1000" b="1" dirty="0"/>
              <a:t>T:  Time:  Time detainee was captured?</a:t>
            </a:r>
          </a:p>
          <a:p>
            <a:pPr algn="l" eaLnBrk="0" hangingPunct="0"/>
            <a:endParaRPr lang="en-US" sz="1000" b="1" dirty="0"/>
          </a:p>
          <a:p>
            <a:pPr algn="l" eaLnBrk="0" hangingPunct="0"/>
            <a:r>
              <a:rPr lang="en-US" sz="1000" b="1" dirty="0"/>
              <a:t>*Include actions taken by unit.      </a:t>
            </a:r>
          </a:p>
        </p:txBody>
      </p:sp>
      <p:sp>
        <p:nvSpPr>
          <p:cNvPr id="9220" name="Text Box 4"/>
          <p:cNvSpPr txBox="1">
            <a:spLocks noChangeArrowheads="1"/>
          </p:cNvSpPr>
          <p:nvPr/>
        </p:nvSpPr>
        <p:spPr bwMode="auto">
          <a:xfrm>
            <a:off x="304800" y="1066800"/>
            <a:ext cx="2971800" cy="1631216"/>
          </a:xfrm>
          <a:prstGeom prst="rect">
            <a:avLst/>
          </a:prstGeom>
          <a:solidFill>
            <a:schemeClr val="bg1"/>
          </a:solidFill>
          <a:ln w="12700">
            <a:solidFill>
              <a:schemeClr val="tx1"/>
            </a:solidFill>
            <a:miter lim="800000"/>
            <a:headEnd type="none" w="sm" len="sm"/>
            <a:tailEnd type="none" w="lg" len="lg"/>
          </a:ln>
        </p:spPr>
        <p:txBody>
          <a:bodyPr>
            <a:spAutoFit/>
          </a:bodyPr>
          <a:lstStyle/>
          <a:p>
            <a:pPr algn="l" eaLnBrk="0" hangingPunct="0"/>
            <a:r>
              <a:rPr lang="en-US" sz="1000" b="1" dirty="0"/>
              <a:t>1a. Immediate actions by unit::</a:t>
            </a:r>
            <a:br>
              <a:rPr lang="en-US" sz="1000" b="1" dirty="0"/>
            </a:br>
            <a:r>
              <a:rPr lang="en-US" sz="1000" b="1" dirty="0"/>
              <a:t>     (1) Secure </a:t>
            </a:r>
          </a:p>
          <a:p>
            <a:pPr algn="l" eaLnBrk="0" hangingPunct="0"/>
            <a:r>
              <a:rPr lang="en-US" sz="1000" b="1" dirty="0"/>
              <a:t>     (2) Provide medical care/screening</a:t>
            </a:r>
          </a:p>
          <a:p>
            <a:pPr algn="l" eaLnBrk="0" hangingPunct="0"/>
            <a:r>
              <a:rPr lang="en-US" sz="1000" b="1" dirty="0"/>
              <a:t>     (3) Silence (Gag only as necessary)</a:t>
            </a:r>
          </a:p>
          <a:p>
            <a:pPr algn="l" eaLnBrk="0" hangingPunct="0"/>
            <a:r>
              <a:rPr lang="en-US" sz="1000" b="1" dirty="0"/>
              <a:t>     (4) Segregate </a:t>
            </a:r>
          </a:p>
          <a:p>
            <a:pPr algn="l" eaLnBrk="0" hangingPunct="0"/>
            <a:r>
              <a:rPr lang="en-US" sz="1000" b="1" dirty="0"/>
              <a:t>     (5) Safeguard</a:t>
            </a:r>
          </a:p>
          <a:p>
            <a:pPr algn="l" eaLnBrk="0" hangingPunct="0"/>
            <a:r>
              <a:rPr lang="en-US" sz="1000" b="1" dirty="0"/>
              <a:t>     (6) Speed (to D-Cell)</a:t>
            </a:r>
          </a:p>
          <a:p>
            <a:pPr algn="l" eaLnBrk="0" hangingPunct="0"/>
            <a:r>
              <a:rPr lang="en-US" sz="1000" b="1" dirty="0"/>
              <a:t>     (7) Tag </a:t>
            </a:r>
          </a:p>
          <a:p>
            <a:pPr algn="l" eaLnBrk="0" hangingPunct="0"/>
            <a:r>
              <a:rPr lang="en-US" sz="1000" b="1" dirty="0"/>
              <a:t>     (8) Capturing Unit conducts Tactical         Questioning (TQ)	</a:t>
            </a:r>
          </a:p>
        </p:txBody>
      </p:sp>
      <p:sp>
        <p:nvSpPr>
          <p:cNvPr id="9221" name="Text Box 5"/>
          <p:cNvSpPr txBox="1">
            <a:spLocks noChangeArrowheads="1"/>
          </p:cNvSpPr>
          <p:nvPr/>
        </p:nvSpPr>
        <p:spPr bwMode="auto">
          <a:xfrm>
            <a:off x="3792538" y="941388"/>
            <a:ext cx="1270000" cy="396875"/>
          </a:xfrm>
          <a:prstGeom prst="rect">
            <a:avLst/>
          </a:prstGeom>
          <a:noFill/>
          <a:ln w="12700">
            <a:noFill/>
            <a:miter lim="800000"/>
            <a:headEnd type="none" w="sm" len="sm"/>
            <a:tailEnd type="none" w="lg" len="lg"/>
          </a:ln>
        </p:spPr>
        <p:txBody>
          <a:bodyPr>
            <a:spAutoFit/>
          </a:bodyPr>
          <a:lstStyle/>
          <a:p>
            <a:pPr eaLnBrk="0" hangingPunct="0"/>
            <a:r>
              <a:rPr lang="en-US" sz="1000" b="1" dirty="0"/>
              <a:t>Unit detains</a:t>
            </a:r>
          </a:p>
          <a:p>
            <a:pPr eaLnBrk="0" hangingPunct="0"/>
            <a:r>
              <a:rPr lang="en-US" sz="1000" b="1" dirty="0"/>
              <a:t>individual</a:t>
            </a:r>
          </a:p>
        </p:txBody>
      </p:sp>
      <p:sp>
        <p:nvSpPr>
          <p:cNvPr id="9222" name="AutoShape 6"/>
          <p:cNvSpPr>
            <a:spLocks noChangeArrowheads="1"/>
          </p:cNvSpPr>
          <p:nvPr/>
        </p:nvSpPr>
        <p:spPr bwMode="auto">
          <a:xfrm>
            <a:off x="3538538" y="914400"/>
            <a:ext cx="1752600" cy="457200"/>
          </a:xfrm>
          <a:prstGeom prst="flowChartInputOutput">
            <a:avLst/>
          </a:prstGeom>
          <a:noFill/>
          <a:ln w="28575">
            <a:solidFill>
              <a:schemeClr val="tx1"/>
            </a:solidFill>
            <a:miter lim="800000"/>
            <a:headEnd/>
            <a:tailEnd/>
          </a:ln>
        </p:spPr>
        <p:txBody>
          <a:bodyPr wrap="none" anchor="ctr"/>
          <a:lstStyle/>
          <a:p>
            <a:endParaRPr lang="en-US"/>
          </a:p>
        </p:txBody>
      </p:sp>
      <p:sp>
        <p:nvSpPr>
          <p:cNvPr id="9223" name="Text Box 7"/>
          <p:cNvSpPr txBox="1">
            <a:spLocks noChangeArrowheads="1"/>
          </p:cNvSpPr>
          <p:nvPr/>
        </p:nvSpPr>
        <p:spPr bwMode="auto">
          <a:xfrm>
            <a:off x="3657600" y="1600200"/>
            <a:ext cx="1524000" cy="707886"/>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Unit conducts immediate actions and sends report to higher.</a:t>
            </a:r>
          </a:p>
        </p:txBody>
      </p:sp>
      <p:sp>
        <p:nvSpPr>
          <p:cNvPr id="9224" name="Text Box 8"/>
          <p:cNvSpPr txBox="1">
            <a:spLocks noChangeArrowheads="1"/>
          </p:cNvSpPr>
          <p:nvPr/>
        </p:nvSpPr>
        <p:spPr bwMode="auto">
          <a:xfrm>
            <a:off x="457200" y="3124200"/>
            <a:ext cx="1676400" cy="714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  Battle Captain begins notification procedures, submits SALUTE report within 30 minutes</a:t>
            </a:r>
          </a:p>
        </p:txBody>
      </p:sp>
      <p:cxnSp>
        <p:nvCxnSpPr>
          <p:cNvPr id="9225" name="AutoShape 9"/>
          <p:cNvCxnSpPr>
            <a:cxnSpLocks noChangeShapeType="1"/>
            <a:stCxn id="9224" idx="3"/>
            <a:endCxn id="9218" idx="1"/>
          </p:cNvCxnSpPr>
          <p:nvPr/>
        </p:nvCxnSpPr>
        <p:spPr bwMode="auto">
          <a:xfrm>
            <a:off x="2133600" y="3481388"/>
            <a:ext cx="838200" cy="533400"/>
          </a:xfrm>
          <a:prstGeom prst="bentConnector3">
            <a:avLst>
              <a:gd name="adj1" fmla="val 50000"/>
            </a:avLst>
          </a:prstGeom>
          <a:noFill/>
          <a:ln w="28575">
            <a:solidFill>
              <a:schemeClr val="tx1"/>
            </a:solidFill>
            <a:prstDash val="sysDot"/>
            <a:miter lim="800000"/>
            <a:headEnd/>
            <a:tailEnd/>
          </a:ln>
        </p:spPr>
      </p:cxnSp>
      <p:cxnSp>
        <p:nvCxnSpPr>
          <p:cNvPr id="9226" name="AutoShape 10"/>
          <p:cNvCxnSpPr>
            <a:cxnSpLocks noChangeShapeType="1"/>
            <a:stCxn id="9223" idx="1"/>
            <a:endCxn id="9220" idx="3"/>
          </p:cNvCxnSpPr>
          <p:nvPr/>
        </p:nvCxnSpPr>
        <p:spPr bwMode="auto">
          <a:xfrm flipH="1" flipV="1">
            <a:off x="3276600" y="1882408"/>
            <a:ext cx="381000" cy="71735"/>
          </a:xfrm>
          <a:prstGeom prst="straightConnector1">
            <a:avLst/>
          </a:prstGeom>
          <a:noFill/>
          <a:ln w="28575">
            <a:solidFill>
              <a:schemeClr val="tx1"/>
            </a:solidFill>
            <a:prstDash val="sysDot"/>
            <a:round/>
            <a:headEnd/>
            <a:tailEnd/>
          </a:ln>
        </p:spPr>
      </p:cxnSp>
      <p:cxnSp>
        <p:nvCxnSpPr>
          <p:cNvPr id="9228" name="AutoShape 13"/>
          <p:cNvCxnSpPr>
            <a:cxnSpLocks noChangeShapeType="1"/>
            <a:stCxn id="9223" idx="3"/>
            <a:endCxn id="9232" idx="1"/>
          </p:cNvCxnSpPr>
          <p:nvPr/>
        </p:nvCxnSpPr>
        <p:spPr bwMode="auto">
          <a:xfrm flipV="1">
            <a:off x="5181600" y="1880920"/>
            <a:ext cx="685800" cy="73223"/>
          </a:xfrm>
          <a:prstGeom prst="straightConnector1">
            <a:avLst/>
          </a:prstGeom>
          <a:noFill/>
          <a:ln w="9525">
            <a:solidFill>
              <a:schemeClr val="tx1"/>
            </a:solidFill>
            <a:round/>
            <a:headEnd/>
            <a:tailEnd type="triangle" w="med" len="med"/>
          </a:ln>
        </p:spPr>
      </p:cxnSp>
      <p:cxnSp>
        <p:nvCxnSpPr>
          <p:cNvPr id="9229" name="AutoShape 14"/>
          <p:cNvCxnSpPr>
            <a:cxnSpLocks noChangeShapeType="1"/>
          </p:cNvCxnSpPr>
          <p:nvPr/>
        </p:nvCxnSpPr>
        <p:spPr bwMode="auto">
          <a:xfrm>
            <a:off x="2133600" y="3352800"/>
            <a:ext cx="3124200" cy="1588"/>
          </a:xfrm>
          <a:prstGeom prst="straightConnector1">
            <a:avLst/>
          </a:prstGeom>
          <a:noFill/>
          <a:ln w="9525">
            <a:solidFill>
              <a:schemeClr val="tx1"/>
            </a:solidFill>
            <a:round/>
            <a:headEnd/>
            <a:tailEnd type="triangle" w="med" len="med"/>
          </a:ln>
        </p:spPr>
      </p:cxnSp>
      <p:cxnSp>
        <p:nvCxnSpPr>
          <p:cNvPr id="9230" name="AutoShape 15"/>
          <p:cNvCxnSpPr>
            <a:cxnSpLocks noChangeShapeType="1"/>
            <a:stCxn id="9218" idx="2"/>
            <a:endCxn id="9233" idx="0"/>
          </p:cNvCxnSpPr>
          <p:nvPr/>
        </p:nvCxnSpPr>
        <p:spPr bwMode="auto">
          <a:xfrm flipH="1">
            <a:off x="1143000" y="4448175"/>
            <a:ext cx="2705100" cy="376175"/>
          </a:xfrm>
          <a:prstGeom prst="straightConnector1">
            <a:avLst/>
          </a:prstGeom>
          <a:noFill/>
          <a:ln w="9525">
            <a:solidFill>
              <a:schemeClr val="tx1"/>
            </a:solidFill>
            <a:round/>
            <a:headEnd/>
            <a:tailEnd type="triangle" w="med" len="med"/>
          </a:ln>
        </p:spPr>
      </p:cxnSp>
      <p:sp>
        <p:nvSpPr>
          <p:cNvPr id="9231" name="Text Box 16"/>
          <p:cNvSpPr txBox="1">
            <a:spLocks noChangeArrowheads="1"/>
          </p:cNvSpPr>
          <p:nvPr/>
        </p:nvSpPr>
        <p:spPr bwMode="auto">
          <a:xfrm>
            <a:off x="2209800" y="381000"/>
            <a:ext cx="45720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06:</a:t>
            </a:r>
            <a:r>
              <a:rPr lang="en-US" sz="1400" b="1"/>
              <a:t>  Detainee</a:t>
            </a:r>
          </a:p>
        </p:txBody>
      </p:sp>
      <p:sp>
        <p:nvSpPr>
          <p:cNvPr id="9232" name="Text Box 17"/>
          <p:cNvSpPr txBox="1">
            <a:spLocks noChangeArrowheads="1"/>
          </p:cNvSpPr>
          <p:nvPr/>
        </p:nvSpPr>
        <p:spPr bwMode="auto">
          <a:xfrm>
            <a:off x="5867400" y="1219200"/>
            <a:ext cx="2133600" cy="1323439"/>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2. Place detainee in holding area until assets are available to transport detainee. After medically screened, theater certified 35M and/or 351M conducts Secondary Questioning and/or  Tactical Interrogation.</a:t>
            </a:r>
          </a:p>
        </p:txBody>
      </p:sp>
      <p:sp>
        <p:nvSpPr>
          <p:cNvPr id="9233" name="Text Box 18"/>
          <p:cNvSpPr txBox="1">
            <a:spLocks noChangeArrowheads="1"/>
          </p:cNvSpPr>
          <p:nvPr/>
        </p:nvSpPr>
        <p:spPr bwMode="auto">
          <a:xfrm>
            <a:off x="304800" y="4824350"/>
            <a:ext cx="1676400" cy="1015663"/>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  Unit delivers soldier to Detainee Facility; MPs process detainee and prepare to pass the detainee to S2X Interrogation Team.</a:t>
            </a:r>
          </a:p>
        </p:txBody>
      </p:sp>
      <p:cxnSp>
        <p:nvCxnSpPr>
          <p:cNvPr id="9234" name="AutoShape 19"/>
          <p:cNvCxnSpPr>
            <a:cxnSpLocks noChangeShapeType="1"/>
            <a:endCxn id="9235" idx="0"/>
          </p:cNvCxnSpPr>
          <p:nvPr/>
        </p:nvCxnSpPr>
        <p:spPr bwMode="auto">
          <a:xfrm>
            <a:off x="1981200" y="4953000"/>
            <a:ext cx="4430713" cy="152400"/>
          </a:xfrm>
          <a:prstGeom prst="straightConnector1">
            <a:avLst/>
          </a:prstGeom>
          <a:noFill/>
          <a:ln w="9525">
            <a:solidFill>
              <a:schemeClr val="tx1"/>
            </a:solidFill>
            <a:round/>
            <a:headEnd/>
            <a:tailEnd type="triangle" w="med" len="med"/>
          </a:ln>
        </p:spPr>
      </p:cxnSp>
      <p:sp>
        <p:nvSpPr>
          <p:cNvPr id="9235" name="Text Box 20"/>
          <p:cNvSpPr txBox="1">
            <a:spLocks noChangeArrowheads="1"/>
          </p:cNvSpPr>
          <p:nvPr/>
        </p:nvSpPr>
        <p:spPr bwMode="auto">
          <a:xfrm>
            <a:off x="4800600" y="5105400"/>
            <a:ext cx="3222625" cy="246221"/>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5.  Unit submits Story Board.</a:t>
            </a:r>
          </a:p>
        </p:txBody>
      </p:sp>
      <p:sp>
        <p:nvSpPr>
          <p:cNvPr id="9236" name="Line 28"/>
          <p:cNvSpPr>
            <a:spLocks noChangeShapeType="1"/>
          </p:cNvSpPr>
          <p:nvPr/>
        </p:nvSpPr>
        <p:spPr bwMode="auto">
          <a:xfrm>
            <a:off x="4343400" y="1371600"/>
            <a:ext cx="0" cy="228600"/>
          </a:xfrm>
          <a:prstGeom prst="line">
            <a:avLst/>
          </a:prstGeom>
          <a:noFill/>
          <a:ln w="28575">
            <a:solidFill>
              <a:schemeClr val="tx1"/>
            </a:solidFill>
            <a:round/>
            <a:headEnd/>
            <a:tailEnd type="triangle" w="med" len="med"/>
          </a:ln>
        </p:spPr>
        <p:txBody>
          <a:bodyPr wrap="none" anchor="ctr"/>
          <a:lstStyle/>
          <a:p>
            <a:endParaRPr lang="en-US"/>
          </a:p>
        </p:txBody>
      </p:sp>
      <p:cxnSp>
        <p:nvCxnSpPr>
          <p:cNvPr id="43" name="AutoShape 11"/>
          <p:cNvCxnSpPr>
            <a:cxnSpLocks noChangeShapeType="1"/>
            <a:stCxn id="45" idx="1"/>
            <a:endCxn id="9233" idx="3"/>
          </p:cNvCxnSpPr>
          <p:nvPr/>
        </p:nvCxnSpPr>
        <p:spPr bwMode="auto">
          <a:xfrm rot="10800000">
            <a:off x="1981200" y="5332182"/>
            <a:ext cx="609600" cy="511138"/>
          </a:xfrm>
          <a:prstGeom prst="bentConnector3">
            <a:avLst>
              <a:gd name="adj1" fmla="val 50000"/>
            </a:avLst>
          </a:prstGeom>
          <a:noFill/>
          <a:ln w="28575">
            <a:solidFill>
              <a:schemeClr val="tx1"/>
            </a:solidFill>
            <a:prstDash val="sysDot"/>
            <a:miter lim="800000"/>
            <a:headEnd/>
            <a:tailEnd/>
          </a:ln>
        </p:spPr>
      </p:cxnSp>
      <p:sp>
        <p:nvSpPr>
          <p:cNvPr id="45" name="Text Box 2"/>
          <p:cNvSpPr txBox="1">
            <a:spLocks noChangeArrowheads="1"/>
          </p:cNvSpPr>
          <p:nvPr/>
        </p:nvSpPr>
        <p:spPr bwMode="auto">
          <a:xfrm>
            <a:off x="2590800" y="5181600"/>
            <a:ext cx="1981200" cy="1323439"/>
          </a:xfrm>
          <a:prstGeom prst="rect">
            <a:avLst/>
          </a:prstGeom>
          <a:noFill/>
          <a:ln w="12700">
            <a:solidFill>
              <a:schemeClr val="tx1"/>
            </a:solidFill>
            <a:miter lim="800000"/>
            <a:headEnd type="none" w="sm" len="sm"/>
            <a:tailEnd type="none" w="lg" len="lg"/>
          </a:ln>
        </p:spPr>
        <p:txBody>
          <a:bodyPr wrap="square">
            <a:spAutoFit/>
          </a:bodyPr>
          <a:lstStyle/>
          <a:p>
            <a:pPr marL="230188" indent="-230188" algn="l" eaLnBrk="0" hangingPunct="0"/>
            <a:r>
              <a:rPr lang="en-US" sz="1000" b="1" dirty="0"/>
              <a:t>4a.  S2X begins building Detainee Packets.  Intel reports written and disseminated through Intel channels and </a:t>
            </a:r>
            <a:r>
              <a:rPr lang="en-US" sz="1000" b="1" dirty="0" err="1"/>
              <a:t>cc’d</a:t>
            </a:r>
            <a:r>
              <a:rPr lang="en-US" sz="1000" b="1" dirty="0"/>
              <a:t> to Stakeholders.  Unit can hold Detainee up to 96 hours.</a:t>
            </a:r>
          </a:p>
        </p:txBody>
      </p:sp>
      <p:sp>
        <p:nvSpPr>
          <p:cNvPr id="97" name="Text Box 20"/>
          <p:cNvSpPr txBox="1">
            <a:spLocks noChangeArrowheads="1"/>
          </p:cNvSpPr>
          <p:nvPr/>
        </p:nvSpPr>
        <p:spPr bwMode="auto">
          <a:xfrm>
            <a:off x="4800600" y="6075402"/>
            <a:ext cx="3222625"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5a. CDR has authority to request authorization to hold Detainee up to 14 days IAW with SOP 326.</a:t>
            </a:r>
          </a:p>
        </p:txBody>
      </p:sp>
      <p:cxnSp>
        <p:nvCxnSpPr>
          <p:cNvPr id="101" name="AutoShape 10"/>
          <p:cNvCxnSpPr>
            <a:cxnSpLocks noChangeShapeType="1"/>
            <a:stCxn id="97" idx="0"/>
            <a:endCxn id="9235" idx="2"/>
          </p:cNvCxnSpPr>
          <p:nvPr/>
        </p:nvCxnSpPr>
        <p:spPr bwMode="auto">
          <a:xfrm flipV="1">
            <a:off x="6411913" y="5351621"/>
            <a:ext cx="0" cy="723781"/>
          </a:xfrm>
          <a:prstGeom prst="straightConnector1">
            <a:avLst/>
          </a:prstGeom>
          <a:noFill/>
          <a:ln w="28575">
            <a:solidFill>
              <a:schemeClr val="tx1"/>
            </a:solidFill>
            <a:prstDash val="sysDot"/>
            <a:round/>
            <a:headEnd/>
            <a:tailEnd/>
          </a:ln>
        </p:spPr>
      </p:cxnSp>
      <p:sp>
        <p:nvSpPr>
          <p:cNvPr id="107" name="Text Box 2"/>
          <p:cNvSpPr txBox="1">
            <a:spLocks noChangeArrowheads="1"/>
          </p:cNvSpPr>
          <p:nvPr/>
        </p:nvSpPr>
        <p:spPr bwMode="auto">
          <a:xfrm>
            <a:off x="304800" y="6119336"/>
            <a:ext cx="1905000" cy="400110"/>
          </a:xfrm>
          <a:prstGeom prst="rect">
            <a:avLst/>
          </a:prstGeom>
          <a:noFill/>
          <a:ln w="12700">
            <a:solidFill>
              <a:schemeClr val="tx1"/>
            </a:solidFill>
            <a:miter lim="800000"/>
            <a:headEnd type="none" w="sm" len="sm"/>
            <a:tailEnd type="none" w="lg" len="lg"/>
          </a:ln>
        </p:spPr>
        <p:txBody>
          <a:bodyPr wrap="square">
            <a:spAutoFit/>
          </a:bodyPr>
          <a:lstStyle/>
          <a:p>
            <a:pPr marL="230188" indent="-230188" algn="l" eaLnBrk="0" hangingPunct="0"/>
            <a:r>
              <a:rPr lang="en-US" sz="1000" b="1" dirty="0"/>
              <a:t>4b. Unit transfers Detainees and Detainee Packets.</a:t>
            </a:r>
          </a:p>
        </p:txBody>
      </p:sp>
      <p:cxnSp>
        <p:nvCxnSpPr>
          <p:cNvPr id="108" name="AutoShape 11"/>
          <p:cNvCxnSpPr>
            <a:cxnSpLocks noChangeShapeType="1"/>
            <a:endCxn id="107" idx="3"/>
          </p:cNvCxnSpPr>
          <p:nvPr/>
        </p:nvCxnSpPr>
        <p:spPr bwMode="auto">
          <a:xfrm rot="10800000" flipV="1">
            <a:off x="2209800" y="6248399"/>
            <a:ext cx="381000" cy="70992"/>
          </a:xfrm>
          <a:prstGeom prst="bentConnector3">
            <a:avLst>
              <a:gd name="adj1" fmla="val 50000"/>
            </a:avLst>
          </a:prstGeom>
          <a:noFill/>
          <a:ln w="28575">
            <a:solidFill>
              <a:schemeClr val="tx1"/>
            </a:solidFill>
            <a:prstDash val="sysDot"/>
            <a:miter lim="800000"/>
            <a:headEnd/>
            <a:tailEnd/>
          </a:ln>
        </p:spPr>
      </p:cxnSp>
      <p:cxnSp>
        <p:nvCxnSpPr>
          <p:cNvPr id="113" name="AutoShape 15"/>
          <p:cNvCxnSpPr>
            <a:cxnSpLocks noChangeShapeType="1"/>
          </p:cNvCxnSpPr>
          <p:nvPr/>
        </p:nvCxnSpPr>
        <p:spPr bwMode="auto">
          <a:xfrm rot="10800000" flipV="1">
            <a:off x="2133601" y="2514600"/>
            <a:ext cx="3695701" cy="685802"/>
          </a:xfrm>
          <a:prstGeom prst="straightConnector1">
            <a:avLst/>
          </a:prstGeom>
          <a:noFill/>
          <a:ln w="9525">
            <a:solidFill>
              <a:schemeClr val="tx1"/>
            </a:solidFill>
            <a:round/>
            <a:headEnd/>
            <a:tailEnd type="triangle" w="med" len="med"/>
          </a:ln>
        </p:spPr>
      </p:cxn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6553200" y="2728913"/>
            <a:ext cx="2109788" cy="1169551"/>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Notification Tree</a:t>
            </a:r>
          </a:p>
          <a:p>
            <a:pPr algn="l" eaLnBrk="0" hangingPunct="0"/>
            <a:r>
              <a:rPr lang="en-US" sz="1000" b="1" dirty="0"/>
              <a:t>If injury resulted, then notify:</a:t>
            </a:r>
          </a:p>
          <a:p>
            <a:pPr algn="l" eaLnBrk="0" hangingPunct="0"/>
            <a:r>
              <a:rPr lang="en-US" sz="1000" b="1" dirty="0"/>
              <a:t>(1) Command group and staff</a:t>
            </a:r>
          </a:p>
          <a:p>
            <a:pPr algn="l" eaLnBrk="0" hangingPunct="0"/>
            <a:r>
              <a:rPr lang="en-US" sz="1000" b="1" dirty="0"/>
              <a:t>(2)  PA Cell</a:t>
            </a:r>
          </a:p>
          <a:p>
            <a:pPr algn="l" eaLnBrk="0" hangingPunct="0"/>
            <a:r>
              <a:rPr lang="en-US" sz="1000" b="1" dirty="0"/>
              <a:t>(3)  CA if civilian injury results</a:t>
            </a:r>
          </a:p>
          <a:p>
            <a:pPr algn="l" eaLnBrk="0" hangingPunct="0"/>
            <a:r>
              <a:rPr lang="en-US" sz="1000" b="1" dirty="0"/>
              <a:t>(4)  SJA if civilian injury </a:t>
            </a:r>
          </a:p>
          <a:p>
            <a:pPr algn="l" eaLnBrk="0" hangingPunct="0"/>
            <a:r>
              <a:rPr lang="en-US" sz="1000" b="1" dirty="0"/>
              <a:t>   results</a:t>
            </a:r>
          </a:p>
        </p:txBody>
      </p:sp>
      <p:sp>
        <p:nvSpPr>
          <p:cNvPr id="55299" name="Text Box 3"/>
          <p:cNvSpPr txBox="1">
            <a:spLocks noChangeArrowheads="1"/>
          </p:cNvSpPr>
          <p:nvPr/>
        </p:nvSpPr>
        <p:spPr bwMode="auto">
          <a:xfrm>
            <a:off x="512763" y="3244850"/>
            <a:ext cx="2992437" cy="23907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SALT-A REPORT to TOC:</a:t>
            </a:r>
          </a:p>
          <a:p>
            <a:pPr algn="l" eaLnBrk="0" hangingPunct="0"/>
            <a:r>
              <a:rPr lang="en-US" sz="1000" b="1" dirty="0"/>
              <a:t>S-Size (Specifications of Weapon)</a:t>
            </a:r>
          </a:p>
          <a:p>
            <a:pPr algn="l" eaLnBrk="0" hangingPunct="0"/>
            <a:r>
              <a:rPr lang="en-US" sz="1000" b="1" dirty="0"/>
              <a:t>     (1) type of weapon fired?</a:t>
            </a:r>
          </a:p>
          <a:p>
            <a:pPr algn="l" eaLnBrk="0" hangingPunct="0"/>
            <a:r>
              <a:rPr lang="en-US" sz="1000" b="1" dirty="0"/>
              <a:t>     (2) # of rounds fired?</a:t>
            </a:r>
          </a:p>
          <a:p>
            <a:pPr algn="l" eaLnBrk="0" hangingPunct="0"/>
            <a:r>
              <a:rPr lang="en-US" sz="1000" b="1" dirty="0"/>
              <a:t>A-Activity</a:t>
            </a:r>
          </a:p>
          <a:p>
            <a:pPr algn="l" eaLnBrk="0" hangingPunct="0"/>
            <a:r>
              <a:rPr lang="en-US" sz="1000" b="1" dirty="0"/>
              <a:t>     (1) Cause of the ND? injuries? wounded?</a:t>
            </a:r>
          </a:p>
          <a:p>
            <a:pPr algn="l" eaLnBrk="0" hangingPunct="0"/>
            <a:r>
              <a:rPr lang="en-US" sz="1000" b="1" dirty="0"/>
              <a:t>     (2) What was the soldier doing prior to ND occurring?</a:t>
            </a:r>
          </a:p>
          <a:p>
            <a:pPr algn="l" eaLnBrk="0" hangingPunct="0"/>
            <a:r>
              <a:rPr lang="en-US" sz="1000" b="1" dirty="0"/>
              <a:t>L-Location (8-digit grid)</a:t>
            </a:r>
          </a:p>
          <a:p>
            <a:pPr algn="l" eaLnBrk="0" hangingPunct="0"/>
            <a:r>
              <a:rPr lang="en-US" sz="1000" b="1" dirty="0"/>
              <a:t>     - Location of ND</a:t>
            </a:r>
          </a:p>
          <a:p>
            <a:pPr algn="l" eaLnBrk="0" hangingPunct="0"/>
            <a:r>
              <a:rPr lang="en-US" sz="1000" b="1" dirty="0"/>
              <a:t>T-Time</a:t>
            </a:r>
          </a:p>
          <a:p>
            <a:pPr algn="l" eaLnBrk="0" hangingPunct="0"/>
            <a:r>
              <a:rPr lang="en-US" sz="1000" b="1" dirty="0"/>
              <a:t>     - Time of the ND</a:t>
            </a:r>
          </a:p>
          <a:p>
            <a:pPr algn="l" eaLnBrk="0" hangingPunct="0"/>
            <a:r>
              <a:rPr lang="en-US" sz="1000" b="1" dirty="0"/>
              <a:t>A-Actions taken by unit  </a:t>
            </a:r>
          </a:p>
          <a:p>
            <a:pPr algn="l" eaLnBrk="0" hangingPunct="0"/>
            <a:r>
              <a:rPr lang="en-US" sz="1000" b="1" dirty="0"/>
              <a:t>      (1) B.R # of SM in question, if there were      </a:t>
            </a:r>
          </a:p>
          <a:p>
            <a:pPr algn="l" eaLnBrk="0" hangingPunct="0"/>
            <a:r>
              <a:rPr lang="en-US" sz="1000" b="1" dirty="0"/>
              <a:t>       injuries, actions taken by unit        </a:t>
            </a:r>
          </a:p>
        </p:txBody>
      </p:sp>
      <p:sp>
        <p:nvSpPr>
          <p:cNvPr id="55300" name="Text Box 4"/>
          <p:cNvSpPr txBox="1">
            <a:spLocks noChangeArrowheads="1"/>
          </p:cNvSpPr>
          <p:nvPr/>
        </p:nvSpPr>
        <p:spPr bwMode="auto">
          <a:xfrm>
            <a:off x="228600" y="1981200"/>
            <a:ext cx="3200400" cy="714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1a. IMMEDIATE ACTIONS BY UNIT:</a:t>
            </a:r>
            <a:br>
              <a:rPr lang="en-US" sz="1000" b="1" dirty="0"/>
            </a:br>
            <a:r>
              <a:rPr lang="en-US" sz="1000" b="1" dirty="0"/>
              <a:t>(1)  Unit determines if ND resulted in any injuries</a:t>
            </a:r>
          </a:p>
          <a:p>
            <a:pPr algn="l" eaLnBrk="0" hangingPunct="0"/>
            <a:r>
              <a:rPr lang="en-US" sz="1000" b="1" dirty="0"/>
              <a:t>(2)  Begins initial investigation (15-6)</a:t>
            </a:r>
          </a:p>
          <a:p>
            <a:pPr algn="l" eaLnBrk="0" hangingPunct="0"/>
            <a:r>
              <a:rPr lang="en-US" sz="1000" b="1" dirty="0"/>
              <a:t>(3)  Unit notifies TOC</a:t>
            </a:r>
          </a:p>
        </p:txBody>
      </p:sp>
      <p:sp>
        <p:nvSpPr>
          <p:cNvPr id="55301" name="Text Box 5"/>
          <p:cNvSpPr txBox="1">
            <a:spLocks noChangeArrowheads="1"/>
          </p:cNvSpPr>
          <p:nvPr/>
        </p:nvSpPr>
        <p:spPr bwMode="auto">
          <a:xfrm>
            <a:off x="4090988" y="2212975"/>
            <a:ext cx="1624012" cy="246221"/>
          </a:xfrm>
          <a:prstGeom prst="rect">
            <a:avLst/>
          </a:prstGeom>
          <a:noFill/>
          <a:ln w="12700">
            <a:solidFill>
              <a:schemeClr val="tx1"/>
            </a:solidFill>
            <a:miter lim="800000"/>
            <a:headEnd type="none" w="sm" len="sm"/>
            <a:tailEnd type="none" w="lg" len="lg"/>
          </a:ln>
        </p:spPr>
        <p:txBody>
          <a:bodyPr>
            <a:spAutoFit/>
          </a:bodyPr>
          <a:lstStyle/>
          <a:p>
            <a:pPr eaLnBrk="0" hangingPunct="0"/>
            <a:r>
              <a:rPr lang="en-US" sz="1000" b="1" dirty="0"/>
              <a:t>1. Unit reports to higher</a:t>
            </a:r>
          </a:p>
        </p:txBody>
      </p:sp>
      <p:sp>
        <p:nvSpPr>
          <p:cNvPr id="55302" name="Text Box 6"/>
          <p:cNvSpPr txBox="1">
            <a:spLocks noChangeArrowheads="1"/>
          </p:cNvSpPr>
          <p:nvPr/>
        </p:nvSpPr>
        <p:spPr bwMode="auto">
          <a:xfrm>
            <a:off x="4010025" y="3921125"/>
            <a:ext cx="1785938" cy="409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3.  Battle NCO logs incident in SIGACTs log</a:t>
            </a:r>
          </a:p>
        </p:txBody>
      </p:sp>
      <p:cxnSp>
        <p:nvCxnSpPr>
          <p:cNvPr id="55303" name="AutoShape 7"/>
          <p:cNvCxnSpPr>
            <a:cxnSpLocks noChangeShapeType="1"/>
            <a:stCxn id="55309" idx="3"/>
            <a:endCxn id="55298" idx="1"/>
          </p:cNvCxnSpPr>
          <p:nvPr/>
        </p:nvCxnSpPr>
        <p:spPr bwMode="auto">
          <a:xfrm>
            <a:off x="5876925" y="3241676"/>
            <a:ext cx="676275" cy="72013"/>
          </a:xfrm>
          <a:prstGeom prst="bentConnector3">
            <a:avLst>
              <a:gd name="adj1" fmla="val 50000"/>
            </a:avLst>
          </a:prstGeom>
          <a:noFill/>
          <a:ln w="12700">
            <a:solidFill>
              <a:schemeClr val="tx1"/>
            </a:solidFill>
            <a:prstDash val="sysDot"/>
            <a:miter lim="800000"/>
            <a:headEnd/>
            <a:tailEnd/>
          </a:ln>
        </p:spPr>
      </p:cxnSp>
      <p:cxnSp>
        <p:nvCxnSpPr>
          <p:cNvPr id="55304" name="AutoShape 8"/>
          <p:cNvCxnSpPr>
            <a:cxnSpLocks noChangeShapeType="1"/>
            <a:stCxn id="55301" idx="1"/>
            <a:endCxn id="55299" idx="3"/>
          </p:cNvCxnSpPr>
          <p:nvPr/>
        </p:nvCxnSpPr>
        <p:spPr bwMode="auto">
          <a:xfrm rot="10800000" flipV="1">
            <a:off x="3505200" y="2336086"/>
            <a:ext cx="585788" cy="2104152"/>
          </a:xfrm>
          <a:prstGeom prst="bentConnector3">
            <a:avLst>
              <a:gd name="adj1" fmla="val 50000"/>
            </a:avLst>
          </a:prstGeom>
          <a:noFill/>
          <a:ln w="12700">
            <a:solidFill>
              <a:schemeClr val="tx1"/>
            </a:solidFill>
            <a:prstDash val="sysDot"/>
            <a:miter lim="800000"/>
            <a:headEnd/>
            <a:tailEnd/>
          </a:ln>
        </p:spPr>
      </p:cxnSp>
      <p:cxnSp>
        <p:nvCxnSpPr>
          <p:cNvPr id="55305" name="AutoShape 9"/>
          <p:cNvCxnSpPr>
            <a:cxnSpLocks noChangeShapeType="1"/>
            <a:stCxn id="55313" idx="4"/>
            <a:endCxn id="55301" idx="0"/>
          </p:cNvCxnSpPr>
          <p:nvPr/>
        </p:nvCxnSpPr>
        <p:spPr bwMode="auto">
          <a:xfrm>
            <a:off x="4419600" y="1779588"/>
            <a:ext cx="483394" cy="433387"/>
          </a:xfrm>
          <a:prstGeom prst="straightConnector1">
            <a:avLst/>
          </a:prstGeom>
          <a:noFill/>
          <a:ln w="12700">
            <a:solidFill>
              <a:schemeClr val="tx1"/>
            </a:solidFill>
            <a:round/>
            <a:headEnd/>
            <a:tailEnd type="triangle" w="med" len="med"/>
          </a:ln>
        </p:spPr>
      </p:cxnSp>
      <p:cxnSp>
        <p:nvCxnSpPr>
          <p:cNvPr id="55306" name="AutoShape 10"/>
          <p:cNvCxnSpPr>
            <a:cxnSpLocks noChangeShapeType="1"/>
            <a:stCxn id="55301" idx="2"/>
            <a:endCxn id="55309" idx="0"/>
          </p:cNvCxnSpPr>
          <p:nvPr/>
        </p:nvCxnSpPr>
        <p:spPr bwMode="auto">
          <a:xfrm>
            <a:off x="4902994" y="2459196"/>
            <a:ext cx="0" cy="577692"/>
          </a:xfrm>
          <a:prstGeom prst="straightConnector1">
            <a:avLst/>
          </a:prstGeom>
          <a:noFill/>
          <a:ln w="12700">
            <a:solidFill>
              <a:schemeClr val="tx1"/>
            </a:solidFill>
            <a:round/>
            <a:headEnd/>
            <a:tailEnd type="triangle" w="med" len="med"/>
          </a:ln>
        </p:spPr>
      </p:cxnSp>
      <p:cxnSp>
        <p:nvCxnSpPr>
          <p:cNvPr id="55307" name="AutoShape 11"/>
          <p:cNvCxnSpPr>
            <a:cxnSpLocks noChangeShapeType="1"/>
            <a:stCxn id="55309" idx="2"/>
            <a:endCxn id="55302" idx="0"/>
          </p:cNvCxnSpPr>
          <p:nvPr/>
        </p:nvCxnSpPr>
        <p:spPr bwMode="auto">
          <a:xfrm>
            <a:off x="4903788" y="3446463"/>
            <a:ext cx="0" cy="474662"/>
          </a:xfrm>
          <a:prstGeom prst="straightConnector1">
            <a:avLst/>
          </a:prstGeom>
          <a:noFill/>
          <a:ln w="12700">
            <a:solidFill>
              <a:schemeClr val="tx1"/>
            </a:solidFill>
            <a:round/>
            <a:headEnd/>
            <a:tailEnd type="triangle" w="med" len="med"/>
          </a:ln>
        </p:spPr>
      </p:cxnSp>
      <p:cxnSp>
        <p:nvCxnSpPr>
          <p:cNvPr id="55308" name="AutoShape 12"/>
          <p:cNvCxnSpPr>
            <a:cxnSpLocks noChangeShapeType="1"/>
            <a:stCxn id="55302" idx="2"/>
            <a:endCxn id="55310" idx="0"/>
          </p:cNvCxnSpPr>
          <p:nvPr/>
        </p:nvCxnSpPr>
        <p:spPr bwMode="auto">
          <a:xfrm>
            <a:off x="4903788" y="4330700"/>
            <a:ext cx="0" cy="393700"/>
          </a:xfrm>
          <a:prstGeom prst="straightConnector1">
            <a:avLst/>
          </a:prstGeom>
          <a:noFill/>
          <a:ln w="12700">
            <a:solidFill>
              <a:schemeClr val="tx1"/>
            </a:solidFill>
            <a:round/>
            <a:headEnd/>
            <a:tailEnd type="triangle" w="med" len="med"/>
          </a:ln>
        </p:spPr>
      </p:cxnSp>
      <p:sp>
        <p:nvSpPr>
          <p:cNvPr id="55309" name="Text Box 13"/>
          <p:cNvSpPr txBox="1">
            <a:spLocks noChangeArrowheads="1"/>
          </p:cNvSpPr>
          <p:nvPr/>
        </p:nvSpPr>
        <p:spPr bwMode="auto">
          <a:xfrm>
            <a:off x="3929063" y="3036888"/>
            <a:ext cx="1947862" cy="409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2. Battle Captain notifies appropriate personnel</a:t>
            </a:r>
          </a:p>
        </p:txBody>
      </p:sp>
      <p:sp>
        <p:nvSpPr>
          <p:cNvPr id="55310" name="Text Box 14"/>
          <p:cNvSpPr txBox="1">
            <a:spLocks noChangeArrowheads="1"/>
          </p:cNvSpPr>
          <p:nvPr/>
        </p:nvSpPr>
        <p:spPr bwMode="auto">
          <a:xfrm>
            <a:off x="4010025" y="4724400"/>
            <a:ext cx="1785938" cy="714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4. Unit submits Initial Report (SIR) , follows up as per SOP w/ follow-up, and Final SIR’s</a:t>
            </a:r>
          </a:p>
        </p:txBody>
      </p:sp>
      <p:sp>
        <p:nvSpPr>
          <p:cNvPr id="55311" name="Text Box 15"/>
          <p:cNvSpPr txBox="1">
            <a:spLocks noChangeArrowheads="1"/>
          </p:cNvSpPr>
          <p:nvPr/>
        </p:nvSpPr>
        <p:spPr bwMode="auto">
          <a:xfrm>
            <a:off x="1828800" y="381000"/>
            <a:ext cx="52578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51</a:t>
            </a:r>
            <a:r>
              <a:rPr lang="en-US" sz="1400" b="1"/>
              <a:t>:  Negligent Discharge (ND) of weapon</a:t>
            </a:r>
          </a:p>
        </p:txBody>
      </p:sp>
      <p:cxnSp>
        <p:nvCxnSpPr>
          <p:cNvPr id="55312" name="AutoShape 16"/>
          <p:cNvCxnSpPr>
            <a:cxnSpLocks noChangeShapeType="1"/>
            <a:stCxn id="55301" idx="1"/>
            <a:endCxn id="55300" idx="3"/>
          </p:cNvCxnSpPr>
          <p:nvPr/>
        </p:nvCxnSpPr>
        <p:spPr bwMode="auto">
          <a:xfrm rot="10800000" flipV="1">
            <a:off x="3429000" y="2336086"/>
            <a:ext cx="661988" cy="2302"/>
          </a:xfrm>
          <a:prstGeom prst="bentConnector3">
            <a:avLst>
              <a:gd name="adj1" fmla="val 50000"/>
            </a:avLst>
          </a:prstGeom>
          <a:noFill/>
          <a:ln w="12700">
            <a:solidFill>
              <a:schemeClr val="tx1"/>
            </a:solidFill>
            <a:prstDash val="sysDot"/>
            <a:miter lim="800000"/>
            <a:headEnd/>
            <a:tailEnd/>
          </a:ln>
        </p:spPr>
      </p:cxnSp>
      <p:sp>
        <p:nvSpPr>
          <p:cNvPr id="55313" name="AutoShape 17"/>
          <p:cNvSpPr>
            <a:spLocks noChangeArrowheads="1"/>
          </p:cNvSpPr>
          <p:nvPr/>
        </p:nvSpPr>
        <p:spPr bwMode="auto">
          <a:xfrm>
            <a:off x="3429000" y="1371600"/>
            <a:ext cx="1981200" cy="407988"/>
          </a:xfrm>
          <a:prstGeom prst="flowChartInputOutput">
            <a:avLst/>
          </a:prstGeom>
          <a:noFill/>
          <a:ln w="12700">
            <a:solidFill>
              <a:schemeClr val="tx1"/>
            </a:solidFill>
            <a:miter lim="800000"/>
            <a:headEnd/>
            <a:tailEnd/>
          </a:ln>
        </p:spPr>
        <p:txBody>
          <a:bodyPr wrap="none" anchor="ctr"/>
          <a:lstStyle/>
          <a:p>
            <a:r>
              <a:rPr lang="en-US" sz="1000" b="1"/>
              <a:t>Soldier commits ND</a:t>
            </a:r>
          </a:p>
        </p:txBody>
      </p:sp>
      <p:grpSp>
        <p:nvGrpSpPr>
          <p:cNvPr id="55314" name="Group 18"/>
          <p:cNvGrpSpPr>
            <a:grpSpLocks/>
          </p:cNvGrpSpPr>
          <p:nvPr/>
        </p:nvGrpSpPr>
        <p:grpSpPr bwMode="auto">
          <a:xfrm>
            <a:off x="5410200" y="1524000"/>
            <a:ext cx="3505200" cy="396875"/>
            <a:chOff x="1098" y="3744"/>
            <a:chExt cx="3605" cy="442"/>
          </a:xfrm>
        </p:grpSpPr>
        <p:sp>
          <p:nvSpPr>
            <p:cNvPr id="55315" name="Rectangle 19"/>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55316" name="Picture 20"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55317" name="Picture 21"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55318" name="Rectangle 22"/>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2743200" y="304800"/>
            <a:ext cx="37338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52</a:t>
            </a:r>
            <a:r>
              <a:rPr lang="en-US" sz="1400" b="1"/>
              <a:t>: Vehicle Accident</a:t>
            </a:r>
          </a:p>
        </p:txBody>
      </p:sp>
      <p:sp>
        <p:nvSpPr>
          <p:cNvPr id="56323" name="Text Box 3"/>
          <p:cNvSpPr txBox="1">
            <a:spLocks noChangeArrowheads="1"/>
          </p:cNvSpPr>
          <p:nvPr/>
        </p:nvSpPr>
        <p:spPr bwMode="auto">
          <a:xfrm>
            <a:off x="457200" y="3429000"/>
            <a:ext cx="3279775" cy="31527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SALT-A report to TOC:</a:t>
            </a:r>
          </a:p>
          <a:p>
            <a:pPr algn="l" eaLnBrk="0" hangingPunct="0"/>
            <a:r>
              <a:rPr lang="en-US" sz="1000" b="1" dirty="0"/>
              <a:t>S-Size</a:t>
            </a:r>
          </a:p>
          <a:p>
            <a:pPr algn="l" eaLnBrk="0" hangingPunct="0"/>
            <a:r>
              <a:rPr lang="en-US" sz="1000" b="1" dirty="0"/>
              <a:t>      (1)  Size of the accident, # of vehicles by type involved</a:t>
            </a:r>
          </a:p>
          <a:p>
            <a:pPr algn="l" eaLnBrk="0" hangingPunct="0"/>
            <a:r>
              <a:rPr lang="en-US" sz="1000" b="1" dirty="0"/>
              <a:t>      (2)  How many injured?  What are the injuries?</a:t>
            </a:r>
          </a:p>
          <a:p>
            <a:pPr algn="l" eaLnBrk="0" hangingPunct="0"/>
            <a:r>
              <a:rPr lang="en-US" sz="1000" b="1" dirty="0"/>
              <a:t>      (3)  Obtain name, rank, SSN, DOB, nationality, address, and position in vehicle of all personnel involved</a:t>
            </a:r>
          </a:p>
          <a:p>
            <a:pPr algn="l" eaLnBrk="0" hangingPunct="0"/>
            <a:r>
              <a:rPr lang="en-US" sz="1000" b="1" dirty="0"/>
              <a:t>      (4)  Obtain vehicle information on all involved</a:t>
            </a:r>
          </a:p>
          <a:p>
            <a:pPr algn="l" eaLnBrk="0" hangingPunct="0"/>
            <a:r>
              <a:rPr lang="en-US" sz="1000" b="1" dirty="0"/>
              <a:t>A-Activity</a:t>
            </a:r>
          </a:p>
          <a:p>
            <a:pPr algn="l" eaLnBrk="0" hangingPunct="0"/>
            <a:r>
              <a:rPr lang="en-US" sz="1000" b="1" dirty="0"/>
              <a:t>     (1)  What was the cause of the accident</a:t>
            </a:r>
          </a:p>
          <a:p>
            <a:pPr algn="l" eaLnBrk="0" hangingPunct="0"/>
            <a:r>
              <a:rPr lang="en-US" sz="1000" b="1" dirty="0"/>
              <a:t>     (2)  Damage to vehicles</a:t>
            </a:r>
          </a:p>
          <a:p>
            <a:pPr algn="l" eaLnBrk="0" hangingPunct="0"/>
            <a:r>
              <a:rPr lang="en-US" sz="1000" b="1" dirty="0"/>
              <a:t>L-Location</a:t>
            </a:r>
          </a:p>
          <a:p>
            <a:pPr algn="l" eaLnBrk="0" hangingPunct="0"/>
            <a:r>
              <a:rPr lang="en-US" sz="1000" b="1" dirty="0"/>
              <a:t>     (1)  Location of the accident (8 Digit Grid)</a:t>
            </a:r>
          </a:p>
          <a:p>
            <a:pPr algn="l" eaLnBrk="0" hangingPunct="0"/>
            <a:r>
              <a:rPr lang="en-US" sz="1000" b="1" dirty="0"/>
              <a:t>T-Time </a:t>
            </a:r>
          </a:p>
          <a:p>
            <a:pPr algn="l" eaLnBrk="0" hangingPunct="0"/>
            <a:r>
              <a:rPr lang="en-US" sz="1000" b="1" dirty="0"/>
              <a:t>     (1)  Time the accident occurred?</a:t>
            </a:r>
          </a:p>
          <a:p>
            <a:pPr algn="l" eaLnBrk="0" hangingPunct="0"/>
            <a:r>
              <a:rPr lang="en-US" sz="1000" b="1" dirty="0"/>
              <a:t>A-Actions:</a:t>
            </a:r>
          </a:p>
          <a:p>
            <a:pPr algn="l" eaLnBrk="0" hangingPunct="0"/>
            <a:r>
              <a:rPr lang="en-US" sz="1000" b="1" dirty="0"/>
              <a:t>     (1)  Actions taken by unit.  </a:t>
            </a:r>
          </a:p>
          <a:p>
            <a:pPr algn="l" eaLnBrk="0" hangingPunct="0"/>
            <a:r>
              <a:rPr lang="en-US" sz="1000" b="1" dirty="0"/>
              <a:t>     (2)  Assets/support needed?</a:t>
            </a:r>
          </a:p>
          <a:p>
            <a:pPr algn="l" eaLnBrk="0" hangingPunct="0"/>
            <a:r>
              <a:rPr lang="en-US" sz="1000" b="1" dirty="0"/>
              <a:t>     (3)  Recovery method of disabled vehicles</a:t>
            </a:r>
            <a:endParaRPr lang="en-US" sz="1000" b="1" dirty="0">
              <a:solidFill>
                <a:schemeClr val="accent1"/>
              </a:solidFill>
            </a:endParaRPr>
          </a:p>
        </p:txBody>
      </p:sp>
      <p:sp>
        <p:nvSpPr>
          <p:cNvPr id="56324" name="Text Box 4"/>
          <p:cNvSpPr txBox="1">
            <a:spLocks noChangeArrowheads="1"/>
          </p:cNvSpPr>
          <p:nvPr/>
        </p:nvSpPr>
        <p:spPr bwMode="auto">
          <a:xfrm>
            <a:off x="6858000" y="1143000"/>
            <a:ext cx="1943100" cy="2246769"/>
          </a:xfrm>
          <a:prstGeom prst="rect">
            <a:avLst/>
          </a:prstGeom>
          <a:noFill/>
          <a:ln w="12700">
            <a:solidFill>
              <a:schemeClr val="tx1"/>
            </a:solidFill>
            <a:miter lim="800000"/>
            <a:headEnd type="none" w="sm" len="sm"/>
            <a:tailEnd type="none" w="lg" len="lg"/>
          </a:ln>
        </p:spPr>
        <p:txBody>
          <a:bodyPr>
            <a:spAutoFit/>
          </a:bodyPr>
          <a:lstStyle/>
          <a:p>
            <a:pPr marL="230188" indent="-230188" algn="l" eaLnBrk="0" hangingPunct="0"/>
            <a:r>
              <a:rPr lang="en-US" sz="1000" b="1" dirty="0"/>
              <a:t>4a. Notification Tree:</a:t>
            </a:r>
          </a:p>
          <a:p>
            <a:pPr marL="230188" indent="-230188" algn="l" eaLnBrk="0" hangingPunct="0"/>
            <a:r>
              <a:rPr lang="en-US" sz="1000" b="1" dirty="0"/>
              <a:t>(1)  S3</a:t>
            </a:r>
          </a:p>
          <a:p>
            <a:pPr marL="230188" indent="-230188" algn="l" eaLnBrk="0" hangingPunct="0"/>
            <a:r>
              <a:rPr lang="en-US" sz="1000" b="1" dirty="0"/>
              <a:t>(2)  PA Cell (if injury)</a:t>
            </a:r>
          </a:p>
          <a:p>
            <a:pPr marL="230188" indent="-230188" algn="l">
              <a:buFont typeface="Wingdings" pitchFamily="2" charset="2"/>
              <a:buNone/>
            </a:pPr>
            <a:r>
              <a:rPr lang="en-US" sz="1000" b="1" dirty="0"/>
              <a:t>(3) S1 executes </a:t>
            </a:r>
            <a:r>
              <a:rPr lang="en-US" sz="1000" b="1" dirty="0">
                <a:hlinkClick r:id="rId2" action="ppaction://hlinksldjump"/>
              </a:rPr>
              <a:t>CARD 54 </a:t>
            </a:r>
            <a:r>
              <a:rPr lang="en-US" sz="1000" b="1" dirty="0"/>
              <a:t>and personnel actions SOP; Submits Spot Report.</a:t>
            </a:r>
          </a:p>
          <a:p>
            <a:pPr marL="230188" indent="-230188" algn="l">
              <a:buFont typeface="Wingdings" pitchFamily="2" charset="2"/>
              <a:buNone/>
            </a:pPr>
            <a:r>
              <a:rPr lang="en-US" sz="1000" b="1" dirty="0"/>
              <a:t>(4) S4 conducts mortuary affairs SOP, alerts mortuary affairs team  if needed.</a:t>
            </a:r>
          </a:p>
          <a:p>
            <a:pPr marL="230188" indent="-230188" algn="l" eaLnBrk="0" hangingPunct="0"/>
            <a:r>
              <a:rPr lang="en-US" sz="1000" b="1" dirty="0"/>
              <a:t>(5)  CA</a:t>
            </a:r>
          </a:p>
          <a:p>
            <a:pPr marL="230188" indent="-230188" algn="l" eaLnBrk="0" hangingPunct="0"/>
            <a:r>
              <a:rPr lang="en-US" sz="1000" b="1" dirty="0"/>
              <a:t>(6)  SJA</a:t>
            </a:r>
          </a:p>
          <a:p>
            <a:pPr marL="230188" indent="-230188" algn="l" eaLnBrk="0" hangingPunct="0"/>
            <a:r>
              <a:rPr lang="en-US" sz="1000" b="1" dirty="0"/>
              <a:t>(7)  Safety Officer</a:t>
            </a:r>
          </a:p>
          <a:p>
            <a:pPr marL="230188" indent="-230188" algn="l" eaLnBrk="0" hangingPunct="0"/>
            <a:r>
              <a:rPr lang="en-US" sz="1000" b="1" dirty="0"/>
              <a:t>(8)  Higher LNO</a:t>
            </a:r>
          </a:p>
        </p:txBody>
      </p:sp>
      <p:sp>
        <p:nvSpPr>
          <p:cNvPr id="56325" name="Text Box 5"/>
          <p:cNvSpPr txBox="1">
            <a:spLocks noChangeArrowheads="1"/>
          </p:cNvSpPr>
          <p:nvPr/>
        </p:nvSpPr>
        <p:spPr bwMode="auto">
          <a:xfrm>
            <a:off x="4705350" y="989013"/>
            <a:ext cx="1466850" cy="244475"/>
          </a:xfrm>
          <a:prstGeom prst="rect">
            <a:avLst/>
          </a:prstGeom>
          <a:noFill/>
          <a:ln w="12700">
            <a:noFill/>
            <a:miter lim="800000"/>
            <a:headEnd type="none" w="sm" len="sm"/>
            <a:tailEnd type="none" w="lg" len="lg"/>
          </a:ln>
        </p:spPr>
        <p:txBody>
          <a:bodyPr>
            <a:spAutoFit/>
          </a:bodyPr>
          <a:lstStyle/>
          <a:p>
            <a:pPr algn="l" eaLnBrk="0" hangingPunct="0"/>
            <a:r>
              <a:rPr lang="en-US" sz="1000" b="1"/>
              <a:t>Vehicle Accident</a:t>
            </a:r>
          </a:p>
        </p:txBody>
      </p:sp>
      <p:sp>
        <p:nvSpPr>
          <p:cNvPr id="56326" name="AutoShape 6"/>
          <p:cNvSpPr>
            <a:spLocks noChangeArrowheads="1"/>
          </p:cNvSpPr>
          <p:nvPr/>
        </p:nvSpPr>
        <p:spPr bwMode="auto">
          <a:xfrm>
            <a:off x="4429125" y="925513"/>
            <a:ext cx="1679575" cy="407987"/>
          </a:xfrm>
          <a:prstGeom prst="flowChartInputOutput">
            <a:avLst/>
          </a:prstGeom>
          <a:noFill/>
          <a:ln w="28575">
            <a:solidFill>
              <a:schemeClr val="tx1"/>
            </a:solidFill>
            <a:miter lim="800000"/>
            <a:headEnd/>
            <a:tailEnd/>
          </a:ln>
        </p:spPr>
        <p:txBody>
          <a:bodyPr wrap="none" anchor="ctr"/>
          <a:lstStyle/>
          <a:p>
            <a:endParaRPr lang="en-US"/>
          </a:p>
        </p:txBody>
      </p:sp>
      <p:sp>
        <p:nvSpPr>
          <p:cNvPr id="56327" name="Text Box 7"/>
          <p:cNvSpPr txBox="1">
            <a:spLocks noChangeArrowheads="1"/>
          </p:cNvSpPr>
          <p:nvPr/>
        </p:nvSpPr>
        <p:spPr bwMode="auto">
          <a:xfrm>
            <a:off x="4191000" y="1524000"/>
            <a:ext cx="2049462" cy="2571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1.  Unit involved secures site</a:t>
            </a:r>
          </a:p>
        </p:txBody>
      </p:sp>
      <p:sp>
        <p:nvSpPr>
          <p:cNvPr id="56328" name="Text Box 8"/>
          <p:cNvSpPr txBox="1">
            <a:spLocks noChangeArrowheads="1"/>
          </p:cNvSpPr>
          <p:nvPr/>
        </p:nvSpPr>
        <p:spPr bwMode="auto">
          <a:xfrm>
            <a:off x="4191000" y="1981200"/>
            <a:ext cx="2057400" cy="246221"/>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2.  BN TOC reports to higher</a:t>
            </a:r>
          </a:p>
        </p:txBody>
      </p:sp>
      <p:sp>
        <p:nvSpPr>
          <p:cNvPr id="56329" name="Text Box 9"/>
          <p:cNvSpPr txBox="1">
            <a:spLocks noChangeArrowheads="1"/>
          </p:cNvSpPr>
          <p:nvPr/>
        </p:nvSpPr>
        <p:spPr bwMode="auto">
          <a:xfrm>
            <a:off x="4191000" y="2667000"/>
            <a:ext cx="2057400" cy="5619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3. Battle Captain begins notification of appropriate personnel:</a:t>
            </a:r>
          </a:p>
        </p:txBody>
      </p:sp>
      <p:cxnSp>
        <p:nvCxnSpPr>
          <p:cNvPr id="56330" name="AutoShape 10"/>
          <p:cNvCxnSpPr>
            <a:cxnSpLocks noChangeShapeType="1"/>
            <a:stCxn id="56328" idx="1"/>
            <a:endCxn id="56323" idx="3"/>
          </p:cNvCxnSpPr>
          <p:nvPr/>
        </p:nvCxnSpPr>
        <p:spPr bwMode="auto">
          <a:xfrm rot="10800000" flipV="1">
            <a:off x="3736976" y="2104310"/>
            <a:ext cx="454025" cy="2901077"/>
          </a:xfrm>
          <a:prstGeom prst="bentConnector3">
            <a:avLst>
              <a:gd name="adj1" fmla="val 50000"/>
            </a:avLst>
          </a:prstGeom>
          <a:noFill/>
          <a:ln w="28575">
            <a:solidFill>
              <a:schemeClr val="tx1"/>
            </a:solidFill>
            <a:prstDash val="sysDot"/>
            <a:miter lim="800000"/>
            <a:headEnd/>
            <a:tailEnd/>
          </a:ln>
        </p:spPr>
      </p:cxnSp>
      <p:cxnSp>
        <p:nvCxnSpPr>
          <p:cNvPr id="56331" name="AutoShape 11"/>
          <p:cNvCxnSpPr>
            <a:cxnSpLocks noChangeShapeType="1"/>
            <a:stCxn id="56326" idx="3"/>
            <a:endCxn id="56327" idx="0"/>
          </p:cNvCxnSpPr>
          <p:nvPr/>
        </p:nvCxnSpPr>
        <p:spPr bwMode="auto">
          <a:xfrm rot="16200000" flipH="1">
            <a:off x="5063093" y="1371362"/>
            <a:ext cx="190500" cy="114776"/>
          </a:xfrm>
          <a:prstGeom prst="straightConnector1">
            <a:avLst/>
          </a:prstGeom>
          <a:noFill/>
          <a:ln w="9525">
            <a:solidFill>
              <a:schemeClr val="tx1"/>
            </a:solidFill>
            <a:round/>
            <a:headEnd/>
            <a:tailEnd type="triangle" w="med" len="med"/>
          </a:ln>
        </p:spPr>
      </p:cxnSp>
      <p:cxnSp>
        <p:nvCxnSpPr>
          <p:cNvPr id="56332" name="AutoShape 12"/>
          <p:cNvCxnSpPr>
            <a:cxnSpLocks noChangeShapeType="1"/>
            <a:stCxn id="56328" idx="2"/>
            <a:endCxn id="56329" idx="0"/>
          </p:cNvCxnSpPr>
          <p:nvPr/>
        </p:nvCxnSpPr>
        <p:spPr bwMode="auto">
          <a:xfrm>
            <a:off x="5219700" y="2227421"/>
            <a:ext cx="0" cy="439579"/>
          </a:xfrm>
          <a:prstGeom prst="straightConnector1">
            <a:avLst/>
          </a:prstGeom>
          <a:noFill/>
          <a:ln w="9525">
            <a:solidFill>
              <a:schemeClr val="tx1"/>
            </a:solidFill>
            <a:round/>
            <a:headEnd/>
            <a:tailEnd type="triangle" w="med" len="med"/>
          </a:ln>
        </p:spPr>
      </p:cxnSp>
      <p:sp>
        <p:nvSpPr>
          <p:cNvPr id="56333" name="Text Box 13"/>
          <p:cNvSpPr txBox="1">
            <a:spLocks noChangeArrowheads="1"/>
          </p:cNvSpPr>
          <p:nvPr/>
        </p:nvSpPr>
        <p:spPr bwMode="auto">
          <a:xfrm>
            <a:off x="4191000" y="5486400"/>
            <a:ext cx="2057400" cy="1015663"/>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6. Battle Captain or Battle NCO closes out the incident once all casualties are returned from hospital and vehicles are recovered.  Submits Story Board to higher.</a:t>
            </a:r>
          </a:p>
        </p:txBody>
      </p:sp>
      <p:sp>
        <p:nvSpPr>
          <p:cNvPr id="56334" name="Text Box 14"/>
          <p:cNvSpPr txBox="1">
            <a:spLocks noChangeArrowheads="1"/>
          </p:cNvSpPr>
          <p:nvPr/>
        </p:nvSpPr>
        <p:spPr bwMode="auto">
          <a:xfrm>
            <a:off x="4191000" y="3505200"/>
            <a:ext cx="2057400" cy="861774"/>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4. Safety Officer move to scene of accident to conduct investigations (if possible), or gathers information from reporting unit</a:t>
            </a:r>
          </a:p>
        </p:txBody>
      </p:sp>
      <p:sp>
        <p:nvSpPr>
          <p:cNvPr id="56335" name="Text Box 15"/>
          <p:cNvSpPr txBox="1">
            <a:spLocks noChangeArrowheads="1"/>
          </p:cNvSpPr>
          <p:nvPr/>
        </p:nvSpPr>
        <p:spPr bwMode="auto">
          <a:xfrm>
            <a:off x="4191000" y="4648200"/>
            <a:ext cx="2057400" cy="55399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5. Unit and Safety Officer submit closure reports and Story Board</a:t>
            </a:r>
          </a:p>
        </p:txBody>
      </p:sp>
      <p:cxnSp>
        <p:nvCxnSpPr>
          <p:cNvPr id="56336" name="AutoShape 16"/>
          <p:cNvCxnSpPr>
            <a:cxnSpLocks noChangeShapeType="1"/>
            <a:stCxn id="56329" idx="2"/>
            <a:endCxn id="56334" idx="0"/>
          </p:cNvCxnSpPr>
          <p:nvPr/>
        </p:nvCxnSpPr>
        <p:spPr bwMode="auto">
          <a:xfrm rot="5400000">
            <a:off x="5081588" y="3367087"/>
            <a:ext cx="276225" cy="1588"/>
          </a:xfrm>
          <a:prstGeom prst="straightConnector1">
            <a:avLst/>
          </a:prstGeom>
          <a:noFill/>
          <a:ln w="9525">
            <a:solidFill>
              <a:schemeClr val="tx1"/>
            </a:solidFill>
            <a:round/>
            <a:headEnd/>
            <a:tailEnd type="triangle" w="med" len="med"/>
          </a:ln>
        </p:spPr>
      </p:cxnSp>
      <p:cxnSp>
        <p:nvCxnSpPr>
          <p:cNvPr id="56337" name="AutoShape 17"/>
          <p:cNvCxnSpPr>
            <a:cxnSpLocks noChangeShapeType="1"/>
            <a:stCxn id="56334" idx="2"/>
            <a:endCxn id="56335" idx="0"/>
          </p:cNvCxnSpPr>
          <p:nvPr/>
        </p:nvCxnSpPr>
        <p:spPr bwMode="auto">
          <a:xfrm rot="5400000">
            <a:off x="5079087" y="4507587"/>
            <a:ext cx="281226" cy="1588"/>
          </a:xfrm>
          <a:prstGeom prst="straightConnector1">
            <a:avLst/>
          </a:prstGeom>
          <a:noFill/>
          <a:ln w="9525">
            <a:solidFill>
              <a:schemeClr val="tx1"/>
            </a:solidFill>
            <a:round/>
            <a:headEnd/>
            <a:tailEnd type="triangle" w="med" len="med"/>
          </a:ln>
        </p:spPr>
      </p:cxnSp>
      <p:cxnSp>
        <p:nvCxnSpPr>
          <p:cNvPr id="56338" name="AutoShape 18"/>
          <p:cNvCxnSpPr>
            <a:cxnSpLocks noChangeShapeType="1"/>
            <a:stCxn id="56335" idx="2"/>
            <a:endCxn id="56333" idx="0"/>
          </p:cNvCxnSpPr>
          <p:nvPr/>
        </p:nvCxnSpPr>
        <p:spPr bwMode="auto">
          <a:xfrm rot="5400000">
            <a:off x="5077599" y="5344299"/>
            <a:ext cx="284202" cy="1588"/>
          </a:xfrm>
          <a:prstGeom prst="straightConnector1">
            <a:avLst/>
          </a:prstGeom>
          <a:noFill/>
          <a:ln w="9525">
            <a:solidFill>
              <a:schemeClr val="tx1"/>
            </a:solidFill>
            <a:round/>
            <a:headEnd/>
            <a:tailEnd type="triangle" w="med" len="med"/>
          </a:ln>
        </p:spPr>
      </p:cxnSp>
      <p:sp>
        <p:nvSpPr>
          <p:cNvPr id="56339" name="Text Box 19"/>
          <p:cNvSpPr txBox="1">
            <a:spLocks noChangeArrowheads="1"/>
          </p:cNvSpPr>
          <p:nvPr/>
        </p:nvSpPr>
        <p:spPr bwMode="auto">
          <a:xfrm>
            <a:off x="457200" y="990600"/>
            <a:ext cx="3276600" cy="2238375"/>
          </a:xfrm>
          <a:prstGeom prst="rect">
            <a:avLst/>
          </a:prstGeom>
          <a:solidFill>
            <a:schemeClr val="bg1"/>
          </a:solidFill>
          <a:ln w="12700">
            <a:solidFill>
              <a:schemeClr val="tx1"/>
            </a:solidFill>
            <a:miter lim="800000"/>
            <a:headEnd type="none" w="sm" len="sm"/>
            <a:tailEnd type="none" w="lg" len="lg"/>
          </a:ln>
        </p:spPr>
        <p:txBody>
          <a:bodyPr wrap="square">
            <a:spAutoFit/>
          </a:bodyPr>
          <a:lstStyle/>
          <a:p>
            <a:pPr algn="l" eaLnBrk="0" hangingPunct="0"/>
            <a:r>
              <a:rPr lang="en-US" sz="1000" b="1"/>
              <a:t>1a. IMMEDIATE ACTIONS BY UNIT</a:t>
            </a:r>
          </a:p>
          <a:p>
            <a:pPr algn="l" eaLnBrk="0" hangingPunct="0"/>
            <a:r>
              <a:rPr lang="en-US" sz="1000" b="1"/>
              <a:t>(1) Establish FP measures</a:t>
            </a:r>
          </a:p>
          <a:p>
            <a:pPr algn="l" eaLnBrk="0" hangingPunct="0"/>
            <a:r>
              <a:rPr lang="en-US" sz="1000" b="1"/>
              <a:t>     -Secure local area</a:t>
            </a:r>
          </a:p>
          <a:p>
            <a:pPr algn="l" eaLnBrk="0" hangingPunct="0"/>
            <a:r>
              <a:rPr lang="en-US" sz="1000" b="1"/>
              <a:t>     -Assess the situation</a:t>
            </a:r>
          </a:p>
          <a:p>
            <a:pPr algn="l" eaLnBrk="0" hangingPunct="0"/>
            <a:r>
              <a:rPr lang="en-US" sz="1000" b="1"/>
              <a:t>(2) If injuries involved, begin first aid, submit  9-line MEDEVAC request (see ‘MEDEVAC Drill’)</a:t>
            </a:r>
          </a:p>
          <a:p>
            <a:pPr algn="l" eaLnBrk="0" hangingPunct="0"/>
            <a:r>
              <a:rPr lang="en-US" sz="1000" b="1"/>
              <a:t>(3) Gather information on personnel and vehicles involved and draw sketch of accident (digital photos) </a:t>
            </a:r>
          </a:p>
          <a:p>
            <a:pPr algn="l" eaLnBrk="0" hangingPunct="0"/>
            <a:r>
              <a:rPr lang="en-US" sz="1000" b="1"/>
              <a:t>(4) Establish TCPs to control traffic in the area</a:t>
            </a:r>
          </a:p>
          <a:p>
            <a:pPr algn="l" eaLnBrk="0" hangingPunct="0"/>
            <a:r>
              <a:rPr lang="en-US" sz="1000" b="1"/>
              <a:t>(5) Conduct recovery of vehicles and equipment</a:t>
            </a:r>
          </a:p>
          <a:p>
            <a:pPr algn="l" eaLnBrk="0" hangingPunct="0"/>
            <a:r>
              <a:rPr lang="en-US" sz="1000" b="1"/>
              <a:t>(6) Monitor which hospitals injured personnel are sent and patient status</a:t>
            </a:r>
          </a:p>
          <a:p>
            <a:pPr algn="l" eaLnBrk="0" hangingPunct="0"/>
            <a:r>
              <a:rPr lang="en-US" sz="1000" b="1"/>
              <a:t>(7)  Notify Higher HQs</a:t>
            </a:r>
          </a:p>
        </p:txBody>
      </p:sp>
      <p:sp>
        <p:nvSpPr>
          <p:cNvPr id="56341" name="Line 21"/>
          <p:cNvSpPr>
            <a:spLocks noChangeShapeType="1"/>
          </p:cNvSpPr>
          <p:nvPr/>
        </p:nvSpPr>
        <p:spPr bwMode="auto">
          <a:xfrm flipH="1">
            <a:off x="3733800" y="1676401"/>
            <a:ext cx="457200" cy="0"/>
          </a:xfrm>
          <a:prstGeom prst="line">
            <a:avLst/>
          </a:prstGeom>
          <a:noFill/>
          <a:ln w="9525">
            <a:solidFill>
              <a:schemeClr val="tx1"/>
            </a:solidFill>
            <a:round/>
            <a:headEnd/>
            <a:tailEnd type="triangle" w="med" len="med"/>
          </a:ln>
        </p:spPr>
        <p:txBody>
          <a:bodyPr/>
          <a:lstStyle/>
          <a:p>
            <a:endParaRPr lang="en-US"/>
          </a:p>
        </p:txBody>
      </p:sp>
      <p:sp>
        <p:nvSpPr>
          <p:cNvPr id="56342" name="Line 22"/>
          <p:cNvSpPr>
            <a:spLocks noChangeShapeType="1"/>
          </p:cNvSpPr>
          <p:nvPr/>
        </p:nvSpPr>
        <p:spPr bwMode="auto">
          <a:xfrm flipV="1">
            <a:off x="6248400" y="2514601"/>
            <a:ext cx="609600" cy="228600"/>
          </a:xfrm>
          <a:prstGeom prst="line">
            <a:avLst/>
          </a:prstGeom>
          <a:noFill/>
          <a:ln w="9525">
            <a:solidFill>
              <a:schemeClr val="tx1"/>
            </a:solidFill>
            <a:prstDash val="sysDot"/>
            <a:round/>
            <a:headEnd/>
            <a:tailEnd type="triangle" w="med" len="med"/>
          </a:ln>
        </p:spPr>
        <p:txBody>
          <a:bodyPr/>
          <a:lstStyle/>
          <a:p>
            <a:endParaRPr lang="en-US"/>
          </a:p>
        </p:txBody>
      </p:sp>
      <p:sp>
        <p:nvSpPr>
          <p:cNvPr id="56343" name="Text Box 23"/>
          <p:cNvSpPr txBox="1">
            <a:spLocks noChangeArrowheads="1"/>
          </p:cNvSpPr>
          <p:nvPr/>
        </p:nvSpPr>
        <p:spPr bwMode="auto">
          <a:xfrm>
            <a:off x="6553200" y="4953000"/>
            <a:ext cx="14478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3c. If unit receives casualties, see </a:t>
            </a:r>
            <a:r>
              <a:rPr lang="en-US" sz="1000" b="1" dirty="0">
                <a:hlinkClick r:id="rId3" action="ppaction://hlinksldjump"/>
              </a:rPr>
              <a:t>CARD 1 </a:t>
            </a:r>
            <a:r>
              <a:rPr lang="en-US" sz="1000" b="1" dirty="0"/>
              <a:t>and/or</a:t>
            </a:r>
            <a:r>
              <a:rPr lang="en-US" sz="1000" b="1" u="sng" dirty="0">
                <a:hlinkClick r:id="rId4" action="ppaction://hlinksldjump"/>
              </a:rPr>
              <a:t> 46</a:t>
            </a:r>
            <a:endParaRPr lang="en-US" sz="1000" b="1" u="sng" dirty="0"/>
          </a:p>
        </p:txBody>
      </p:sp>
      <p:sp>
        <p:nvSpPr>
          <p:cNvPr id="56344" name="Text Box 24"/>
          <p:cNvSpPr txBox="1">
            <a:spLocks noChangeArrowheads="1"/>
          </p:cNvSpPr>
          <p:nvPr/>
        </p:nvSpPr>
        <p:spPr bwMode="auto">
          <a:xfrm>
            <a:off x="6553200" y="4191000"/>
            <a:ext cx="1435100" cy="558800"/>
          </a:xfrm>
          <a:prstGeom prst="rect">
            <a:avLst/>
          </a:prstGeom>
          <a:noFill/>
          <a:ln w="9525">
            <a:solidFill>
              <a:schemeClr val="tx1"/>
            </a:solidFill>
            <a:miter lim="800000"/>
            <a:headEnd type="none" w="sm" len="sm"/>
            <a:tailEnd type="none" w="lg" len="lg"/>
          </a:ln>
        </p:spPr>
        <p:txBody>
          <a:bodyPr>
            <a:spAutoFit/>
          </a:bodyPr>
          <a:lstStyle/>
          <a:p>
            <a:pPr algn="l" eaLnBrk="0" hangingPunct="0"/>
            <a:r>
              <a:rPr lang="en-US" sz="1000" b="1" dirty="0"/>
              <a:t>3b.  If unit requests MEDEVAC, see </a:t>
            </a:r>
            <a:r>
              <a:rPr lang="en-US" sz="1000" b="1" dirty="0">
                <a:hlinkClick r:id="rId5" action="ppaction://hlinksldjump"/>
              </a:rPr>
              <a:t>CARD 48</a:t>
            </a:r>
            <a:endParaRPr lang="en-US" sz="1000" b="1" dirty="0"/>
          </a:p>
        </p:txBody>
      </p:sp>
      <p:cxnSp>
        <p:nvCxnSpPr>
          <p:cNvPr id="56345" name="AutoShape 25"/>
          <p:cNvCxnSpPr>
            <a:cxnSpLocks noChangeShapeType="1"/>
            <a:stCxn id="56344" idx="2"/>
            <a:endCxn id="56343" idx="0"/>
          </p:cNvCxnSpPr>
          <p:nvPr/>
        </p:nvCxnSpPr>
        <p:spPr bwMode="auto">
          <a:xfrm rot="16200000" flipH="1">
            <a:off x="7172325" y="4848225"/>
            <a:ext cx="203200" cy="6350"/>
          </a:xfrm>
          <a:prstGeom prst="straightConnector1">
            <a:avLst/>
          </a:prstGeom>
          <a:noFill/>
          <a:ln w="9525">
            <a:solidFill>
              <a:schemeClr val="tx1"/>
            </a:solidFill>
            <a:round/>
            <a:headEnd/>
            <a:tailEnd type="triangle" w="med" len="med"/>
          </a:ln>
        </p:spPr>
      </p:cxnSp>
      <p:cxnSp>
        <p:nvCxnSpPr>
          <p:cNvPr id="56346" name="AutoShape 26"/>
          <p:cNvCxnSpPr>
            <a:cxnSpLocks noChangeShapeType="1"/>
            <a:stCxn id="56342" idx="0"/>
            <a:endCxn id="56344" idx="0"/>
          </p:cNvCxnSpPr>
          <p:nvPr/>
        </p:nvCxnSpPr>
        <p:spPr bwMode="auto">
          <a:xfrm rot="16200000" flipH="1">
            <a:off x="6035675" y="2955925"/>
            <a:ext cx="1447799" cy="1022350"/>
          </a:xfrm>
          <a:prstGeom prst="straightConnector1">
            <a:avLst/>
          </a:prstGeom>
          <a:noFill/>
          <a:ln w="9525">
            <a:solidFill>
              <a:schemeClr val="tx1"/>
            </a:solidFill>
            <a:round/>
            <a:headEnd/>
            <a:tailEnd type="triangle" w="med" len="med"/>
          </a:ln>
        </p:spPr>
      </p:cxnSp>
      <p:cxnSp>
        <p:nvCxnSpPr>
          <p:cNvPr id="56347" name="AutoShape 27"/>
          <p:cNvCxnSpPr>
            <a:cxnSpLocks noChangeShapeType="1"/>
            <a:stCxn id="56327" idx="2"/>
            <a:endCxn id="56328" idx="0"/>
          </p:cNvCxnSpPr>
          <p:nvPr/>
        </p:nvCxnSpPr>
        <p:spPr bwMode="auto">
          <a:xfrm>
            <a:off x="5215731" y="1781175"/>
            <a:ext cx="3969" cy="200025"/>
          </a:xfrm>
          <a:prstGeom prst="straightConnector1">
            <a:avLst/>
          </a:prstGeom>
          <a:noFill/>
          <a:ln w="9525">
            <a:solidFill>
              <a:schemeClr val="tx1"/>
            </a:solidFill>
            <a:round/>
            <a:headEnd/>
            <a:tailEnd type="triangle" w="med" len="med"/>
          </a:ln>
        </p:spPr>
      </p:cxnSp>
      <p:sp>
        <p:nvSpPr>
          <p:cNvPr id="56348" name="Rectangle 28"/>
          <p:cNvSpPr>
            <a:spLocks noChangeArrowheads="1"/>
          </p:cNvSpPr>
          <p:nvPr/>
        </p:nvSpPr>
        <p:spPr bwMode="auto">
          <a:xfrm>
            <a:off x="7924800" y="76200"/>
            <a:ext cx="1143000" cy="838200"/>
          </a:xfrm>
          <a:prstGeom prst="rect">
            <a:avLst/>
          </a:prstGeom>
          <a:solidFill>
            <a:srgbClr val="00FF00"/>
          </a:solidFill>
          <a:ln w="28575">
            <a:solidFill>
              <a:schemeClr val="tx1"/>
            </a:solidFill>
            <a:miter lim="800000"/>
            <a:headEnd/>
            <a:tailEnd/>
          </a:ln>
        </p:spPr>
        <p:txBody>
          <a:bodyPr wrap="none" anchor="ctr"/>
          <a:lstStyle/>
          <a:p>
            <a:pPr algn="l"/>
            <a:r>
              <a:rPr lang="en-US" sz="1000" b="1"/>
              <a:t>Hyperlink</a:t>
            </a:r>
          </a:p>
          <a:p>
            <a:pPr algn="l"/>
            <a:r>
              <a:rPr lang="en-US" sz="1000" b="1" u="sng"/>
              <a:t>01</a:t>
            </a:r>
            <a:r>
              <a:rPr lang="en-US" sz="1000" b="1">
                <a:hlinkClick r:id="rId3" action="ppaction://hlinksldjump"/>
              </a:rPr>
              <a:t>-KIA</a:t>
            </a:r>
            <a:endParaRPr lang="en-US" sz="1000" b="1"/>
          </a:p>
          <a:p>
            <a:pPr algn="l"/>
            <a:r>
              <a:rPr lang="en-US" sz="1000" b="1">
                <a:hlinkClick r:id="rId4" action="ppaction://hlinksldjump"/>
              </a:rPr>
              <a:t>46-WIA</a:t>
            </a:r>
            <a:endParaRPr lang="en-US" sz="1000" b="1"/>
          </a:p>
          <a:p>
            <a:pPr algn="l"/>
            <a:r>
              <a:rPr lang="en-US" sz="1000" b="1" u="sng">
                <a:hlinkClick r:id="rId5" action="ppaction://hlinksldjump"/>
              </a:rPr>
              <a:t>48-MEDEVAC</a:t>
            </a:r>
            <a:endParaRPr lang="en-US" sz="1000" b="1" u="sng"/>
          </a:p>
          <a:p>
            <a:pPr algn="l"/>
            <a:r>
              <a:rPr lang="en-US" sz="1000" b="1">
                <a:hlinkClick r:id="rId2" action="ppaction://hlinksldjump"/>
              </a:rPr>
              <a:t>54-KIA Process</a:t>
            </a:r>
            <a:endParaRPr lang="en-US" sz="1000" b="1"/>
          </a:p>
        </p:txBody>
      </p:sp>
      <p:sp>
        <p:nvSpPr>
          <p:cNvPr id="48" name="Text Box 13"/>
          <p:cNvSpPr txBox="1">
            <a:spLocks noChangeArrowheads="1"/>
          </p:cNvSpPr>
          <p:nvPr/>
        </p:nvSpPr>
        <p:spPr bwMode="auto">
          <a:xfrm>
            <a:off x="6705600" y="5791200"/>
            <a:ext cx="1944688" cy="707886"/>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7. Continue with garrison battle drill for EOD and replacement procedures for lost equipment</a:t>
            </a:r>
          </a:p>
        </p:txBody>
      </p:sp>
      <p:cxnSp>
        <p:nvCxnSpPr>
          <p:cNvPr id="49" name="AutoShape 26"/>
          <p:cNvCxnSpPr>
            <a:cxnSpLocks noChangeShapeType="1"/>
            <a:stCxn id="56333" idx="3"/>
            <a:endCxn id="48" idx="1"/>
          </p:cNvCxnSpPr>
          <p:nvPr/>
        </p:nvCxnSpPr>
        <p:spPr bwMode="auto">
          <a:xfrm>
            <a:off x="6248400" y="5994232"/>
            <a:ext cx="457200" cy="150911"/>
          </a:xfrm>
          <a:prstGeom prst="straightConnector1">
            <a:avLst/>
          </a:prstGeom>
          <a:noFill/>
          <a:ln w="9525">
            <a:solidFill>
              <a:schemeClr val="tx1"/>
            </a:solidFill>
            <a:round/>
            <a:headEnd/>
            <a:tailEnd type="triangle" w="med" len="med"/>
          </a:ln>
        </p:spPr>
      </p:cxn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533400" y="2470150"/>
            <a:ext cx="2895600" cy="8667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1a. IMMEDIATE ACTIONS BY ALL UNITS:</a:t>
            </a:r>
            <a:br>
              <a:rPr lang="en-US" sz="1000" b="1"/>
            </a:br>
            <a:r>
              <a:rPr lang="en-US" sz="1000" b="1"/>
              <a:t>(1)  Units ensure message is disseminated to squad/section level within one hour.</a:t>
            </a:r>
          </a:p>
          <a:p>
            <a:pPr algn="l" eaLnBrk="0" hangingPunct="0"/>
            <a:r>
              <a:rPr lang="en-US" sz="1000" b="1"/>
              <a:t>(2)  Units take appropriate actions to mitigate risk.</a:t>
            </a:r>
          </a:p>
        </p:txBody>
      </p:sp>
      <p:sp>
        <p:nvSpPr>
          <p:cNvPr id="57347" name="Text Box 3"/>
          <p:cNvSpPr txBox="1">
            <a:spLocks noChangeArrowheads="1"/>
          </p:cNvSpPr>
          <p:nvPr/>
        </p:nvSpPr>
        <p:spPr bwMode="auto">
          <a:xfrm>
            <a:off x="4445000" y="1371600"/>
            <a:ext cx="1346200" cy="400110"/>
          </a:xfrm>
          <a:prstGeom prst="rect">
            <a:avLst/>
          </a:prstGeom>
          <a:noFill/>
          <a:ln w="12700">
            <a:noFill/>
            <a:miter lim="800000"/>
            <a:headEnd type="none" w="sm" len="sm"/>
            <a:tailEnd type="none" w="lg" len="lg"/>
          </a:ln>
        </p:spPr>
        <p:txBody>
          <a:bodyPr>
            <a:spAutoFit/>
          </a:bodyPr>
          <a:lstStyle/>
          <a:p>
            <a:pPr algn="l" eaLnBrk="0" hangingPunct="0"/>
            <a:r>
              <a:rPr lang="en-US" sz="1000" b="1" dirty="0"/>
              <a:t>Receive Weather Warning from S2</a:t>
            </a:r>
          </a:p>
        </p:txBody>
      </p:sp>
      <p:sp>
        <p:nvSpPr>
          <p:cNvPr id="57348" name="AutoShape 4"/>
          <p:cNvSpPr>
            <a:spLocks noChangeArrowheads="1"/>
          </p:cNvSpPr>
          <p:nvPr/>
        </p:nvSpPr>
        <p:spPr bwMode="auto">
          <a:xfrm>
            <a:off x="4191000" y="1279525"/>
            <a:ext cx="1676400" cy="609600"/>
          </a:xfrm>
          <a:prstGeom prst="flowChartInputOutput">
            <a:avLst/>
          </a:prstGeom>
          <a:noFill/>
          <a:ln w="28575">
            <a:solidFill>
              <a:schemeClr val="tx1"/>
            </a:solidFill>
            <a:miter lim="800000"/>
            <a:headEnd/>
            <a:tailEnd/>
          </a:ln>
        </p:spPr>
        <p:txBody>
          <a:bodyPr wrap="none" anchor="ctr"/>
          <a:lstStyle/>
          <a:p>
            <a:endParaRPr lang="en-US"/>
          </a:p>
        </p:txBody>
      </p:sp>
      <p:sp>
        <p:nvSpPr>
          <p:cNvPr id="57349" name="Text Box 5"/>
          <p:cNvSpPr txBox="1">
            <a:spLocks noChangeArrowheads="1"/>
          </p:cNvSpPr>
          <p:nvPr/>
        </p:nvSpPr>
        <p:spPr bwMode="auto">
          <a:xfrm>
            <a:off x="4013200" y="2460625"/>
            <a:ext cx="1676400" cy="707886"/>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RTO  immediately sends weather warning message to subordinate units.</a:t>
            </a:r>
          </a:p>
        </p:txBody>
      </p:sp>
      <p:sp>
        <p:nvSpPr>
          <p:cNvPr id="57350" name="Text Box 6"/>
          <p:cNvSpPr txBox="1">
            <a:spLocks noChangeArrowheads="1"/>
          </p:cNvSpPr>
          <p:nvPr/>
        </p:nvSpPr>
        <p:spPr bwMode="auto">
          <a:xfrm>
            <a:off x="2438400" y="228600"/>
            <a:ext cx="45720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53:</a:t>
            </a:r>
            <a:r>
              <a:rPr lang="en-US" sz="1400" b="1"/>
              <a:t>  Weather Watch / Warning</a:t>
            </a:r>
          </a:p>
        </p:txBody>
      </p:sp>
      <p:sp>
        <p:nvSpPr>
          <p:cNvPr id="57351" name="Text Box 7"/>
          <p:cNvSpPr txBox="1">
            <a:spLocks noChangeArrowheads="1"/>
          </p:cNvSpPr>
          <p:nvPr/>
        </p:nvSpPr>
        <p:spPr bwMode="auto">
          <a:xfrm>
            <a:off x="6705600" y="3717925"/>
            <a:ext cx="1981200" cy="1171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Immediately Notify:</a:t>
            </a:r>
          </a:p>
          <a:p>
            <a:pPr algn="l" eaLnBrk="0" hangingPunct="0"/>
            <a:r>
              <a:rPr lang="en-US" sz="1000" b="1" dirty="0"/>
              <a:t>(1)  S3</a:t>
            </a:r>
          </a:p>
          <a:p>
            <a:pPr algn="l" eaLnBrk="0" hangingPunct="0"/>
            <a:r>
              <a:rPr lang="en-US" sz="1000" b="1" dirty="0"/>
              <a:t>(2)  all unit LNOs</a:t>
            </a:r>
          </a:p>
          <a:p>
            <a:pPr algn="l" eaLnBrk="0" hangingPunct="0">
              <a:buFontTx/>
              <a:buAutoNum type="arabicParenBoth" startAt="3"/>
            </a:pPr>
            <a:r>
              <a:rPr lang="en-US" sz="1000" b="1" dirty="0"/>
              <a:t>  all staff agencies</a:t>
            </a:r>
          </a:p>
          <a:p>
            <a:pPr algn="l" eaLnBrk="0" hangingPunct="0">
              <a:buFontTx/>
              <a:buAutoNum type="arabicParenBoth" startAt="3"/>
            </a:pPr>
            <a:r>
              <a:rPr lang="en-US" sz="1000" b="1" dirty="0"/>
              <a:t>  S2 confirms weather watch/warning with GREEN 5 report</a:t>
            </a:r>
          </a:p>
        </p:txBody>
      </p:sp>
      <p:sp>
        <p:nvSpPr>
          <p:cNvPr id="57352" name="Text Box 8"/>
          <p:cNvSpPr txBox="1">
            <a:spLocks noChangeArrowheads="1"/>
          </p:cNvSpPr>
          <p:nvPr/>
        </p:nvSpPr>
        <p:spPr bwMode="auto">
          <a:xfrm>
            <a:off x="4013200" y="4098925"/>
            <a:ext cx="16764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  Battle Captain notifies appropriate personnel</a:t>
            </a:r>
          </a:p>
        </p:txBody>
      </p:sp>
      <p:cxnSp>
        <p:nvCxnSpPr>
          <p:cNvPr id="57353" name="AutoShape 9"/>
          <p:cNvCxnSpPr>
            <a:cxnSpLocks noChangeShapeType="1"/>
            <a:stCxn id="57352" idx="3"/>
            <a:endCxn id="57351" idx="1"/>
          </p:cNvCxnSpPr>
          <p:nvPr/>
        </p:nvCxnSpPr>
        <p:spPr bwMode="auto">
          <a:xfrm flipV="1">
            <a:off x="5689600" y="4303713"/>
            <a:ext cx="1016000" cy="76200"/>
          </a:xfrm>
          <a:prstGeom prst="straightConnector1">
            <a:avLst/>
          </a:prstGeom>
          <a:noFill/>
          <a:ln w="28575">
            <a:solidFill>
              <a:schemeClr val="tx1"/>
            </a:solidFill>
            <a:prstDash val="sysDot"/>
            <a:round/>
            <a:headEnd/>
            <a:tailEnd/>
          </a:ln>
        </p:spPr>
      </p:cxnSp>
      <p:cxnSp>
        <p:nvCxnSpPr>
          <p:cNvPr id="57354" name="AutoShape 10"/>
          <p:cNvCxnSpPr>
            <a:cxnSpLocks noChangeShapeType="1"/>
            <a:stCxn id="57349" idx="1"/>
            <a:endCxn id="57346" idx="3"/>
          </p:cNvCxnSpPr>
          <p:nvPr/>
        </p:nvCxnSpPr>
        <p:spPr bwMode="auto">
          <a:xfrm flipH="1">
            <a:off x="3429000" y="2814568"/>
            <a:ext cx="584200" cy="88970"/>
          </a:xfrm>
          <a:prstGeom prst="straightConnector1">
            <a:avLst/>
          </a:prstGeom>
          <a:noFill/>
          <a:ln w="28575">
            <a:solidFill>
              <a:schemeClr val="tx1"/>
            </a:solidFill>
            <a:prstDash val="sysDot"/>
            <a:round/>
            <a:headEnd/>
            <a:tailEnd/>
          </a:ln>
        </p:spPr>
      </p:cxnSp>
      <p:sp>
        <p:nvSpPr>
          <p:cNvPr id="57355" name="Text Box 11"/>
          <p:cNvSpPr txBox="1">
            <a:spLocks noChangeArrowheads="1"/>
          </p:cNvSpPr>
          <p:nvPr/>
        </p:nvSpPr>
        <p:spPr bwMode="auto">
          <a:xfrm>
            <a:off x="3898900" y="5457825"/>
            <a:ext cx="19050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3. Battle Captain/NCO annotates on SIGACTS; follows-up weather status.</a:t>
            </a:r>
          </a:p>
        </p:txBody>
      </p:sp>
      <p:cxnSp>
        <p:nvCxnSpPr>
          <p:cNvPr id="57356" name="AutoShape 12"/>
          <p:cNvCxnSpPr>
            <a:cxnSpLocks noChangeShapeType="1"/>
            <a:stCxn id="57352" idx="2"/>
            <a:endCxn id="57355" idx="0"/>
          </p:cNvCxnSpPr>
          <p:nvPr/>
        </p:nvCxnSpPr>
        <p:spPr bwMode="auto">
          <a:xfrm>
            <a:off x="4851400" y="4660900"/>
            <a:ext cx="0" cy="796925"/>
          </a:xfrm>
          <a:prstGeom prst="straightConnector1">
            <a:avLst/>
          </a:prstGeom>
          <a:noFill/>
          <a:ln w="9525">
            <a:solidFill>
              <a:schemeClr val="tx1"/>
            </a:solidFill>
            <a:round/>
            <a:headEnd/>
            <a:tailEnd type="triangle" w="med" len="med"/>
          </a:ln>
        </p:spPr>
      </p:cxnSp>
      <p:cxnSp>
        <p:nvCxnSpPr>
          <p:cNvPr id="57357" name="AutoShape 13"/>
          <p:cNvCxnSpPr>
            <a:cxnSpLocks noChangeShapeType="1"/>
            <a:stCxn id="57348" idx="3"/>
            <a:endCxn id="57349" idx="0"/>
          </p:cNvCxnSpPr>
          <p:nvPr/>
        </p:nvCxnSpPr>
        <p:spPr bwMode="auto">
          <a:xfrm flipH="1">
            <a:off x="4851400" y="1889125"/>
            <a:ext cx="10160" cy="571500"/>
          </a:xfrm>
          <a:prstGeom prst="straightConnector1">
            <a:avLst/>
          </a:prstGeom>
          <a:noFill/>
          <a:ln w="9525">
            <a:solidFill>
              <a:schemeClr val="tx1"/>
            </a:solidFill>
            <a:round/>
            <a:headEnd/>
            <a:tailEnd type="triangle" w="med" len="med"/>
          </a:ln>
        </p:spPr>
      </p:cxnSp>
      <p:cxnSp>
        <p:nvCxnSpPr>
          <p:cNvPr id="57358" name="AutoShape 14"/>
          <p:cNvCxnSpPr>
            <a:cxnSpLocks noChangeShapeType="1"/>
            <a:stCxn id="57349" idx="2"/>
            <a:endCxn id="57352" idx="0"/>
          </p:cNvCxnSpPr>
          <p:nvPr/>
        </p:nvCxnSpPr>
        <p:spPr bwMode="auto">
          <a:xfrm>
            <a:off x="4851400" y="3168511"/>
            <a:ext cx="0" cy="930414"/>
          </a:xfrm>
          <a:prstGeom prst="straightConnector1">
            <a:avLst/>
          </a:prstGeom>
          <a:noFill/>
          <a:ln w="9525">
            <a:solidFill>
              <a:schemeClr val="tx1"/>
            </a:solidFill>
            <a:round/>
            <a:headEnd/>
            <a:tailEnd type="triangle" w="med" len="med"/>
          </a:ln>
        </p:spPr>
      </p:cxn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2298700" y="901700"/>
            <a:ext cx="1752600" cy="396875"/>
          </a:xfrm>
          <a:prstGeom prst="rect">
            <a:avLst/>
          </a:prstGeom>
          <a:noFill/>
          <a:ln w="12700">
            <a:noFill/>
            <a:miter lim="800000"/>
            <a:headEnd type="none" w="sm" len="sm"/>
            <a:tailEnd type="none" w="lg" len="lg"/>
          </a:ln>
        </p:spPr>
        <p:txBody>
          <a:bodyPr>
            <a:spAutoFit/>
          </a:bodyPr>
          <a:lstStyle/>
          <a:p>
            <a:pPr algn="l" eaLnBrk="0" hangingPunct="0"/>
            <a:r>
              <a:rPr lang="en-US" sz="1000" b="1"/>
              <a:t>Incident occurs that results in soldier death</a:t>
            </a:r>
          </a:p>
        </p:txBody>
      </p:sp>
      <p:sp>
        <p:nvSpPr>
          <p:cNvPr id="58371" name="AutoShape 3"/>
          <p:cNvSpPr>
            <a:spLocks noChangeArrowheads="1"/>
          </p:cNvSpPr>
          <p:nvPr/>
        </p:nvSpPr>
        <p:spPr bwMode="auto">
          <a:xfrm>
            <a:off x="1752600" y="914400"/>
            <a:ext cx="2743200" cy="381000"/>
          </a:xfrm>
          <a:prstGeom prst="flowChartInputOutput">
            <a:avLst/>
          </a:prstGeom>
          <a:noFill/>
          <a:ln w="28575">
            <a:solidFill>
              <a:schemeClr val="tx1"/>
            </a:solidFill>
            <a:miter lim="800000"/>
            <a:headEnd/>
            <a:tailEnd/>
          </a:ln>
        </p:spPr>
        <p:txBody>
          <a:bodyPr wrap="none" anchor="ctr"/>
          <a:lstStyle/>
          <a:p>
            <a:endParaRPr lang="en-US"/>
          </a:p>
        </p:txBody>
      </p:sp>
      <p:sp>
        <p:nvSpPr>
          <p:cNvPr id="58372" name="Text Box 4"/>
          <p:cNvSpPr txBox="1">
            <a:spLocks noChangeArrowheads="1"/>
          </p:cNvSpPr>
          <p:nvPr/>
        </p:nvSpPr>
        <p:spPr bwMode="auto">
          <a:xfrm>
            <a:off x="533400" y="1724025"/>
            <a:ext cx="4648200" cy="707886"/>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1.  Unit notifies TOC with SPOT Report</a:t>
            </a:r>
          </a:p>
          <a:p>
            <a:pPr algn="l" eaLnBrk="0" hangingPunct="0"/>
            <a:r>
              <a:rPr lang="en-US" sz="1000" b="1" dirty="0"/>
              <a:t>2.  Unit CDR informs higher commander</a:t>
            </a:r>
          </a:p>
          <a:p>
            <a:pPr algn="l" eaLnBrk="0" hangingPunct="0"/>
            <a:r>
              <a:rPr lang="en-US" sz="1000" b="1" dirty="0"/>
              <a:t>3.  S1 immediately submits DA Form 1156 and DD 93/SGLI </a:t>
            </a:r>
          </a:p>
          <a:p>
            <a:pPr algn="l" eaLnBrk="0" hangingPunct="0"/>
            <a:r>
              <a:rPr lang="en-US" sz="1000" b="1" dirty="0"/>
              <a:t>4.  S6 ensures NIPR availability for S1 &amp; PA Cell</a:t>
            </a:r>
          </a:p>
        </p:txBody>
      </p:sp>
      <p:sp>
        <p:nvSpPr>
          <p:cNvPr id="58373" name="Text Box 5"/>
          <p:cNvSpPr txBox="1">
            <a:spLocks noChangeArrowheads="1"/>
          </p:cNvSpPr>
          <p:nvPr/>
        </p:nvSpPr>
        <p:spPr bwMode="auto">
          <a:xfrm>
            <a:off x="1752600" y="304800"/>
            <a:ext cx="57150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54:</a:t>
            </a:r>
            <a:r>
              <a:rPr lang="en-US" sz="1400" b="1"/>
              <a:t>  KIA Casualty notification process</a:t>
            </a:r>
          </a:p>
        </p:txBody>
      </p:sp>
      <p:sp>
        <p:nvSpPr>
          <p:cNvPr id="58374" name="Text Box 6"/>
          <p:cNvSpPr txBox="1">
            <a:spLocks noChangeArrowheads="1"/>
          </p:cNvSpPr>
          <p:nvPr/>
        </p:nvSpPr>
        <p:spPr bwMode="auto">
          <a:xfrm>
            <a:off x="228600" y="5153025"/>
            <a:ext cx="2697163" cy="1015663"/>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S1 gives commander the soldier’s information</a:t>
            </a:r>
          </a:p>
          <a:p>
            <a:pPr algn="l" eaLnBrk="0" hangingPunct="0"/>
            <a:r>
              <a:rPr lang="en-US" sz="1000" b="1" dirty="0"/>
              <a:t>2. Commander notifies Rear  Detachment CDR.  </a:t>
            </a:r>
          </a:p>
          <a:p>
            <a:pPr algn="l" eaLnBrk="0" hangingPunct="0"/>
            <a:r>
              <a:rPr lang="en-US" sz="1000" b="1" dirty="0"/>
              <a:t>3. Rear-D CDR coordinates with the  Casualty Notification.</a:t>
            </a:r>
          </a:p>
        </p:txBody>
      </p:sp>
      <p:cxnSp>
        <p:nvCxnSpPr>
          <p:cNvPr id="58375" name="AutoShape 7"/>
          <p:cNvCxnSpPr>
            <a:cxnSpLocks noChangeShapeType="1"/>
            <a:stCxn id="58374" idx="3"/>
            <a:endCxn id="58378" idx="1"/>
          </p:cNvCxnSpPr>
          <p:nvPr/>
        </p:nvCxnSpPr>
        <p:spPr bwMode="auto">
          <a:xfrm flipV="1">
            <a:off x="2925763" y="5533311"/>
            <a:ext cx="514350" cy="127546"/>
          </a:xfrm>
          <a:prstGeom prst="straightConnector1">
            <a:avLst/>
          </a:prstGeom>
          <a:noFill/>
          <a:ln w="9525">
            <a:solidFill>
              <a:schemeClr val="tx1"/>
            </a:solidFill>
            <a:round/>
            <a:headEnd/>
            <a:tailEnd type="triangle" w="med" len="med"/>
          </a:ln>
        </p:spPr>
      </p:cxnSp>
      <p:cxnSp>
        <p:nvCxnSpPr>
          <p:cNvPr id="58376" name="AutoShape 8"/>
          <p:cNvCxnSpPr>
            <a:cxnSpLocks noChangeShapeType="1"/>
            <a:stCxn id="58371" idx="3"/>
            <a:endCxn id="58372" idx="0"/>
          </p:cNvCxnSpPr>
          <p:nvPr/>
        </p:nvCxnSpPr>
        <p:spPr bwMode="auto">
          <a:xfrm>
            <a:off x="2849880" y="1295400"/>
            <a:ext cx="7620" cy="428625"/>
          </a:xfrm>
          <a:prstGeom prst="straightConnector1">
            <a:avLst/>
          </a:prstGeom>
          <a:noFill/>
          <a:ln w="9525">
            <a:solidFill>
              <a:schemeClr val="tx1"/>
            </a:solidFill>
            <a:round/>
            <a:headEnd/>
            <a:tailEnd type="triangle" w="med" len="med"/>
          </a:ln>
        </p:spPr>
      </p:cxnSp>
      <p:cxnSp>
        <p:nvCxnSpPr>
          <p:cNvPr id="58377" name="AutoShape 9"/>
          <p:cNvCxnSpPr>
            <a:cxnSpLocks noChangeShapeType="1"/>
            <a:stCxn id="58382" idx="2"/>
            <a:endCxn id="58374" idx="0"/>
          </p:cNvCxnSpPr>
          <p:nvPr/>
        </p:nvCxnSpPr>
        <p:spPr bwMode="auto">
          <a:xfrm flipH="1">
            <a:off x="1577182" y="4341376"/>
            <a:ext cx="1889918" cy="811649"/>
          </a:xfrm>
          <a:prstGeom prst="straightConnector1">
            <a:avLst/>
          </a:prstGeom>
          <a:noFill/>
          <a:ln w="9525">
            <a:solidFill>
              <a:schemeClr val="tx1"/>
            </a:solidFill>
            <a:round/>
            <a:headEnd/>
            <a:tailEnd type="triangle" w="med" len="med"/>
          </a:ln>
        </p:spPr>
      </p:cxnSp>
      <p:sp>
        <p:nvSpPr>
          <p:cNvPr id="58378" name="Text Box 10"/>
          <p:cNvSpPr txBox="1">
            <a:spLocks noChangeArrowheads="1"/>
          </p:cNvSpPr>
          <p:nvPr/>
        </p:nvSpPr>
        <p:spPr bwMode="auto">
          <a:xfrm>
            <a:off x="3440113" y="5410200"/>
            <a:ext cx="2743200" cy="246221"/>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 CAO assigns CNO to notify casualty.</a:t>
            </a:r>
          </a:p>
        </p:txBody>
      </p:sp>
      <p:cxnSp>
        <p:nvCxnSpPr>
          <p:cNvPr id="58379" name="AutoShape 11"/>
          <p:cNvCxnSpPr>
            <a:cxnSpLocks noChangeShapeType="1"/>
            <a:stCxn id="58378" idx="3"/>
            <a:endCxn id="58380" idx="1"/>
          </p:cNvCxnSpPr>
          <p:nvPr/>
        </p:nvCxnSpPr>
        <p:spPr bwMode="auto">
          <a:xfrm>
            <a:off x="6183313" y="5533311"/>
            <a:ext cx="293687" cy="202257"/>
          </a:xfrm>
          <a:prstGeom prst="straightConnector1">
            <a:avLst/>
          </a:prstGeom>
          <a:noFill/>
          <a:ln w="9525">
            <a:solidFill>
              <a:schemeClr val="tx1"/>
            </a:solidFill>
            <a:round/>
            <a:headEnd/>
            <a:tailEnd type="triangle" w="med" len="med"/>
          </a:ln>
        </p:spPr>
      </p:cxnSp>
      <p:sp>
        <p:nvSpPr>
          <p:cNvPr id="58380" name="Text Box 12"/>
          <p:cNvSpPr txBox="1">
            <a:spLocks noChangeArrowheads="1"/>
          </p:cNvSpPr>
          <p:nvPr/>
        </p:nvSpPr>
        <p:spPr bwMode="auto">
          <a:xfrm>
            <a:off x="6477000" y="5381625"/>
            <a:ext cx="2514600" cy="707886"/>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 Rear Detachment CDR and S1 track all KIA administrative processes.  Reports completion of all tasks to CDR and staff.</a:t>
            </a:r>
          </a:p>
        </p:txBody>
      </p:sp>
      <p:grpSp>
        <p:nvGrpSpPr>
          <p:cNvPr id="58381" name="Group 13"/>
          <p:cNvGrpSpPr>
            <a:grpSpLocks/>
          </p:cNvGrpSpPr>
          <p:nvPr/>
        </p:nvGrpSpPr>
        <p:grpSpPr bwMode="auto">
          <a:xfrm>
            <a:off x="5410200" y="1524000"/>
            <a:ext cx="3505200" cy="396875"/>
            <a:chOff x="1098" y="3744"/>
            <a:chExt cx="3605" cy="442"/>
          </a:xfrm>
        </p:grpSpPr>
        <p:sp>
          <p:nvSpPr>
            <p:cNvPr id="58384" name="Rectangle 14"/>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58385" name="Picture 15"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58386" name="Picture 16"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58387" name="Rectangle 17"/>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58382" name="Text Box 18"/>
          <p:cNvSpPr txBox="1">
            <a:spLocks noChangeArrowheads="1"/>
          </p:cNvSpPr>
          <p:nvPr/>
        </p:nvSpPr>
        <p:spPr bwMode="auto">
          <a:xfrm>
            <a:off x="533400" y="3171825"/>
            <a:ext cx="5867400" cy="1169551"/>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S1</a:t>
            </a:r>
          </a:p>
          <a:p>
            <a:pPr algn="l" eaLnBrk="0" hangingPunct="0"/>
            <a:r>
              <a:rPr lang="en-US" sz="1000" b="1" dirty="0"/>
              <a:t>     a.  Confirms DR93/SGLI data in </a:t>
            </a:r>
            <a:r>
              <a:rPr lang="en-US" sz="1000" b="1" dirty="0" err="1"/>
              <a:t>eMILPO</a:t>
            </a:r>
            <a:r>
              <a:rPr lang="en-US" sz="1000" b="1" dirty="0"/>
              <a:t>, and SPOT Report received by the TOC.           </a:t>
            </a:r>
          </a:p>
          <a:p>
            <a:pPr algn="l" eaLnBrk="0" hangingPunct="0"/>
            <a:r>
              <a:rPr lang="en-US" sz="1000" b="1" dirty="0"/>
              <a:t>     b.  Submits SPOT Report to higher. </a:t>
            </a:r>
          </a:p>
          <a:p>
            <a:pPr algn="l" eaLnBrk="0" hangingPunct="0"/>
            <a:r>
              <a:rPr lang="en-US" sz="1000" b="1" dirty="0"/>
              <a:t>     c.  Confirms information received from TOC Spot Report </a:t>
            </a:r>
          </a:p>
          <a:p>
            <a:pPr algn="l" eaLnBrk="0" hangingPunct="0"/>
            <a:r>
              <a:rPr lang="en-US" sz="1000" b="1" dirty="0"/>
              <a:t>     d.  Verifies completion of death certificate with BN provider</a:t>
            </a:r>
          </a:p>
          <a:p>
            <a:pPr algn="l" eaLnBrk="0" hangingPunct="0"/>
            <a:r>
              <a:rPr lang="en-US" sz="1000" b="1" dirty="0"/>
              <a:t>S4</a:t>
            </a:r>
          </a:p>
          <a:p>
            <a:pPr algn="l" eaLnBrk="0" hangingPunct="0"/>
            <a:r>
              <a:rPr lang="en-US" sz="1000" b="1" dirty="0"/>
              <a:t>     a.  Executes mortuary affairs SOP, alerts mortuary affairs team</a:t>
            </a:r>
          </a:p>
        </p:txBody>
      </p:sp>
      <p:cxnSp>
        <p:nvCxnSpPr>
          <p:cNvPr id="58383" name="AutoShape 19"/>
          <p:cNvCxnSpPr>
            <a:cxnSpLocks noChangeShapeType="1"/>
            <a:stCxn id="58372" idx="2"/>
            <a:endCxn id="58382" idx="0"/>
          </p:cNvCxnSpPr>
          <p:nvPr/>
        </p:nvCxnSpPr>
        <p:spPr bwMode="auto">
          <a:xfrm>
            <a:off x="2857500" y="2431911"/>
            <a:ext cx="609600" cy="739914"/>
          </a:xfrm>
          <a:prstGeom prst="straightConnector1">
            <a:avLst/>
          </a:prstGeom>
          <a:noFill/>
          <a:ln w="9525">
            <a:solidFill>
              <a:schemeClr val="tx1"/>
            </a:solidFill>
            <a:round/>
            <a:headEnd/>
            <a:tailEnd type="triangle" w="med" len="med"/>
          </a:ln>
        </p:spPr>
      </p:cxnSp>
      <p:sp>
        <p:nvSpPr>
          <p:cNvPr id="22" name="Text Box 10"/>
          <p:cNvSpPr txBox="1">
            <a:spLocks noChangeArrowheads="1"/>
          </p:cNvSpPr>
          <p:nvPr/>
        </p:nvSpPr>
        <p:spPr bwMode="auto">
          <a:xfrm>
            <a:off x="3733800" y="6172944"/>
            <a:ext cx="2057400" cy="246221"/>
          </a:xfrm>
          <a:prstGeom prst="rect">
            <a:avLst/>
          </a:prstGeom>
          <a:noFill/>
          <a:ln w="12700">
            <a:solidFill>
              <a:schemeClr val="tx1"/>
            </a:solidFill>
            <a:miter lim="800000"/>
            <a:headEnd type="none" w="sm" len="sm"/>
            <a:tailEnd type="none" w="lg" len="lg"/>
          </a:ln>
        </p:spPr>
        <p:txBody>
          <a:bodyPr wrap="square" anchor="ctr">
            <a:spAutoFit/>
          </a:bodyPr>
          <a:lstStyle/>
          <a:p>
            <a:pPr algn="l" eaLnBrk="0" hangingPunct="0"/>
            <a:r>
              <a:rPr lang="en-US" sz="1000" b="1" dirty="0"/>
              <a:t>2a. CAO follows KIA SOP</a:t>
            </a:r>
          </a:p>
        </p:txBody>
      </p:sp>
      <p:cxnSp>
        <p:nvCxnSpPr>
          <p:cNvPr id="23" name="AutoShape 9"/>
          <p:cNvCxnSpPr>
            <a:cxnSpLocks noChangeShapeType="1"/>
            <a:stCxn id="58378" idx="2"/>
            <a:endCxn id="22" idx="0"/>
          </p:cNvCxnSpPr>
          <p:nvPr/>
        </p:nvCxnSpPr>
        <p:spPr bwMode="auto">
          <a:xfrm flipH="1">
            <a:off x="4762500" y="5656421"/>
            <a:ext cx="49213" cy="516523"/>
          </a:xfrm>
          <a:prstGeom prst="straightConnector1">
            <a:avLst/>
          </a:prstGeom>
          <a:noFill/>
          <a:ln w="9525">
            <a:solidFill>
              <a:schemeClr val="tx1"/>
            </a:solidFill>
            <a:prstDash val="sysDash"/>
            <a:round/>
            <a:headEnd/>
            <a:tailEnd type="triangle" w="med" len="med"/>
          </a:ln>
        </p:spPr>
      </p:cxn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381000" y="1752600"/>
            <a:ext cx="3343275" cy="3170099"/>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SALT-A  report to TOC:</a:t>
            </a:r>
          </a:p>
          <a:p>
            <a:pPr algn="l" eaLnBrk="0" hangingPunct="0"/>
            <a:r>
              <a:rPr lang="en-US" sz="1000" b="1" dirty="0"/>
              <a:t>S-Size of element?</a:t>
            </a:r>
          </a:p>
          <a:p>
            <a:pPr algn="l" eaLnBrk="0" hangingPunct="0"/>
            <a:r>
              <a:rPr lang="en-US" sz="1000" b="1" dirty="0"/>
              <a:t>A-Activity</a:t>
            </a:r>
          </a:p>
          <a:p>
            <a:pPr algn="l" eaLnBrk="0" hangingPunct="0"/>
            <a:r>
              <a:rPr lang="en-US" sz="1000" b="1" dirty="0"/>
              <a:t>     (1)  Is the unit still in contact with unfriendly element?</a:t>
            </a:r>
          </a:p>
          <a:p>
            <a:pPr algn="l" eaLnBrk="0" hangingPunct="0"/>
            <a:r>
              <a:rPr lang="en-US" sz="1000" b="1" dirty="0"/>
              <a:t>     (2)  Is the unfriendly element firing directly at friendly forces?</a:t>
            </a:r>
          </a:p>
          <a:p>
            <a:pPr algn="l" eaLnBrk="0" hangingPunct="0"/>
            <a:r>
              <a:rPr lang="en-US" sz="1000" b="1" dirty="0"/>
              <a:t>     (3)  What kind of attack was it?  Physical assault, direct or indirect fire?  IED?  </a:t>
            </a:r>
          </a:p>
          <a:p>
            <a:pPr algn="l" eaLnBrk="0" hangingPunct="0"/>
            <a:r>
              <a:rPr lang="en-US" sz="1000" b="1" dirty="0"/>
              <a:t>     (4)  What weapon system(s)?</a:t>
            </a:r>
          </a:p>
          <a:p>
            <a:pPr algn="l" eaLnBrk="0" hangingPunct="0"/>
            <a:r>
              <a:rPr lang="en-US" sz="1000" b="1" dirty="0"/>
              <a:t>     (5)  Is the element on foot or in vehicle?</a:t>
            </a:r>
          </a:p>
          <a:p>
            <a:pPr algn="l" eaLnBrk="0" hangingPunct="0"/>
            <a:r>
              <a:rPr lang="en-US" sz="1000" b="1" dirty="0"/>
              <a:t>     (6)  Activity of the element firing?</a:t>
            </a:r>
          </a:p>
          <a:p>
            <a:pPr algn="l" eaLnBrk="0" hangingPunct="0"/>
            <a:r>
              <a:rPr lang="en-US" sz="1000" b="1" dirty="0"/>
              <a:t>     (7)  Injuries to Soldiers or Civilians?</a:t>
            </a:r>
          </a:p>
          <a:p>
            <a:pPr algn="l" eaLnBrk="0" hangingPunct="0"/>
            <a:r>
              <a:rPr lang="en-US" sz="1000" b="1" dirty="0"/>
              <a:t>L-Location (8 digit grid)?</a:t>
            </a:r>
          </a:p>
          <a:p>
            <a:pPr algn="l" eaLnBrk="0" hangingPunct="0"/>
            <a:r>
              <a:rPr lang="en-US" sz="1000" b="1" dirty="0"/>
              <a:t>T-Time?</a:t>
            </a:r>
          </a:p>
          <a:p>
            <a:pPr algn="l" eaLnBrk="0" hangingPunct="0"/>
            <a:r>
              <a:rPr lang="en-US" sz="1000" b="1" dirty="0"/>
              <a:t>A-Actions:</a:t>
            </a:r>
          </a:p>
          <a:p>
            <a:pPr algn="l" eaLnBrk="0" hangingPunct="0"/>
            <a:r>
              <a:rPr lang="en-US" sz="1000" b="1" dirty="0"/>
              <a:t>     (1)  Actions taken by unit.  </a:t>
            </a:r>
          </a:p>
          <a:p>
            <a:pPr algn="l" eaLnBrk="0" hangingPunct="0"/>
            <a:r>
              <a:rPr lang="en-US" sz="1000" b="1" dirty="0"/>
              <a:t>     (2)  Assets/support needed?</a:t>
            </a:r>
          </a:p>
          <a:p>
            <a:pPr algn="l" eaLnBrk="0" hangingPunct="0"/>
            <a:r>
              <a:rPr lang="en-US" sz="1000" b="1" dirty="0"/>
              <a:t>     (3)  Do actions include entering a mosque?</a:t>
            </a:r>
          </a:p>
          <a:p>
            <a:pPr algn="l" eaLnBrk="0" hangingPunct="0"/>
            <a:r>
              <a:rPr lang="en-US" sz="1000" b="1" dirty="0"/>
              <a:t>     (4)  Determine assets available to assist/exploit.</a:t>
            </a:r>
          </a:p>
        </p:txBody>
      </p:sp>
      <p:sp>
        <p:nvSpPr>
          <p:cNvPr id="59395" name="Text Box 3"/>
          <p:cNvSpPr txBox="1">
            <a:spLocks noChangeArrowheads="1"/>
          </p:cNvSpPr>
          <p:nvPr/>
        </p:nvSpPr>
        <p:spPr bwMode="auto">
          <a:xfrm>
            <a:off x="5867400" y="2209800"/>
            <a:ext cx="1981200" cy="2438400"/>
          </a:xfrm>
          <a:prstGeom prst="rect">
            <a:avLst/>
          </a:prstGeom>
          <a:noFill/>
          <a:ln w="12700">
            <a:solidFill>
              <a:schemeClr val="tx1"/>
            </a:solidFill>
            <a:miter lim="800000"/>
            <a:headEnd type="none" w="sm" len="sm"/>
            <a:tailEnd type="none" w="lg" len="lg"/>
          </a:ln>
        </p:spPr>
        <p:txBody>
          <a:bodyPr anchorCtr="1"/>
          <a:lstStyle/>
          <a:p>
            <a:pPr algn="l" eaLnBrk="0" hangingPunct="0"/>
            <a:r>
              <a:rPr lang="en-US" sz="1000" b="1" dirty="0"/>
              <a:t>3a. Notification Tree:</a:t>
            </a:r>
          </a:p>
          <a:p>
            <a:pPr algn="l" eaLnBrk="0" hangingPunct="0"/>
            <a:r>
              <a:rPr lang="en-US" sz="1000" b="1" dirty="0"/>
              <a:t>(1)  S3</a:t>
            </a:r>
          </a:p>
          <a:p>
            <a:pPr algn="l" eaLnBrk="0" hangingPunct="0"/>
            <a:r>
              <a:rPr lang="en-US" sz="1000" b="1" dirty="0"/>
              <a:t>(2)  S2 </a:t>
            </a:r>
          </a:p>
          <a:p>
            <a:pPr algn="l" eaLnBrk="0" hangingPunct="0">
              <a:buFontTx/>
              <a:buAutoNum type="arabicParenBoth" startAt="3"/>
            </a:pPr>
            <a:r>
              <a:rPr lang="en-US" sz="1000" b="1" dirty="0"/>
              <a:t>  CA, IO, PAO</a:t>
            </a:r>
          </a:p>
          <a:p>
            <a:pPr algn="l" eaLnBrk="0" hangingPunct="0">
              <a:buFontTx/>
              <a:buAutoNum type="arabicParenBoth" startAt="3"/>
            </a:pPr>
            <a:r>
              <a:rPr lang="en-US" sz="1000" b="1" dirty="0"/>
              <a:t>  Alert all TOCs if FPCON change is necessary</a:t>
            </a:r>
          </a:p>
          <a:p>
            <a:pPr algn="l" eaLnBrk="0" hangingPunct="0">
              <a:buFontTx/>
              <a:buAutoNum type="arabicParenBoth" startAt="3"/>
            </a:pPr>
            <a:r>
              <a:rPr lang="en-US" sz="1000" b="1" dirty="0"/>
              <a:t>  Higher </a:t>
            </a:r>
          </a:p>
          <a:p>
            <a:pPr algn="l" eaLnBrk="0" hangingPunct="0"/>
            <a:r>
              <a:rPr lang="en-US" sz="1000" b="1" dirty="0"/>
              <a:t>(6) HCT investigates motives for attack</a:t>
            </a:r>
          </a:p>
          <a:p>
            <a:pPr algn="l" eaLnBrk="0" hangingPunct="0"/>
            <a:r>
              <a:rPr lang="en-US" sz="1000" b="1" dirty="0"/>
              <a:t>(7) BAE for SA on CAV/ATK aircraft in the AO to assist</a:t>
            </a:r>
          </a:p>
          <a:p>
            <a:pPr algn="l" eaLnBrk="0" hangingPunct="0"/>
            <a:r>
              <a:rPr lang="en-US" sz="1000" b="1" dirty="0"/>
              <a:t>(8) S-2 diverts UAS assets</a:t>
            </a:r>
          </a:p>
          <a:p>
            <a:pPr algn="l" eaLnBrk="0" hangingPunct="0"/>
            <a:r>
              <a:rPr lang="en-US" sz="1000" b="1" dirty="0"/>
              <a:t>to vicinity of affected area</a:t>
            </a:r>
          </a:p>
          <a:p>
            <a:pPr algn="l" eaLnBrk="0" hangingPunct="0"/>
            <a:r>
              <a:rPr lang="en-US" sz="1000" b="1" dirty="0"/>
              <a:t>(9) FSE for CAS (Fixed Wing A/C) to assist</a:t>
            </a:r>
          </a:p>
        </p:txBody>
      </p:sp>
      <p:sp>
        <p:nvSpPr>
          <p:cNvPr id="59396" name="Text Box 4"/>
          <p:cNvSpPr txBox="1">
            <a:spLocks noChangeArrowheads="1"/>
          </p:cNvSpPr>
          <p:nvPr/>
        </p:nvSpPr>
        <p:spPr bwMode="auto">
          <a:xfrm>
            <a:off x="4094163" y="914400"/>
            <a:ext cx="1127125" cy="244475"/>
          </a:xfrm>
          <a:prstGeom prst="rect">
            <a:avLst/>
          </a:prstGeom>
          <a:noFill/>
          <a:ln w="12700">
            <a:noFill/>
            <a:miter lim="800000"/>
            <a:headEnd type="none" w="sm" len="sm"/>
            <a:tailEnd type="none" w="lg" len="lg"/>
          </a:ln>
        </p:spPr>
        <p:txBody>
          <a:bodyPr>
            <a:spAutoFit/>
          </a:bodyPr>
          <a:lstStyle/>
          <a:p>
            <a:pPr eaLnBrk="0" hangingPunct="0"/>
            <a:r>
              <a:rPr lang="en-US" sz="1000" b="1"/>
              <a:t>Attack Occurs</a:t>
            </a:r>
          </a:p>
        </p:txBody>
      </p:sp>
      <p:sp>
        <p:nvSpPr>
          <p:cNvPr id="59397" name="AutoShape 5"/>
          <p:cNvSpPr>
            <a:spLocks noChangeArrowheads="1"/>
          </p:cNvSpPr>
          <p:nvPr/>
        </p:nvSpPr>
        <p:spPr bwMode="auto">
          <a:xfrm>
            <a:off x="3975100" y="762000"/>
            <a:ext cx="1409700" cy="609600"/>
          </a:xfrm>
          <a:prstGeom prst="flowChartInputOutput">
            <a:avLst/>
          </a:prstGeom>
          <a:noFill/>
          <a:ln w="28575">
            <a:solidFill>
              <a:schemeClr val="tx1"/>
            </a:solidFill>
            <a:miter lim="800000"/>
            <a:headEnd/>
            <a:tailEnd/>
          </a:ln>
        </p:spPr>
        <p:txBody>
          <a:bodyPr wrap="none" anchor="ctr"/>
          <a:lstStyle/>
          <a:p>
            <a:endParaRPr lang="en-US"/>
          </a:p>
        </p:txBody>
      </p:sp>
      <p:sp>
        <p:nvSpPr>
          <p:cNvPr id="59398" name="Text Box 6"/>
          <p:cNvSpPr txBox="1">
            <a:spLocks noChangeArrowheads="1"/>
          </p:cNvSpPr>
          <p:nvPr/>
        </p:nvSpPr>
        <p:spPr bwMode="auto">
          <a:xfrm>
            <a:off x="3962400" y="1724025"/>
            <a:ext cx="14478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1.  Unit conducts actions on contact IAW unit SOP</a:t>
            </a:r>
          </a:p>
        </p:txBody>
      </p:sp>
      <p:sp>
        <p:nvSpPr>
          <p:cNvPr id="59399" name="Text Box 7"/>
          <p:cNvSpPr txBox="1">
            <a:spLocks noChangeArrowheads="1"/>
          </p:cNvSpPr>
          <p:nvPr/>
        </p:nvSpPr>
        <p:spPr bwMode="auto">
          <a:xfrm>
            <a:off x="3962400" y="2438400"/>
            <a:ext cx="1447800" cy="409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  TOC reports to higher</a:t>
            </a:r>
          </a:p>
        </p:txBody>
      </p:sp>
      <p:sp>
        <p:nvSpPr>
          <p:cNvPr id="59400" name="Text Box 8"/>
          <p:cNvSpPr txBox="1">
            <a:spLocks noChangeArrowheads="1"/>
          </p:cNvSpPr>
          <p:nvPr/>
        </p:nvSpPr>
        <p:spPr bwMode="auto">
          <a:xfrm>
            <a:off x="3962400" y="2971800"/>
            <a:ext cx="1447800" cy="1015663"/>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3.  Battle Captain begins notification procedures.  Submits SALUTE report to higher within 30min</a:t>
            </a:r>
          </a:p>
        </p:txBody>
      </p:sp>
      <p:cxnSp>
        <p:nvCxnSpPr>
          <p:cNvPr id="59401" name="AutoShape 9"/>
          <p:cNvCxnSpPr>
            <a:cxnSpLocks noChangeShapeType="1"/>
            <a:stCxn id="59399" idx="1"/>
            <a:endCxn id="59394" idx="3"/>
          </p:cNvCxnSpPr>
          <p:nvPr/>
        </p:nvCxnSpPr>
        <p:spPr bwMode="auto">
          <a:xfrm rot="10800000" flipV="1">
            <a:off x="3724276" y="2643188"/>
            <a:ext cx="238125" cy="694462"/>
          </a:xfrm>
          <a:prstGeom prst="bentConnector3">
            <a:avLst>
              <a:gd name="adj1" fmla="val 50000"/>
            </a:avLst>
          </a:prstGeom>
          <a:noFill/>
          <a:ln w="28575">
            <a:solidFill>
              <a:schemeClr val="tx1"/>
            </a:solidFill>
            <a:prstDash val="sysDot"/>
            <a:miter lim="800000"/>
            <a:headEnd/>
            <a:tailEnd/>
          </a:ln>
        </p:spPr>
      </p:cxnSp>
      <p:cxnSp>
        <p:nvCxnSpPr>
          <p:cNvPr id="59402" name="AutoShape 10"/>
          <p:cNvCxnSpPr>
            <a:cxnSpLocks noChangeShapeType="1"/>
            <a:stCxn id="59400" idx="3"/>
            <a:endCxn id="59395" idx="1"/>
          </p:cNvCxnSpPr>
          <p:nvPr/>
        </p:nvCxnSpPr>
        <p:spPr bwMode="auto">
          <a:xfrm flipV="1">
            <a:off x="5410200" y="3429000"/>
            <a:ext cx="457200" cy="50632"/>
          </a:xfrm>
          <a:prstGeom prst="bentConnector3">
            <a:avLst>
              <a:gd name="adj1" fmla="val 50000"/>
            </a:avLst>
          </a:prstGeom>
          <a:noFill/>
          <a:ln w="28575">
            <a:solidFill>
              <a:schemeClr val="tx1"/>
            </a:solidFill>
            <a:prstDash val="sysDot"/>
            <a:miter lim="800000"/>
            <a:headEnd/>
            <a:tailEnd/>
          </a:ln>
        </p:spPr>
      </p:cxnSp>
      <p:cxnSp>
        <p:nvCxnSpPr>
          <p:cNvPr id="59403" name="AutoShape 11"/>
          <p:cNvCxnSpPr>
            <a:cxnSpLocks noChangeShapeType="1"/>
            <a:stCxn id="59397" idx="4"/>
            <a:endCxn id="59398" idx="0"/>
          </p:cNvCxnSpPr>
          <p:nvPr/>
        </p:nvCxnSpPr>
        <p:spPr bwMode="auto">
          <a:xfrm>
            <a:off x="4679950" y="1385888"/>
            <a:ext cx="6350" cy="338137"/>
          </a:xfrm>
          <a:prstGeom prst="straightConnector1">
            <a:avLst/>
          </a:prstGeom>
          <a:noFill/>
          <a:ln w="9525">
            <a:solidFill>
              <a:schemeClr val="tx1"/>
            </a:solidFill>
            <a:round/>
            <a:headEnd/>
            <a:tailEnd type="triangle" w="med" len="med"/>
          </a:ln>
        </p:spPr>
      </p:cxnSp>
      <p:cxnSp>
        <p:nvCxnSpPr>
          <p:cNvPr id="59404" name="AutoShape 12"/>
          <p:cNvCxnSpPr>
            <a:cxnSpLocks noChangeShapeType="1"/>
            <a:stCxn id="59398" idx="2"/>
            <a:endCxn id="59399" idx="0"/>
          </p:cNvCxnSpPr>
          <p:nvPr/>
        </p:nvCxnSpPr>
        <p:spPr bwMode="auto">
          <a:xfrm>
            <a:off x="4686300" y="2286000"/>
            <a:ext cx="0" cy="152400"/>
          </a:xfrm>
          <a:prstGeom prst="straightConnector1">
            <a:avLst/>
          </a:prstGeom>
          <a:noFill/>
          <a:ln w="9525">
            <a:solidFill>
              <a:schemeClr val="tx1"/>
            </a:solidFill>
            <a:round/>
            <a:headEnd/>
            <a:tailEnd type="triangle" w="med" len="med"/>
          </a:ln>
        </p:spPr>
      </p:cxnSp>
      <p:cxnSp>
        <p:nvCxnSpPr>
          <p:cNvPr id="59405" name="AutoShape 13"/>
          <p:cNvCxnSpPr>
            <a:cxnSpLocks noChangeShapeType="1"/>
            <a:stCxn id="59399" idx="2"/>
            <a:endCxn id="59400" idx="0"/>
          </p:cNvCxnSpPr>
          <p:nvPr/>
        </p:nvCxnSpPr>
        <p:spPr bwMode="auto">
          <a:xfrm rot="5400000">
            <a:off x="4624388" y="2909887"/>
            <a:ext cx="123825" cy="1588"/>
          </a:xfrm>
          <a:prstGeom prst="straightConnector1">
            <a:avLst/>
          </a:prstGeom>
          <a:noFill/>
          <a:ln w="9525">
            <a:solidFill>
              <a:schemeClr val="tx1"/>
            </a:solidFill>
            <a:round/>
            <a:headEnd/>
            <a:tailEnd type="triangle" w="med" len="med"/>
          </a:ln>
        </p:spPr>
      </p:cxnSp>
      <p:sp>
        <p:nvSpPr>
          <p:cNvPr id="59406" name="Text Box 14"/>
          <p:cNvSpPr txBox="1">
            <a:spLocks noChangeArrowheads="1"/>
          </p:cNvSpPr>
          <p:nvPr/>
        </p:nvSpPr>
        <p:spPr bwMode="auto">
          <a:xfrm>
            <a:off x="2286000" y="304800"/>
            <a:ext cx="45720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55:</a:t>
            </a:r>
            <a:r>
              <a:rPr lang="en-US" sz="1400" b="1"/>
              <a:t>  Troops in Contact</a:t>
            </a:r>
          </a:p>
        </p:txBody>
      </p:sp>
      <p:sp>
        <p:nvSpPr>
          <p:cNvPr id="59407" name="Text Box 15"/>
          <p:cNvSpPr txBox="1">
            <a:spLocks noChangeArrowheads="1"/>
          </p:cNvSpPr>
          <p:nvPr/>
        </p:nvSpPr>
        <p:spPr bwMode="auto">
          <a:xfrm>
            <a:off x="3975100" y="4191000"/>
            <a:ext cx="1435100" cy="558800"/>
          </a:xfrm>
          <a:prstGeom prst="rect">
            <a:avLst/>
          </a:prstGeom>
          <a:noFill/>
          <a:ln w="9525">
            <a:solidFill>
              <a:schemeClr val="tx1"/>
            </a:solidFill>
            <a:miter lim="800000"/>
            <a:headEnd type="none" w="sm" len="sm"/>
            <a:tailEnd type="none" w="lg" len="lg"/>
          </a:ln>
        </p:spPr>
        <p:txBody>
          <a:bodyPr>
            <a:spAutoFit/>
          </a:bodyPr>
          <a:lstStyle/>
          <a:p>
            <a:pPr algn="l" eaLnBrk="0" hangingPunct="0"/>
            <a:r>
              <a:rPr lang="en-US" sz="1000" b="1"/>
              <a:t>4.  If unit requests MEDEVAC, see </a:t>
            </a:r>
            <a:r>
              <a:rPr lang="en-US" sz="1000" b="1">
                <a:hlinkClick r:id="rId2" action="ppaction://hlinksldjump"/>
              </a:rPr>
              <a:t>CARD 48</a:t>
            </a:r>
            <a:endParaRPr lang="en-US" sz="1000" b="1"/>
          </a:p>
        </p:txBody>
      </p:sp>
      <p:sp>
        <p:nvSpPr>
          <p:cNvPr id="59408" name="Text Box 16"/>
          <p:cNvSpPr txBox="1">
            <a:spLocks noChangeArrowheads="1"/>
          </p:cNvSpPr>
          <p:nvPr/>
        </p:nvSpPr>
        <p:spPr bwMode="auto">
          <a:xfrm>
            <a:off x="3962400" y="5715000"/>
            <a:ext cx="1447800" cy="55399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6.  Unit submits follow-up report Story Board.</a:t>
            </a:r>
          </a:p>
        </p:txBody>
      </p:sp>
      <p:sp>
        <p:nvSpPr>
          <p:cNvPr id="59409" name="Text Box 17"/>
          <p:cNvSpPr txBox="1">
            <a:spLocks noChangeArrowheads="1"/>
          </p:cNvSpPr>
          <p:nvPr/>
        </p:nvSpPr>
        <p:spPr bwMode="auto">
          <a:xfrm>
            <a:off x="3962400" y="4962525"/>
            <a:ext cx="1447800"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5. If unit requests QRF, see </a:t>
            </a:r>
            <a:r>
              <a:rPr lang="en-US" sz="1000" b="1" dirty="0">
                <a:hlinkClick r:id="rId3" action="ppaction://hlinksldjump"/>
              </a:rPr>
              <a:t>CARD 50</a:t>
            </a:r>
            <a:endParaRPr lang="en-US" sz="1000" b="1" dirty="0"/>
          </a:p>
        </p:txBody>
      </p:sp>
      <p:cxnSp>
        <p:nvCxnSpPr>
          <p:cNvPr id="59410" name="AutoShape 18"/>
          <p:cNvCxnSpPr>
            <a:cxnSpLocks noChangeShapeType="1"/>
            <a:stCxn id="59409" idx="2"/>
            <a:endCxn id="59408" idx="0"/>
          </p:cNvCxnSpPr>
          <p:nvPr/>
        </p:nvCxnSpPr>
        <p:spPr bwMode="auto">
          <a:xfrm>
            <a:off x="4686300" y="5362635"/>
            <a:ext cx="0" cy="352365"/>
          </a:xfrm>
          <a:prstGeom prst="straightConnector1">
            <a:avLst/>
          </a:prstGeom>
          <a:noFill/>
          <a:ln w="9525">
            <a:solidFill>
              <a:schemeClr val="tx1"/>
            </a:solidFill>
            <a:round/>
            <a:headEnd/>
            <a:tailEnd type="triangle" w="med" len="med"/>
          </a:ln>
        </p:spPr>
      </p:cxnSp>
      <p:cxnSp>
        <p:nvCxnSpPr>
          <p:cNvPr id="59411" name="AutoShape 19"/>
          <p:cNvCxnSpPr>
            <a:cxnSpLocks noChangeShapeType="1"/>
            <a:stCxn id="59400" idx="2"/>
            <a:endCxn id="59407" idx="0"/>
          </p:cNvCxnSpPr>
          <p:nvPr/>
        </p:nvCxnSpPr>
        <p:spPr bwMode="auto">
          <a:xfrm rot="16200000" flipH="1">
            <a:off x="4587707" y="4086056"/>
            <a:ext cx="203537" cy="6350"/>
          </a:xfrm>
          <a:prstGeom prst="straightConnector1">
            <a:avLst/>
          </a:prstGeom>
          <a:noFill/>
          <a:ln w="9525">
            <a:solidFill>
              <a:schemeClr val="tx1"/>
            </a:solidFill>
            <a:round/>
            <a:headEnd/>
            <a:tailEnd type="triangle" w="med" len="med"/>
          </a:ln>
        </p:spPr>
      </p:cxnSp>
      <p:cxnSp>
        <p:nvCxnSpPr>
          <p:cNvPr id="59412" name="AutoShape 20"/>
          <p:cNvCxnSpPr>
            <a:cxnSpLocks noChangeShapeType="1"/>
            <a:endCxn id="59409" idx="0"/>
          </p:cNvCxnSpPr>
          <p:nvPr/>
        </p:nvCxnSpPr>
        <p:spPr bwMode="auto">
          <a:xfrm flipH="1">
            <a:off x="4686300" y="4725194"/>
            <a:ext cx="796" cy="237331"/>
          </a:xfrm>
          <a:prstGeom prst="straightConnector1">
            <a:avLst/>
          </a:prstGeom>
          <a:noFill/>
          <a:ln w="12700">
            <a:solidFill>
              <a:schemeClr val="tx1"/>
            </a:solidFill>
            <a:round/>
            <a:headEnd/>
            <a:tailEnd type="triangle" w="med" len="med"/>
          </a:ln>
        </p:spPr>
      </p:cxnSp>
      <p:grpSp>
        <p:nvGrpSpPr>
          <p:cNvPr id="59413" name="Group 21"/>
          <p:cNvGrpSpPr>
            <a:grpSpLocks/>
          </p:cNvGrpSpPr>
          <p:nvPr/>
        </p:nvGrpSpPr>
        <p:grpSpPr bwMode="auto">
          <a:xfrm>
            <a:off x="5486400" y="1600200"/>
            <a:ext cx="3505200" cy="396875"/>
            <a:chOff x="1098" y="3744"/>
            <a:chExt cx="3605" cy="442"/>
          </a:xfrm>
        </p:grpSpPr>
        <p:sp>
          <p:nvSpPr>
            <p:cNvPr id="59418" name="Rectangle 22"/>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59419" name="Picture 23" descr="DD01352_"/>
            <p:cNvPicPr>
              <a:picLocks noChangeAspect="1" noChangeArrowheads="1"/>
            </p:cNvPicPr>
            <p:nvPr/>
          </p:nvPicPr>
          <p:blipFill>
            <a:blip r:embed="rId4"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59420" name="Picture 24" descr="DD01352_"/>
            <p:cNvPicPr>
              <a:picLocks noChangeAspect="1" noChangeArrowheads="1"/>
            </p:cNvPicPr>
            <p:nvPr/>
          </p:nvPicPr>
          <p:blipFill>
            <a:blip r:embed="rId4"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59421" name="Rectangle 25"/>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59414" name="Text Box 26"/>
          <p:cNvSpPr txBox="1">
            <a:spLocks noChangeArrowheads="1"/>
          </p:cNvSpPr>
          <p:nvPr/>
        </p:nvSpPr>
        <p:spPr bwMode="auto">
          <a:xfrm>
            <a:off x="5867400" y="5334000"/>
            <a:ext cx="2397125" cy="2571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3b. Casualties see </a:t>
            </a:r>
            <a:r>
              <a:rPr lang="en-US" sz="1000" b="1">
                <a:hlinkClick r:id="rId5" action="ppaction://hlinksldjump"/>
              </a:rPr>
              <a:t>CARD 1 </a:t>
            </a:r>
            <a:r>
              <a:rPr lang="en-US" sz="1000" b="1"/>
              <a:t>and/or </a:t>
            </a:r>
            <a:r>
              <a:rPr lang="en-US" sz="1000" b="1" u="sng">
                <a:hlinkClick r:id="rId6" action="ppaction://hlinksldjump"/>
              </a:rPr>
              <a:t>46</a:t>
            </a:r>
            <a:endParaRPr lang="en-US" sz="1000" b="1" u="sng"/>
          </a:p>
        </p:txBody>
      </p:sp>
      <p:cxnSp>
        <p:nvCxnSpPr>
          <p:cNvPr id="59415" name="AutoShape 27"/>
          <p:cNvCxnSpPr>
            <a:cxnSpLocks noChangeShapeType="1"/>
            <a:stCxn id="59400" idx="3"/>
            <a:endCxn id="59414" idx="1"/>
          </p:cNvCxnSpPr>
          <p:nvPr/>
        </p:nvCxnSpPr>
        <p:spPr bwMode="auto">
          <a:xfrm>
            <a:off x="5410200" y="3479632"/>
            <a:ext cx="457200" cy="1982956"/>
          </a:xfrm>
          <a:prstGeom prst="bentConnector3">
            <a:avLst>
              <a:gd name="adj1" fmla="val 50000"/>
            </a:avLst>
          </a:prstGeom>
          <a:noFill/>
          <a:ln w="9525">
            <a:solidFill>
              <a:schemeClr val="tx1"/>
            </a:solidFill>
            <a:miter lim="800000"/>
            <a:headEnd/>
            <a:tailEnd type="triangle" w="med" len="med"/>
          </a:ln>
        </p:spPr>
      </p:cxnSp>
      <p:sp>
        <p:nvSpPr>
          <p:cNvPr id="59416" name="Rectangle 33"/>
          <p:cNvSpPr>
            <a:spLocks noChangeArrowheads="1"/>
          </p:cNvSpPr>
          <p:nvPr/>
        </p:nvSpPr>
        <p:spPr bwMode="auto">
          <a:xfrm>
            <a:off x="7924800" y="76200"/>
            <a:ext cx="1143000" cy="990600"/>
          </a:xfrm>
          <a:prstGeom prst="rect">
            <a:avLst/>
          </a:prstGeom>
          <a:solidFill>
            <a:srgbClr val="00FF00"/>
          </a:solidFill>
          <a:ln w="28575">
            <a:solidFill>
              <a:schemeClr val="tx1"/>
            </a:solidFill>
            <a:miter lim="800000"/>
            <a:headEnd/>
            <a:tailEnd/>
          </a:ln>
        </p:spPr>
        <p:txBody>
          <a:bodyPr wrap="none" anchor="ctr"/>
          <a:lstStyle/>
          <a:p>
            <a:pPr algn="l"/>
            <a:r>
              <a:rPr lang="en-US" sz="1000" b="1" dirty="0"/>
              <a:t>Hyperlink</a:t>
            </a:r>
          </a:p>
          <a:p>
            <a:pPr algn="l"/>
            <a:r>
              <a:rPr lang="en-US" sz="1000" b="1" u="sng" dirty="0">
                <a:hlinkClick r:id="rId5" action="ppaction://hlinksldjump"/>
              </a:rPr>
              <a:t>01-K</a:t>
            </a:r>
            <a:r>
              <a:rPr lang="en-US" sz="1000" b="1" dirty="0">
                <a:hlinkClick r:id="rId5" action="ppaction://hlinksldjump"/>
              </a:rPr>
              <a:t>IA</a:t>
            </a:r>
            <a:endParaRPr lang="en-US" sz="1000" b="1" dirty="0"/>
          </a:p>
          <a:p>
            <a:pPr algn="l"/>
            <a:r>
              <a:rPr lang="en-US" sz="1000" b="1" dirty="0">
                <a:hlinkClick r:id="rId7" action="ppaction://hlinksldjump"/>
              </a:rPr>
              <a:t>32-MASCAL</a:t>
            </a:r>
            <a:endParaRPr lang="en-US" sz="1000" b="1" dirty="0"/>
          </a:p>
          <a:p>
            <a:pPr algn="l"/>
            <a:r>
              <a:rPr lang="en-US" sz="1000" b="1" dirty="0">
                <a:hlinkClick r:id="rId6" action="ppaction://hlinksldjump"/>
              </a:rPr>
              <a:t>46-WIA</a:t>
            </a:r>
            <a:endParaRPr lang="en-US" sz="1000" b="1" dirty="0"/>
          </a:p>
          <a:p>
            <a:pPr algn="l"/>
            <a:r>
              <a:rPr lang="en-US" sz="1000" b="1" u="sng" dirty="0">
                <a:hlinkClick r:id="rId2" action="ppaction://hlinksldjump"/>
              </a:rPr>
              <a:t>48-M</a:t>
            </a:r>
            <a:r>
              <a:rPr lang="en-US" sz="1000" b="1" dirty="0">
                <a:hlinkClick r:id="rId2" action="ppaction://hlinksldjump"/>
              </a:rPr>
              <a:t>EDEVAC</a:t>
            </a:r>
            <a:endParaRPr lang="en-US" sz="1000" b="1" dirty="0"/>
          </a:p>
          <a:p>
            <a:pPr algn="l"/>
            <a:r>
              <a:rPr lang="en-US" sz="1000" b="1" dirty="0">
                <a:hlinkClick r:id="rId3" action="ppaction://hlinksldjump"/>
              </a:rPr>
              <a:t>50-QRF</a:t>
            </a:r>
            <a:endParaRPr lang="en-US" sz="1000" b="1" dirty="0"/>
          </a:p>
        </p:txBody>
      </p:sp>
      <p:sp>
        <p:nvSpPr>
          <p:cNvPr id="59417" name="Text Box 35"/>
          <p:cNvSpPr txBox="1">
            <a:spLocks noChangeArrowheads="1"/>
          </p:cNvSpPr>
          <p:nvPr/>
        </p:nvSpPr>
        <p:spPr bwMode="auto">
          <a:xfrm>
            <a:off x="457200" y="5867400"/>
            <a:ext cx="3200400" cy="558800"/>
          </a:xfrm>
          <a:prstGeom prst="rect">
            <a:avLst/>
          </a:prstGeom>
          <a:noFill/>
          <a:ln w="9525">
            <a:solidFill>
              <a:schemeClr val="tx1"/>
            </a:solidFill>
            <a:miter lim="800000"/>
            <a:headEnd/>
            <a:tailEnd/>
          </a:ln>
        </p:spPr>
        <p:txBody>
          <a:bodyPr>
            <a:spAutoFit/>
          </a:bodyPr>
          <a:lstStyle/>
          <a:p>
            <a:r>
              <a:rPr lang="en-US" sz="1000" b="1"/>
              <a:t>If the number of casualties exceeds the available medical capability to rapidly treat and evacuate them then must use </a:t>
            </a:r>
            <a:r>
              <a:rPr lang="en-US" sz="1000" b="1" u="sng">
                <a:hlinkClick r:id="rId7" action="ppaction://hlinksldjump"/>
              </a:rPr>
              <a:t>CARD 32</a:t>
            </a:r>
            <a:r>
              <a:rPr lang="en-US" sz="1000" b="1">
                <a:hlinkClick r:id="rId7" action="ppaction://hlinksldjump"/>
              </a:rPr>
              <a:t> </a:t>
            </a:r>
            <a:r>
              <a:rPr lang="en-US" sz="1000" b="1"/>
              <a:t>-Mass Casualty.</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2895600" y="1508125"/>
            <a:ext cx="2133600" cy="396875"/>
          </a:xfrm>
          <a:prstGeom prst="rect">
            <a:avLst/>
          </a:prstGeom>
          <a:noFill/>
          <a:ln w="12700">
            <a:noFill/>
            <a:miter lim="800000"/>
            <a:headEnd type="none" w="sm" len="sm"/>
            <a:tailEnd type="none" w="lg" len="lg"/>
          </a:ln>
        </p:spPr>
        <p:txBody>
          <a:bodyPr>
            <a:spAutoFit/>
          </a:bodyPr>
          <a:lstStyle/>
          <a:p>
            <a:pPr algn="l" eaLnBrk="0" hangingPunct="0"/>
            <a:r>
              <a:rPr lang="en-US" sz="1000" b="1"/>
              <a:t>RED CROSS message from American RED CROSS received </a:t>
            </a:r>
          </a:p>
        </p:txBody>
      </p:sp>
      <p:sp>
        <p:nvSpPr>
          <p:cNvPr id="60419" name="AutoShape 3"/>
          <p:cNvSpPr>
            <a:spLocks noChangeArrowheads="1"/>
          </p:cNvSpPr>
          <p:nvPr/>
        </p:nvSpPr>
        <p:spPr bwMode="auto">
          <a:xfrm>
            <a:off x="2625725" y="1279525"/>
            <a:ext cx="2743200" cy="701675"/>
          </a:xfrm>
          <a:prstGeom prst="flowChartInputOutput">
            <a:avLst/>
          </a:prstGeom>
          <a:noFill/>
          <a:ln w="28575">
            <a:solidFill>
              <a:schemeClr val="tx1"/>
            </a:solidFill>
            <a:miter lim="800000"/>
            <a:headEnd/>
            <a:tailEnd/>
          </a:ln>
        </p:spPr>
        <p:txBody>
          <a:bodyPr wrap="none" anchor="ctr"/>
          <a:lstStyle/>
          <a:p>
            <a:endParaRPr lang="en-US"/>
          </a:p>
        </p:txBody>
      </p:sp>
      <p:sp>
        <p:nvSpPr>
          <p:cNvPr id="60420" name="Text Box 4"/>
          <p:cNvSpPr txBox="1">
            <a:spLocks noChangeArrowheads="1"/>
          </p:cNvSpPr>
          <p:nvPr/>
        </p:nvSpPr>
        <p:spPr bwMode="auto">
          <a:xfrm>
            <a:off x="1819275" y="2460625"/>
            <a:ext cx="3784600" cy="1015663"/>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RED CROSS sends message to unit rear EOC who sends the RED CROSS message to the S-3 forward and Battle CPT.  Battle CPT informs S-1 and unit. S-1 maintain a log of messages and retains a file copy.  The message must contain all the event details, including a POC from the RED CROSS.</a:t>
            </a:r>
          </a:p>
        </p:txBody>
      </p:sp>
      <p:sp>
        <p:nvSpPr>
          <p:cNvPr id="60421" name="Text Box 5"/>
          <p:cNvSpPr txBox="1">
            <a:spLocks noChangeArrowheads="1"/>
          </p:cNvSpPr>
          <p:nvPr/>
        </p:nvSpPr>
        <p:spPr bwMode="auto">
          <a:xfrm>
            <a:off x="1600200" y="244475"/>
            <a:ext cx="5715000" cy="307975"/>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56:</a:t>
            </a:r>
            <a:r>
              <a:rPr lang="en-US" sz="1400" b="1"/>
              <a:t>  Receipt of RED CROSS </a:t>
            </a:r>
          </a:p>
        </p:txBody>
      </p:sp>
      <p:sp>
        <p:nvSpPr>
          <p:cNvPr id="60422" name="Text Box 6"/>
          <p:cNvSpPr txBox="1">
            <a:spLocks noChangeArrowheads="1"/>
          </p:cNvSpPr>
          <p:nvPr/>
        </p:nvSpPr>
        <p:spPr bwMode="auto">
          <a:xfrm>
            <a:off x="1733550" y="3657600"/>
            <a:ext cx="428625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 S-1 notifies Soldier’s Chain of Command to include the Chaplain of Red Cross Message. S-1 informs higher as notifications are made so that message log can be updated.  </a:t>
            </a:r>
          </a:p>
        </p:txBody>
      </p:sp>
      <p:sp>
        <p:nvSpPr>
          <p:cNvPr id="60423" name="Text Box 7"/>
          <p:cNvSpPr txBox="1">
            <a:spLocks noChangeArrowheads="1"/>
          </p:cNvSpPr>
          <p:nvPr/>
        </p:nvSpPr>
        <p:spPr bwMode="auto">
          <a:xfrm>
            <a:off x="2043113" y="4495800"/>
            <a:ext cx="3352800" cy="1015663"/>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 The chain of command then notifies the SM of the RED CROSS message. CoC requests approval to send Soldier on emergency leave IAW Emergency Leave Policy, the Soldier is provided a DA 31 (signed by O5 or above) with the Red Cross Message attached.    </a:t>
            </a:r>
          </a:p>
        </p:txBody>
      </p:sp>
      <p:cxnSp>
        <p:nvCxnSpPr>
          <p:cNvPr id="60424" name="AutoShape 8"/>
          <p:cNvCxnSpPr>
            <a:cxnSpLocks noChangeShapeType="1"/>
            <a:stCxn id="60422" idx="2"/>
            <a:endCxn id="60423" idx="0"/>
          </p:cNvCxnSpPr>
          <p:nvPr/>
        </p:nvCxnSpPr>
        <p:spPr bwMode="auto">
          <a:xfrm flipH="1">
            <a:off x="3719513" y="4219575"/>
            <a:ext cx="157162" cy="276225"/>
          </a:xfrm>
          <a:prstGeom prst="straightConnector1">
            <a:avLst/>
          </a:prstGeom>
          <a:noFill/>
          <a:ln w="9525">
            <a:solidFill>
              <a:schemeClr val="tx1"/>
            </a:solidFill>
            <a:round/>
            <a:headEnd/>
            <a:tailEnd type="triangle" w="med" len="med"/>
          </a:ln>
        </p:spPr>
      </p:cxnSp>
      <p:cxnSp>
        <p:nvCxnSpPr>
          <p:cNvPr id="60425" name="AutoShape 9"/>
          <p:cNvCxnSpPr>
            <a:cxnSpLocks noChangeShapeType="1"/>
            <a:stCxn id="60419" idx="3"/>
            <a:endCxn id="60420" idx="0"/>
          </p:cNvCxnSpPr>
          <p:nvPr/>
        </p:nvCxnSpPr>
        <p:spPr bwMode="auto">
          <a:xfrm rot="5400000">
            <a:off x="3477578" y="2215197"/>
            <a:ext cx="479425" cy="11430"/>
          </a:xfrm>
          <a:prstGeom prst="straightConnector1">
            <a:avLst/>
          </a:prstGeom>
          <a:noFill/>
          <a:ln w="9525">
            <a:solidFill>
              <a:schemeClr val="tx1"/>
            </a:solidFill>
            <a:round/>
            <a:headEnd/>
            <a:tailEnd type="triangle" w="med" len="med"/>
          </a:ln>
        </p:spPr>
      </p:cxnSp>
      <p:cxnSp>
        <p:nvCxnSpPr>
          <p:cNvPr id="60426" name="AutoShape 10"/>
          <p:cNvCxnSpPr>
            <a:cxnSpLocks noChangeShapeType="1"/>
            <a:stCxn id="60420" idx="2"/>
            <a:endCxn id="60422" idx="0"/>
          </p:cNvCxnSpPr>
          <p:nvPr/>
        </p:nvCxnSpPr>
        <p:spPr bwMode="auto">
          <a:xfrm rot="16200000" flipH="1">
            <a:off x="3703469" y="3484394"/>
            <a:ext cx="181312" cy="165100"/>
          </a:xfrm>
          <a:prstGeom prst="straightConnector1">
            <a:avLst/>
          </a:prstGeom>
          <a:noFill/>
          <a:ln w="9525">
            <a:solidFill>
              <a:schemeClr val="tx1"/>
            </a:solidFill>
            <a:round/>
            <a:headEnd/>
            <a:tailEnd type="triangle" w="med" len="med"/>
          </a:ln>
        </p:spPr>
      </p:cxnSp>
      <p:grpSp>
        <p:nvGrpSpPr>
          <p:cNvPr id="60427" name="Group 11"/>
          <p:cNvGrpSpPr>
            <a:grpSpLocks/>
          </p:cNvGrpSpPr>
          <p:nvPr/>
        </p:nvGrpSpPr>
        <p:grpSpPr bwMode="auto">
          <a:xfrm>
            <a:off x="5410200" y="1524000"/>
            <a:ext cx="3505200" cy="396875"/>
            <a:chOff x="1098" y="3744"/>
            <a:chExt cx="3605" cy="442"/>
          </a:xfrm>
        </p:grpSpPr>
        <p:sp>
          <p:nvSpPr>
            <p:cNvPr id="60432" name="Rectangle 12"/>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60433" name="Picture 13"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60434" name="Picture 14"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60435" name="Rectangle 15"/>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60428" name="Text Box 16"/>
          <p:cNvSpPr txBox="1">
            <a:spLocks noChangeArrowheads="1"/>
          </p:cNvSpPr>
          <p:nvPr/>
        </p:nvSpPr>
        <p:spPr bwMode="auto">
          <a:xfrm>
            <a:off x="2057400" y="5791200"/>
            <a:ext cx="3352800" cy="707886"/>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 Once Emergency Leave is approved, the unit provides transportation.  The Soldier will be manifested Category I on Space Available flights out of the AO.</a:t>
            </a:r>
          </a:p>
        </p:txBody>
      </p:sp>
      <p:cxnSp>
        <p:nvCxnSpPr>
          <p:cNvPr id="60429" name="AutoShape 17"/>
          <p:cNvCxnSpPr>
            <a:cxnSpLocks noChangeShapeType="1"/>
            <a:stCxn id="60423" idx="2"/>
            <a:endCxn id="60428" idx="0"/>
          </p:cNvCxnSpPr>
          <p:nvPr/>
        </p:nvCxnSpPr>
        <p:spPr bwMode="auto">
          <a:xfrm>
            <a:off x="3719513" y="5511463"/>
            <a:ext cx="14287" cy="279737"/>
          </a:xfrm>
          <a:prstGeom prst="straightConnector1">
            <a:avLst/>
          </a:prstGeom>
          <a:noFill/>
          <a:ln w="9525">
            <a:solidFill>
              <a:schemeClr val="tx1"/>
            </a:solidFill>
            <a:round/>
            <a:headEnd/>
            <a:tailEnd type="triangle" w="med" len="med"/>
          </a:ln>
        </p:spPr>
      </p:cxnSp>
      <p:sp>
        <p:nvSpPr>
          <p:cNvPr id="60430" name="Text Box 18"/>
          <p:cNvSpPr txBox="1">
            <a:spLocks noChangeArrowheads="1"/>
          </p:cNvSpPr>
          <p:nvPr/>
        </p:nvSpPr>
        <p:spPr bwMode="auto">
          <a:xfrm>
            <a:off x="6070600" y="5867400"/>
            <a:ext cx="2895600" cy="8667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5. The unit is responsible for informing the Rear-D to track the arrival of the SM on emergency leave and the Rear-D CoC ensure the prompt return of the Soldier upon completion of emergency leave.</a:t>
            </a:r>
          </a:p>
        </p:txBody>
      </p:sp>
      <p:sp>
        <p:nvSpPr>
          <p:cNvPr id="60431" name="Line 19"/>
          <p:cNvSpPr>
            <a:spLocks noChangeShapeType="1"/>
          </p:cNvSpPr>
          <p:nvPr/>
        </p:nvSpPr>
        <p:spPr bwMode="auto">
          <a:xfrm>
            <a:off x="5410200" y="6324600"/>
            <a:ext cx="609600" cy="0"/>
          </a:xfrm>
          <a:prstGeom prst="line">
            <a:avLst/>
          </a:prstGeom>
          <a:noFill/>
          <a:ln w="9525">
            <a:solidFill>
              <a:schemeClr val="tx1"/>
            </a:solidFill>
            <a:round/>
            <a:headEnd/>
            <a:tailEnd type="triangle" w="med" len="med"/>
          </a:ln>
        </p:spPr>
        <p:txBody>
          <a:bodyPr wrap="none" anchor="ctr"/>
          <a:lstStyle/>
          <a:p>
            <a:endParaRPr lang="en-US"/>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2133600" y="76200"/>
            <a:ext cx="5867400" cy="52322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57:</a:t>
            </a:r>
            <a:r>
              <a:rPr lang="en-US" sz="1400" b="1" dirty="0"/>
              <a:t>  Local Key Leader needs to alert Unit Leadership</a:t>
            </a:r>
          </a:p>
        </p:txBody>
      </p:sp>
      <p:sp>
        <p:nvSpPr>
          <p:cNvPr id="61443" name="Text Box 3"/>
          <p:cNvSpPr txBox="1">
            <a:spLocks noChangeArrowheads="1"/>
          </p:cNvSpPr>
          <p:nvPr/>
        </p:nvSpPr>
        <p:spPr bwMode="auto">
          <a:xfrm>
            <a:off x="2033588" y="762000"/>
            <a:ext cx="3986212" cy="404813"/>
          </a:xfrm>
          <a:prstGeom prst="rect">
            <a:avLst/>
          </a:prstGeom>
          <a:noFill/>
          <a:ln w="12700">
            <a:noFill/>
            <a:miter lim="800000"/>
            <a:headEnd type="none" w="sm" len="sm"/>
            <a:tailEnd type="none" w="lg" len="lg"/>
          </a:ln>
        </p:spPr>
        <p:txBody>
          <a:bodyPr lIns="96661" tIns="48331" rIns="96661" bIns="48331">
            <a:spAutoFit/>
          </a:bodyPr>
          <a:lstStyle/>
          <a:p>
            <a:pPr defTabSz="966788" eaLnBrk="0" hangingPunct="0"/>
            <a:r>
              <a:rPr lang="en-US" sz="1000" b="1" dirty="0"/>
              <a:t>Incident that requires a local key leader get in contact with a unit leadership</a:t>
            </a:r>
          </a:p>
        </p:txBody>
      </p:sp>
      <p:sp>
        <p:nvSpPr>
          <p:cNvPr id="61444" name="AutoShape 4"/>
          <p:cNvSpPr>
            <a:spLocks noChangeArrowheads="1"/>
          </p:cNvSpPr>
          <p:nvPr/>
        </p:nvSpPr>
        <p:spPr bwMode="auto">
          <a:xfrm>
            <a:off x="4332288" y="812800"/>
            <a:ext cx="1360487" cy="568325"/>
          </a:xfrm>
          <a:prstGeom prst="flowChartInputOutput">
            <a:avLst/>
          </a:prstGeom>
          <a:noFill/>
          <a:ln w="28575">
            <a:noFill/>
            <a:miter lim="800000"/>
            <a:headEnd/>
            <a:tailEnd/>
          </a:ln>
        </p:spPr>
        <p:txBody>
          <a:bodyPr wrap="none" anchor="ctr"/>
          <a:lstStyle/>
          <a:p>
            <a:endParaRPr lang="en-US"/>
          </a:p>
        </p:txBody>
      </p:sp>
      <p:sp>
        <p:nvSpPr>
          <p:cNvPr id="61445" name="Text Box 5"/>
          <p:cNvSpPr txBox="1">
            <a:spLocks noChangeArrowheads="1"/>
          </p:cNvSpPr>
          <p:nvPr/>
        </p:nvSpPr>
        <p:spPr bwMode="auto">
          <a:xfrm>
            <a:off x="304800" y="1552575"/>
            <a:ext cx="1905000" cy="559271"/>
          </a:xfrm>
          <a:prstGeom prst="rect">
            <a:avLst/>
          </a:prstGeom>
          <a:noFill/>
          <a:ln w="28575">
            <a:solidFill>
              <a:schemeClr val="tx1"/>
            </a:solidFill>
            <a:miter lim="800000"/>
            <a:headEnd type="none" w="sm" len="sm"/>
            <a:tailEnd type="none" w="lg" len="lg"/>
          </a:ln>
        </p:spPr>
        <p:txBody>
          <a:bodyPr lIns="96661" tIns="48331" rIns="96661" bIns="48331">
            <a:spAutoFit/>
          </a:bodyPr>
          <a:lstStyle/>
          <a:p>
            <a:pPr marL="342900" indent="-342900" algn="l" defTabSz="966788" eaLnBrk="0" hangingPunct="0"/>
            <a:r>
              <a:rPr lang="en-US" sz="1000" b="1" dirty="0"/>
              <a:t>1. Local key leader uses the following means to establish contact</a:t>
            </a:r>
          </a:p>
        </p:txBody>
      </p:sp>
      <p:sp>
        <p:nvSpPr>
          <p:cNvPr id="61447" name="AutoShape 7"/>
          <p:cNvSpPr>
            <a:spLocks noChangeArrowheads="1"/>
          </p:cNvSpPr>
          <p:nvPr/>
        </p:nvSpPr>
        <p:spPr bwMode="auto">
          <a:xfrm>
            <a:off x="1447800" y="723900"/>
            <a:ext cx="4724400" cy="495300"/>
          </a:xfrm>
          <a:prstGeom prst="flowChartInputOutput">
            <a:avLst/>
          </a:prstGeom>
          <a:noFill/>
          <a:ln w="28575">
            <a:solidFill>
              <a:schemeClr val="tx1"/>
            </a:solidFill>
            <a:miter lim="800000"/>
            <a:headEnd/>
            <a:tailEnd/>
          </a:ln>
        </p:spPr>
        <p:txBody>
          <a:bodyPr wrap="none" anchor="ctr"/>
          <a:lstStyle/>
          <a:p>
            <a:endParaRPr lang="en-US"/>
          </a:p>
        </p:txBody>
      </p:sp>
      <p:sp>
        <p:nvSpPr>
          <p:cNvPr id="61448" name="Text Box 8"/>
          <p:cNvSpPr txBox="1">
            <a:spLocks noChangeArrowheads="1"/>
          </p:cNvSpPr>
          <p:nvPr/>
        </p:nvSpPr>
        <p:spPr bwMode="auto">
          <a:xfrm>
            <a:off x="304800" y="2362200"/>
            <a:ext cx="1905000" cy="405383"/>
          </a:xfrm>
          <a:prstGeom prst="rect">
            <a:avLst/>
          </a:prstGeom>
          <a:noFill/>
          <a:ln w="28575">
            <a:solidFill>
              <a:schemeClr val="tx1"/>
            </a:solidFill>
            <a:miter lim="800000"/>
            <a:headEnd type="none" w="sm" len="sm"/>
            <a:tailEnd type="none" w="lg" len="lg"/>
          </a:ln>
        </p:spPr>
        <p:txBody>
          <a:bodyPr wrap="square" lIns="96661" tIns="48331" rIns="96661" bIns="48331">
            <a:spAutoFit/>
          </a:bodyPr>
          <a:lstStyle/>
          <a:p>
            <a:pPr defTabSz="966788" eaLnBrk="0" hangingPunct="0"/>
            <a:r>
              <a:rPr lang="en-US" sz="1000" b="1" u="sng" dirty="0"/>
              <a:t>Primary</a:t>
            </a:r>
          </a:p>
          <a:p>
            <a:pPr algn="l" defTabSz="966788" eaLnBrk="0" hangingPunct="0"/>
            <a:r>
              <a:rPr lang="en-US" sz="1000" b="1" dirty="0"/>
              <a:t>Commander interpreter</a:t>
            </a:r>
            <a:endParaRPr lang="en-US" sz="1000" b="1" dirty="0">
              <a:solidFill>
                <a:srgbClr val="FF5050"/>
              </a:solidFill>
            </a:endParaRPr>
          </a:p>
        </p:txBody>
      </p:sp>
      <p:sp>
        <p:nvSpPr>
          <p:cNvPr id="61450" name="Text Box 10"/>
          <p:cNvSpPr txBox="1">
            <a:spLocks noChangeArrowheads="1"/>
          </p:cNvSpPr>
          <p:nvPr/>
        </p:nvSpPr>
        <p:spPr bwMode="auto">
          <a:xfrm>
            <a:off x="304800" y="4876800"/>
            <a:ext cx="1905000" cy="1482600"/>
          </a:xfrm>
          <a:prstGeom prst="rect">
            <a:avLst/>
          </a:prstGeom>
          <a:noFill/>
          <a:ln w="28575">
            <a:solidFill>
              <a:schemeClr val="tx1"/>
            </a:solidFill>
            <a:miter lim="800000"/>
            <a:headEnd type="none" w="sm" len="sm"/>
            <a:tailEnd type="none" w="lg" len="lg"/>
          </a:ln>
        </p:spPr>
        <p:txBody>
          <a:bodyPr wrap="square" lIns="96661" tIns="48331" rIns="96661" bIns="48331">
            <a:spAutoFit/>
          </a:bodyPr>
          <a:lstStyle/>
          <a:p>
            <a:pPr defTabSz="966788" eaLnBrk="0" hangingPunct="0"/>
            <a:r>
              <a:rPr lang="en-US" sz="1000" b="1" dirty="0"/>
              <a:t>3a. Interpreter moves to link up with commander at office </a:t>
            </a:r>
          </a:p>
          <a:p>
            <a:pPr defTabSz="966788" eaLnBrk="0" hangingPunct="0"/>
            <a:r>
              <a:rPr lang="en-US" sz="1000" b="1" dirty="0"/>
              <a:t>(if he is at work) </a:t>
            </a:r>
          </a:p>
          <a:p>
            <a:pPr defTabSz="966788" eaLnBrk="0" hangingPunct="0"/>
            <a:r>
              <a:rPr lang="en-US" sz="1000" b="1" dirty="0"/>
              <a:t>or</a:t>
            </a:r>
          </a:p>
          <a:p>
            <a:pPr defTabSz="966788" eaLnBrk="0" hangingPunct="0"/>
            <a:r>
              <a:rPr lang="en-US" sz="1000" b="1" dirty="0"/>
              <a:t>his room</a:t>
            </a:r>
            <a:endParaRPr lang="en-US" sz="1000" b="1" dirty="0">
              <a:solidFill>
                <a:srgbClr val="FF5050"/>
              </a:solidFill>
            </a:endParaRPr>
          </a:p>
          <a:p>
            <a:pPr defTabSz="966788" eaLnBrk="0" hangingPunct="0"/>
            <a:r>
              <a:rPr lang="en-US" sz="1000" b="1" dirty="0"/>
              <a:t>(if not at work)</a:t>
            </a:r>
          </a:p>
          <a:p>
            <a:pPr defTabSz="966788" eaLnBrk="0" hangingPunct="0"/>
            <a:endParaRPr lang="en-US" sz="1000" b="1" dirty="0"/>
          </a:p>
          <a:p>
            <a:pPr defTabSz="966788" eaLnBrk="0" hangingPunct="0"/>
            <a:endParaRPr lang="en-US" sz="1000" b="1" i="1" dirty="0">
              <a:solidFill>
                <a:schemeClr val="accent2"/>
              </a:solidFill>
            </a:endParaRPr>
          </a:p>
        </p:txBody>
      </p:sp>
      <p:sp>
        <p:nvSpPr>
          <p:cNvPr id="61452" name="Text Box 12"/>
          <p:cNvSpPr txBox="1">
            <a:spLocks noChangeArrowheads="1"/>
          </p:cNvSpPr>
          <p:nvPr/>
        </p:nvSpPr>
        <p:spPr bwMode="auto">
          <a:xfrm>
            <a:off x="6172200" y="4953000"/>
            <a:ext cx="2335213" cy="1169551"/>
          </a:xfrm>
          <a:prstGeom prst="rect">
            <a:avLst/>
          </a:prstGeom>
          <a:noFill/>
          <a:ln w="28575">
            <a:solidFill>
              <a:schemeClr val="tx1"/>
            </a:solidFill>
            <a:miter lim="800000"/>
            <a:headEnd/>
            <a:tailEnd/>
          </a:ln>
        </p:spPr>
        <p:txBody>
          <a:bodyPr>
            <a:spAutoFit/>
          </a:bodyPr>
          <a:lstStyle/>
          <a:p>
            <a:pPr algn="l"/>
            <a:r>
              <a:rPr lang="en-US" sz="1000" b="1" dirty="0"/>
              <a:t>4. Staff Action Checklist</a:t>
            </a:r>
          </a:p>
          <a:p>
            <a:pPr algn="l">
              <a:buFont typeface="Wingdings" pitchFamily="2" charset="2"/>
              <a:buChar char="q"/>
            </a:pPr>
            <a:r>
              <a:rPr lang="en-US" sz="1000" b="1" dirty="0"/>
              <a:t> Command group, S2, S3</a:t>
            </a:r>
          </a:p>
          <a:p>
            <a:pPr algn="l">
              <a:buFont typeface="Wingdings" pitchFamily="2" charset="2"/>
              <a:buChar char="q"/>
            </a:pPr>
            <a:r>
              <a:rPr lang="en-US" sz="1000" b="1" dirty="0"/>
              <a:t> BTL CPT zooms in on incident using CPOF (if available)</a:t>
            </a:r>
          </a:p>
          <a:p>
            <a:pPr algn="l">
              <a:buFont typeface="Wingdings" pitchFamily="2" charset="2"/>
              <a:buChar char="q"/>
            </a:pPr>
            <a:r>
              <a:rPr lang="en-US" sz="1000" b="1" dirty="0"/>
              <a:t> S2 diverts UAS coverage to the incident location to gather current SITREP (if available)</a:t>
            </a:r>
          </a:p>
        </p:txBody>
      </p:sp>
      <p:sp>
        <p:nvSpPr>
          <p:cNvPr id="61453" name="Text Box 13"/>
          <p:cNvSpPr txBox="1">
            <a:spLocks noChangeArrowheads="1"/>
          </p:cNvSpPr>
          <p:nvPr/>
        </p:nvSpPr>
        <p:spPr bwMode="auto">
          <a:xfrm>
            <a:off x="304800" y="3124200"/>
            <a:ext cx="1905000" cy="1174824"/>
          </a:xfrm>
          <a:prstGeom prst="rect">
            <a:avLst/>
          </a:prstGeom>
          <a:solidFill>
            <a:schemeClr val="bg1"/>
          </a:solidFill>
          <a:ln w="28575">
            <a:solidFill>
              <a:schemeClr val="tx1"/>
            </a:solidFill>
            <a:miter lim="800000"/>
            <a:headEnd type="none" w="sm" len="sm"/>
            <a:tailEnd type="none" w="lg" len="lg"/>
          </a:ln>
        </p:spPr>
        <p:txBody>
          <a:bodyPr wrap="square" lIns="96661" tIns="48331" rIns="96661" bIns="48331">
            <a:spAutoFit/>
          </a:bodyPr>
          <a:lstStyle/>
          <a:p>
            <a:pPr defTabSz="966788" eaLnBrk="0" hangingPunct="0"/>
            <a:r>
              <a:rPr lang="en-US" sz="1000" b="1" dirty="0"/>
              <a:t>2a. Interpreter calls </a:t>
            </a:r>
          </a:p>
          <a:p>
            <a:pPr defTabSz="966788" eaLnBrk="0" hangingPunct="0"/>
            <a:r>
              <a:rPr lang="en-US" sz="1000" b="1" dirty="0"/>
              <a:t>TOC </a:t>
            </a:r>
          </a:p>
          <a:p>
            <a:pPr defTabSz="966788" eaLnBrk="0" hangingPunct="0"/>
            <a:r>
              <a:rPr lang="en-US" sz="1000" b="1" dirty="0"/>
              <a:t>or </a:t>
            </a:r>
          </a:p>
          <a:p>
            <a:pPr defTabSz="966788" eaLnBrk="0" hangingPunct="0"/>
            <a:r>
              <a:rPr lang="en-US" sz="1000" b="1" dirty="0"/>
              <a:t>walks over to notify BTL CPT / BTL NCO of the situation (if he is at work)</a:t>
            </a:r>
          </a:p>
          <a:p>
            <a:pPr defTabSz="966788" eaLnBrk="0" hangingPunct="0"/>
            <a:endParaRPr lang="en-US" sz="1000" b="1" dirty="0"/>
          </a:p>
        </p:txBody>
      </p:sp>
      <p:sp>
        <p:nvSpPr>
          <p:cNvPr id="61454" name="Text Box 14"/>
          <p:cNvSpPr txBox="1">
            <a:spLocks noChangeArrowheads="1"/>
          </p:cNvSpPr>
          <p:nvPr/>
        </p:nvSpPr>
        <p:spPr bwMode="auto">
          <a:xfrm>
            <a:off x="2438400" y="3429000"/>
            <a:ext cx="2438400" cy="405383"/>
          </a:xfrm>
          <a:prstGeom prst="rect">
            <a:avLst/>
          </a:prstGeom>
          <a:solidFill>
            <a:schemeClr val="bg1"/>
          </a:solidFill>
          <a:ln w="28575">
            <a:solidFill>
              <a:schemeClr val="tx1"/>
            </a:solidFill>
            <a:miter lim="800000"/>
            <a:headEnd type="none" w="sm" len="sm"/>
            <a:tailEnd type="none" w="lg" len="lg"/>
          </a:ln>
        </p:spPr>
        <p:txBody>
          <a:bodyPr lIns="96661" tIns="48331" rIns="96661" bIns="48331">
            <a:spAutoFit/>
          </a:bodyPr>
          <a:lstStyle/>
          <a:p>
            <a:pPr defTabSz="966788" eaLnBrk="0" hangingPunct="0"/>
            <a:r>
              <a:rPr lang="en-US" sz="1000" b="1" dirty="0"/>
              <a:t>2b. If after hours, the TOC BTL CPT / BTL NCO is notified of the situation</a:t>
            </a:r>
          </a:p>
        </p:txBody>
      </p:sp>
      <p:cxnSp>
        <p:nvCxnSpPr>
          <p:cNvPr id="61455" name="AutoShape 15"/>
          <p:cNvCxnSpPr>
            <a:cxnSpLocks noChangeShapeType="1"/>
            <a:stCxn id="61447" idx="3"/>
            <a:endCxn id="61445" idx="0"/>
          </p:cNvCxnSpPr>
          <p:nvPr/>
        </p:nvCxnSpPr>
        <p:spPr bwMode="auto">
          <a:xfrm rot="5400000">
            <a:off x="2130743" y="345757"/>
            <a:ext cx="333375" cy="2080260"/>
          </a:xfrm>
          <a:prstGeom prst="bentConnector3">
            <a:avLst>
              <a:gd name="adj1" fmla="val 50000"/>
            </a:avLst>
          </a:prstGeom>
          <a:noFill/>
          <a:ln w="19050">
            <a:solidFill>
              <a:schemeClr val="tx1"/>
            </a:solidFill>
            <a:miter lim="800000"/>
            <a:headEnd/>
            <a:tailEnd type="triangle" w="med" len="med"/>
          </a:ln>
        </p:spPr>
      </p:cxnSp>
      <p:cxnSp>
        <p:nvCxnSpPr>
          <p:cNvPr id="61457" name="AutoShape 17"/>
          <p:cNvCxnSpPr>
            <a:cxnSpLocks noChangeShapeType="1"/>
            <a:stCxn id="61445" idx="2"/>
            <a:endCxn id="61448" idx="0"/>
          </p:cNvCxnSpPr>
          <p:nvPr/>
        </p:nvCxnSpPr>
        <p:spPr bwMode="auto">
          <a:xfrm rot="5400000">
            <a:off x="1132123" y="2237023"/>
            <a:ext cx="250354" cy="12700"/>
          </a:xfrm>
          <a:prstGeom prst="bentConnector3">
            <a:avLst>
              <a:gd name="adj1" fmla="val 50000"/>
            </a:avLst>
          </a:prstGeom>
          <a:noFill/>
          <a:ln w="19050">
            <a:solidFill>
              <a:schemeClr val="tx1"/>
            </a:solidFill>
            <a:miter lim="800000"/>
            <a:headEnd/>
            <a:tailEnd type="triangle" w="med" len="med"/>
          </a:ln>
        </p:spPr>
      </p:cxnSp>
      <p:cxnSp>
        <p:nvCxnSpPr>
          <p:cNvPr id="61458" name="AutoShape 18"/>
          <p:cNvCxnSpPr>
            <a:cxnSpLocks noChangeShapeType="1"/>
            <a:stCxn id="61448" idx="2"/>
            <a:endCxn id="61453" idx="0"/>
          </p:cNvCxnSpPr>
          <p:nvPr/>
        </p:nvCxnSpPr>
        <p:spPr bwMode="auto">
          <a:xfrm rot="5400000">
            <a:off x="1078992" y="2945891"/>
            <a:ext cx="356617" cy="1588"/>
          </a:xfrm>
          <a:prstGeom prst="bentConnector3">
            <a:avLst>
              <a:gd name="adj1" fmla="val 50000"/>
            </a:avLst>
          </a:prstGeom>
          <a:noFill/>
          <a:ln w="19050">
            <a:solidFill>
              <a:schemeClr val="tx1"/>
            </a:solidFill>
            <a:miter lim="800000"/>
            <a:headEnd/>
            <a:tailEnd type="triangle" w="med" len="med"/>
          </a:ln>
        </p:spPr>
      </p:cxnSp>
      <p:cxnSp>
        <p:nvCxnSpPr>
          <p:cNvPr id="61459" name="AutoShape 19"/>
          <p:cNvCxnSpPr>
            <a:cxnSpLocks noChangeShapeType="1"/>
            <a:stCxn id="61453" idx="3"/>
            <a:endCxn id="61454" idx="1"/>
          </p:cNvCxnSpPr>
          <p:nvPr/>
        </p:nvCxnSpPr>
        <p:spPr bwMode="auto">
          <a:xfrm flipV="1">
            <a:off x="2209800" y="3631692"/>
            <a:ext cx="228600" cy="79920"/>
          </a:xfrm>
          <a:prstGeom prst="bentConnector3">
            <a:avLst>
              <a:gd name="adj1" fmla="val 50000"/>
            </a:avLst>
          </a:prstGeom>
          <a:noFill/>
          <a:ln w="19050">
            <a:solidFill>
              <a:schemeClr val="tx1"/>
            </a:solidFill>
            <a:miter lim="800000"/>
            <a:headEnd/>
            <a:tailEnd type="triangle" w="med" len="med"/>
          </a:ln>
        </p:spPr>
      </p:cxnSp>
      <p:cxnSp>
        <p:nvCxnSpPr>
          <p:cNvPr id="61460" name="AutoShape 20"/>
          <p:cNvCxnSpPr>
            <a:cxnSpLocks noChangeShapeType="1"/>
            <a:stCxn id="61453" idx="2"/>
            <a:endCxn id="61450" idx="0"/>
          </p:cNvCxnSpPr>
          <p:nvPr/>
        </p:nvCxnSpPr>
        <p:spPr bwMode="auto">
          <a:xfrm rot="5400000">
            <a:off x="968412" y="4587912"/>
            <a:ext cx="577776" cy="12700"/>
          </a:xfrm>
          <a:prstGeom prst="bentConnector3">
            <a:avLst>
              <a:gd name="adj1" fmla="val 50000"/>
            </a:avLst>
          </a:prstGeom>
          <a:noFill/>
          <a:ln w="19050">
            <a:solidFill>
              <a:schemeClr val="tx1"/>
            </a:solidFill>
            <a:miter lim="800000"/>
            <a:headEnd/>
            <a:tailEnd type="triangle" w="med" len="med"/>
          </a:ln>
        </p:spPr>
      </p:cxnSp>
      <p:cxnSp>
        <p:nvCxnSpPr>
          <p:cNvPr id="61461" name="AutoShape 21"/>
          <p:cNvCxnSpPr>
            <a:cxnSpLocks noChangeShapeType="1"/>
            <a:endCxn id="61452" idx="1"/>
          </p:cNvCxnSpPr>
          <p:nvPr/>
        </p:nvCxnSpPr>
        <p:spPr bwMode="auto">
          <a:xfrm flipV="1">
            <a:off x="2209800" y="5537776"/>
            <a:ext cx="3962400" cy="177226"/>
          </a:xfrm>
          <a:prstGeom prst="bentConnector3">
            <a:avLst>
              <a:gd name="adj1" fmla="val 50000"/>
            </a:avLst>
          </a:prstGeom>
          <a:noFill/>
          <a:ln w="19050">
            <a:solidFill>
              <a:schemeClr val="tx1"/>
            </a:solidFill>
            <a:miter lim="800000"/>
            <a:headEnd/>
            <a:tailEnd type="triangle" w="med" len="med"/>
          </a:ln>
        </p:spPr>
      </p:cxnSp>
      <p:sp>
        <p:nvSpPr>
          <p:cNvPr id="61468" name="Text Box 28"/>
          <p:cNvSpPr txBox="1">
            <a:spLocks noChangeArrowheads="1"/>
          </p:cNvSpPr>
          <p:nvPr/>
        </p:nvSpPr>
        <p:spPr bwMode="auto">
          <a:xfrm>
            <a:off x="2819400" y="4876800"/>
            <a:ext cx="2438400" cy="559271"/>
          </a:xfrm>
          <a:prstGeom prst="rect">
            <a:avLst/>
          </a:prstGeom>
          <a:solidFill>
            <a:schemeClr val="bg1"/>
          </a:solidFill>
          <a:ln w="28575">
            <a:solidFill>
              <a:schemeClr val="tx1"/>
            </a:solidFill>
            <a:miter lim="800000"/>
            <a:headEnd type="none" w="sm" len="sm"/>
            <a:tailEnd type="none" w="lg" len="lg"/>
          </a:ln>
        </p:spPr>
        <p:txBody>
          <a:bodyPr lIns="96661" tIns="48331" rIns="96661" bIns="48331">
            <a:spAutoFit/>
          </a:bodyPr>
          <a:lstStyle/>
          <a:p>
            <a:pPr defTabSz="966788" eaLnBrk="0" hangingPunct="0"/>
            <a:r>
              <a:rPr lang="en-US" sz="1000" b="1" dirty="0"/>
              <a:t>2c. If the commander is unavailable, appropriate personnel</a:t>
            </a:r>
            <a:r>
              <a:rPr lang="en-US" sz="1000" b="1" dirty="0">
                <a:solidFill>
                  <a:srgbClr val="FF5050"/>
                </a:solidFill>
              </a:rPr>
              <a:t> </a:t>
            </a:r>
            <a:r>
              <a:rPr lang="en-US" sz="1000" b="1" dirty="0"/>
              <a:t>move to link up with DCO/XO</a:t>
            </a:r>
          </a:p>
        </p:txBody>
      </p:sp>
      <p:cxnSp>
        <p:nvCxnSpPr>
          <p:cNvPr id="61469" name="AutoShape 29"/>
          <p:cNvCxnSpPr>
            <a:cxnSpLocks noChangeShapeType="1"/>
            <a:stCxn id="61450" idx="3"/>
            <a:endCxn id="61468" idx="1"/>
          </p:cNvCxnSpPr>
          <p:nvPr/>
        </p:nvCxnSpPr>
        <p:spPr bwMode="auto">
          <a:xfrm flipV="1">
            <a:off x="2209800" y="5156436"/>
            <a:ext cx="609600" cy="461664"/>
          </a:xfrm>
          <a:prstGeom prst="bentConnector3">
            <a:avLst>
              <a:gd name="adj1" fmla="val 50000"/>
            </a:avLst>
          </a:prstGeom>
          <a:noFill/>
          <a:ln w="19050">
            <a:solidFill>
              <a:schemeClr val="tx1"/>
            </a:solidFill>
            <a:miter lim="800000"/>
            <a:headEnd/>
            <a:tailEnd type="triangle" w="med" len="med"/>
          </a:ln>
        </p:spPr>
      </p:cxn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4"/>
          <p:cNvSpPr txBox="1">
            <a:spLocks noChangeArrowheads="1"/>
          </p:cNvSpPr>
          <p:nvPr/>
        </p:nvSpPr>
        <p:spPr bwMode="auto">
          <a:xfrm>
            <a:off x="228600" y="1647825"/>
            <a:ext cx="3429000" cy="1938992"/>
          </a:xfrm>
          <a:prstGeom prst="rect">
            <a:avLst/>
          </a:prstGeom>
          <a:solidFill>
            <a:schemeClr val="bg1"/>
          </a:solidFill>
          <a:ln w="12700">
            <a:solidFill>
              <a:schemeClr val="tx1"/>
            </a:solidFill>
            <a:miter lim="800000"/>
            <a:headEnd type="none" w="sm" len="sm"/>
            <a:tailEnd type="none" w="lg" len="lg"/>
          </a:ln>
        </p:spPr>
        <p:txBody>
          <a:bodyPr>
            <a:spAutoFit/>
          </a:bodyPr>
          <a:lstStyle/>
          <a:p>
            <a:pPr marL="457200" indent="-457200" algn="l" eaLnBrk="0" hangingPunct="0"/>
            <a:r>
              <a:rPr lang="en-US" sz="1000" b="1" dirty="0"/>
              <a:t>Unit reports information to TOC:</a:t>
            </a:r>
          </a:p>
          <a:p>
            <a:pPr marL="457200" indent="-457200" algn="l" eaLnBrk="0" hangingPunct="0">
              <a:buFontTx/>
              <a:buAutoNum type="arabicParenBoth"/>
            </a:pPr>
            <a:r>
              <a:rPr lang="en-US" sz="1000" b="1" dirty="0"/>
              <a:t>DTG of incident.</a:t>
            </a:r>
          </a:p>
          <a:p>
            <a:pPr marL="457200" indent="-457200" algn="l" eaLnBrk="0" hangingPunct="0">
              <a:buFontTx/>
              <a:buAutoNum type="arabicParenBoth"/>
            </a:pPr>
            <a:r>
              <a:rPr lang="en-US" sz="1000" b="1" dirty="0"/>
              <a:t>Reporting unit and location (8-digit grid) and nearest Check Point.</a:t>
            </a:r>
          </a:p>
          <a:p>
            <a:pPr marL="457200" indent="-457200" algn="l" eaLnBrk="0" hangingPunct="0">
              <a:buFontTx/>
              <a:buAutoNum type="arabicParenBoth"/>
            </a:pPr>
            <a:r>
              <a:rPr lang="en-US" sz="1000" b="1" dirty="0"/>
              <a:t>Direction of travel?</a:t>
            </a:r>
          </a:p>
          <a:p>
            <a:pPr marL="457200" indent="-457200" algn="l" eaLnBrk="0" hangingPunct="0">
              <a:buFontTx/>
              <a:buAutoNum type="arabicParenBoth"/>
            </a:pPr>
            <a:r>
              <a:rPr lang="en-US" sz="1000" b="1" dirty="0"/>
              <a:t>Contact method.  Unit’s FM freq, C/S, and telephone number.  POC name.</a:t>
            </a:r>
          </a:p>
          <a:p>
            <a:pPr marL="457200" indent="-457200" algn="l" eaLnBrk="0" hangingPunct="0">
              <a:buFontTx/>
              <a:buAutoNum type="arabicParenBoth"/>
            </a:pPr>
            <a:r>
              <a:rPr lang="en-US" sz="1000" b="1" dirty="0"/>
              <a:t>Information on where in the convoy the IED detonated?</a:t>
            </a:r>
          </a:p>
          <a:p>
            <a:pPr marL="457200" indent="-457200" algn="l" eaLnBrk="0" hangingPunct="0">
              <a:buFontTx/>
              <a:buAutoNum type="arabicParenBoth"/>
            </a:pPr>
            <a:r>
              <a:rPr lang="en-US" sz="1000" b="1" dirty="0"/>
              <a:t>Which side of road did blast occur?</a:t>
            </a:r>
          </a:p>
          <a:p>
            <a:pPr marL="457200" indent="-457200" algn="l" eaLnBrk="0" hangingPunct="0">
              <a:buFontTx/>
              <a:buAutoNum type="arabicParenBoth"/>
            </a:pPr>
            <a:r>
              <a:rPr lang="en-US" sz="1000" b="1" dirty="0"/>
              <a:t>What lane was convoy traveling in (Left / Right / Median)?</a:t>
            </a:r>
          </a:p>
        </p:txBody>
      </p:sp>
      <p:sp>
        <p:nvSpPr>
          <p:cNvPr id="62467" name="Text Box 5"/>
          <p:cNvSpPr txBox="1">
            <a:spLocks noChangeArrowheads="1"/>
          </p:cNvSpPr>
          <p:nvPr/>
        </p:nvSpPr>
        <p:spPr bwMode="auto">
          <a:xfrm>
            <a:off x="3810000" y="914400"/>
            <a:ext cx="1600200" cy="457200"/>
          </a:xfrm>
          <a:prstGeom prst="rect">
            <a:avLst/>
          </a:prstGeom>
          <a:noFill/>
          <a:ln w="12700">
            <a:noFill/>
            <a:miter lim="800000"/>
            <a:headEnd type="none" w="sm" len="sm"/>
            <a:tailEnd type="none" w="lg" len="lg"/>
          </a:ln>
        </p:spPr>
        <p:txBody>
          <a:bodyPr>
            <a:spAutoFit/>
          </a:bodyPr>
          <a:lstStyle/>
          <a:p>
            <a:pPr eaLnBrk="0" hangingPunct="0"/>
            <a:r>
              <a:rPr lang="en-US" b="1" dirty="0"/>
              <a:t>1. Unit is hit by an IED</a:t>
            </a:r>
          </a:p>
        </p:txBody>
      </p:sp>
      <p:sp>
        <p:nvSpPr>
          <p:cNvPr id="62468" name="AutoShape 6"/>
          <p:cNvSpPr>
            <a:spLocks noChangeArrowheads="1"/>
          </p:cNvSpPr>
          <p:nvPr/>
        </p:nvSpPr>
        <p:spPr bwMode="auto">
          <a:xfrm>
            <a:off x="3581400" y="838200"/>
            <a:ext cx="2057400" cy="609600"/>
          </a:xfrm>
          <a:prstGeom prst="flowChartInputOutput">
            <a:avLst/>
          </a:prstGeom>
          <a:noFill/>
          <a:ln w="28575">
            <a:solidFill>
              <a:srgbClr val="FF0000"/>
            </a:solidFill>
            <a:miter lim="800000"/>
            <a:headEnd/>
            <a:tailEnd/>
          </a:ln>
        </p:spPr>
        <p:txBody>
          <a:bodyPr wrap="none" anchor="ctr"/>
          <a:lstStyle/>
          <a:p>
            <a:endParaRPr lang="en-US"/>
          </a:p>
        </p:txBody>
      </p:sp>
      <p:sp>
        <p:nvSpPr>
          <p:cNvPr id="62469" name="Text Box 7"/>
          <p:cNvSpPr txBox="1">
            <a:spLocks noChangeArrowheads="1"/>
          </p:cNvSpPr>
          <p:nvPr/>
        </p:nvSpPr>
        <p:spPr bwMode="auto">
          <a:xfrm>
            <a:off x="1219200" y="762000"/>
            <a:ext cx="1143000" cy="46990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b="1"/>
              <a:t>No Damage  / No Injury</a:t>
            </a:r>
          </a:p>
        </p:txBody>
      </p:sp>
      <p:sp>
        <p:nvSpPr>
          <p:cNvPr id="62470" name="Text Box 8"/>
          <p:cNvSpPr txBox="1">
            <a:spLocks noChangeArrowheads="1"/>
          </p:cNvSpPr>
          <p:nvPr/>
        </p:nvSpPr>
        <p:spPr bwMode="auto">
          <a:xfrm>
            <a:off x="7010400" y="457200"/>
            <a:ext cx="990600" cy="835025"/>
          </a:xfrm>
          <a:prstGeom prst="rect">
            <a:avLst/>
          </a:prstGeom>
          <a:noFill/>
          <a:ln w="12700">
            <a:solidFill>
              <a:schemeClr val="tx1"/>
            </a:solidFill>
            <a:miter lim="800000"/>
            <a:headEnd type="none" w="sm" len="sm"/>
            <a:tailEnd type="none" w="lg" len="lg"/>
          </a:ln>
        </p:spPr>
        <p:txBody>
          <a:bodyPr>
            <a:spAutoFit/>
          </a:bodyPr>
          <a:lstStyle/>
          <a:p>
            <a:pPr eaLnBrk="0" hangingPunct="0"/>
            <a:r>
              <a:rPr lang="en-US" b="1"/>
              <a:t>If there are INJURIES or DAMAGE</a:t>
            </a:r>
          </a:p>
        </p:txBody>
      </p:sp>
      <p:sp>
        <p:nvSpPr>
          <p:cNvPr id="62471" name="Text Box 9"/>
          <p:cNvSpPr txBox="1">
            <a:spLocks noChangeArrowheads="1"/>
          </p:cNvSpPr>
          <p:nvPr/>
        </p:nvSpPr>
        <p:spPr bwMode="auto">
          <a:xfrm>
            <a:off x="3962400" y="4391025"/>
            <a:ext cx="1447800" cy="8667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3.  Battle Captain begins notification procedures, submits SPOT report within 30 minutes</a:t>
            </a:r>
          </a:p>
        </p:txBody>
      </p:sp>
      <p:cxnSp>
        <p:nvCxnSpPr>
          <p:cNvPr id="62472" name="AutoShape 10"/>
          <p:cNvCxnSpPr>
            <a:cxnSpLocks noChangeShapeType="1"/>
            <a:stCxn id="62468" idx="2"/>
            <a:endCxn id="62469" idx="3"/>
          </p:cNvCxnSpPr>
          <p:nvPr/>
        </p:nvCxnSpPr>
        <p:spPr bwMode="auto">
          <a:xfrm flipH="1" flipV="1">
            <a:off x="2362200" y="996950"/>
            <a:ext cx="1411288" cy="146050"/>
          </a:xfrm>
          <a:prstGeom prst="straightConnector1">
            <a:avLst/>
          </a:prstGeom>
          <a:noFill/>
          <a:ln w="9525">
            <a:solidFill>
              <a:schemeClr val="tx1"/>
            </a:solidFill>
            <a:round/>
            <a:headEnd/>
            <a:tailEnd type="triangle" w="med" len="med"/>
          </a:ln>
        </p:spPr>
      </p:cxnSp>
      <p:cxnSp>
        <p:nvCxnSpPr>
          <p:cNvPr id="62473" name="AutoShape 11"/>
          <p:cNvCxnSpPr>
            <a:cxnSpLocks noChangeShapeType="1"/>
            <a:stCxn id="62470" idx="2"/>
          </p:cNvCxnSpPr>
          <p:nvPr/>
        </p:nvCxnSpPr>
        <p:spPr bwMode="auto">
          <a:xfrm flipH="1">
            <a:off x="7391400" y="1292225"/>
            <a:ext cx="114300" cy="231775"/>
          </a:xfrm>
          <a:prstGeom prst="straightConnector1">
            <a:avLst/>
          </a:prstGeom>
          <a:noFill/>
          <a:ln w="9525">
            <a:solidFill>
              <a:schemeClr val="tx1"/>
            </a:solidFill>
            <a:round/>
            <a:headEnd/>
            <a:tailEnd type="triangle" w="med" len="med"/>
          </a:ln>
        </p:spPr>
      </p:cxnSp>
      <p:sp>
        <p:nvSpPr>
          <p:cNvPr id="62474" name="Text Box 12"/>
          <p:cNvSpPr txBox="1">
            <a:spLocks noChangeArrowheads="1"/>
          </p:cNvSpPr>
          <p:nvPr/>
        </p:nvSpPr>
        <p:spPr bwMode="auto">
          <a:xfrm>
            <a:off x="2438400" y="304800"/>
            <a:ext cx="40386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58:</a:t>
            </a:r>
            <a:r>
              <a:rPr lang="en-US" sz="1400" b="1"/>
              <a:t>  IED Detonation</a:t>
            </a:r>
          </a:p>
        </p:txBody>
      </p:sp>
      <p:cxnSp>
        <p:nvCxnSpPr>
          <p:cNvPr id="62475" name="AutoShape 13"/>
          <p:cNvCxnSpPr>
            <a:cxnSpLocks noChangeShapeType="1"/>
          </p:cNvCxnSpPr>
          <p:nvPr/>
        </p:nvCxnSpPr>
        <p:spPr bwMode="auto">
          <a:xfrm>
            <a:off x="3657600" y="3733800"/>
            <a:ext cx="1981200" cy="76200"/>
          </a:xfrm>
          <a:prstGeom prst="bentConnector3">
            <a:avLst>
              <a:gd name="adj1" fmla="val 50000"/>
            </a:avLst>
          </a:prstGeom>
          <a:noFill/>
          <a:ln w="28575">
            <a:solidFill>
              <a:schemeClr val="tx1"/>
            </a:solidFill>
            <a:prstDash val="sysDot"/>
            <a:miter lim="800000"/>
            <a:headEnd/>
            <a:tailEnd/>
          </a:ln>
        </p:spPr>
      </p:cxnSp>
      <p:cxnSp>
        <p:nvCxnSpPr>
          <p:cNvPr id="62476" name="AutoShape 14"/>
          <p:cNvCxnSpPr>
            <a:cxnSpLocks noChangeShapeType="1"/>
            <a:stCxn id="62471" idx="2"/>
            <a:endCxn id="62477" idx="0"/>
          </p:cNvCxnSpPr>
          <p:nvPr/>
        </p:nvCxnSpPr>
        <p:spPr bwMode="auto">
          <a:xfrm flipH="1">
            <a:off x="2209800" y="5257800"/>
            <a:ext cx="2476500" cy="381000"/>
          </a:xfrm>
          <a:prstGeom prst="straightConnector1">
            <a:avLst/>
          </a:prstGeom>
          <a:noFill/>
          <a:ln w="9525">
            <a:solidFill>
              <a:schemeClr val="tx1"/>
            </a:solidFill>
            <a:round/>
            <a:headEnd/>
            <a:tailEnd type="triangle" w="med" len="med"/>
          </a:ln>
        </p:spPr>
      </p:cxnSp>
      <p:sp>
        <p:nvSpPr>
          <p:cNvPr id="62477" name="Text Box 15"/>
          <p:cNvSpPr txBox="1">
            <a:spLocks noChangeArrowheads="1"/>
          </p:cNvSpPr>
          <p:nvPr/>
        </p:nvSpPr>
        <p:spPr bwMode="auto">
          <a:xfrm>
            <a:off x="1143000" y="5638800"/>
            <a:ext cx="2133600"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  Unit Submits follow-up report Story Board.</a:t>
            </a:r>
          </a:p>
        </p:txBody>
      </p:sp>
      <p:cxnSp>
        <p:nvCxnSpPr>
          <p:cNvPr id="62478" name="AutoShape 16"/>
          <p:cNvCxnSpPr>
            <a:cxnSpLocks noChangeShapeType="1"/>
            <a:endCxn id="62479" idx="0"/>
          </p:cNvCxnSpPr>
          <p:nvPr/>
        </p:nvCxnSpPr>
        <p:spPr bwMode="auto">
          <a:xfrm>
            <a:off x="7239000" y="5667375"/>
            <a:ext cx="0" cy="200025"/>
          </a:xfrm>
          <a:prstGeom prst="straightConnector1">
            <a:avLst/>
          </a:prstGeom>
          <a:noFill/>
          <a:ln w="9525">
            <a:solidFill>
              <a:schemeClr val="tx1"/>
            </a:solidFill>
            <a:round/>
            <a:headEnd/>
            <a:tailEnd type="triangle" w="med" len="med"/>
          </a:ln>
        </p:spPr>
      </p:cxnSp>
      <p:sp>
        <p:nvSpPr>
          <p:cNvPr id="62479" name="Text Box 17"/>
          <p:cNvSpPr txBox="1">
            <a:spLocks noChangeArrowheads="1"/>
          </p:cNvSpPr>
          <p:nvPr/>
        </p:nvSpPr>
        <p:spPr bwMode="auto">
          <a:xfrm>
            <a:off x="6172200" y="5867400"/>
            <a:ext cx="2133600" cy="257175"/>
          </a:xfrm>
          <a:prstGeom prst="rect">
            <a:avLst/>
          </a:prstGeom>
          <a:noFill/>
          <a:ln w="12700">
            <a:solidFill>
              <a:schemeClr val="tx1"/>
            </a:solidFill>
            <a:miter lim="800000"/>
            <a:headEnd type="none" w="sm" len="sm"/>
            <a:tailEnd type="none" w="lg" len="lg"/>
          </a:ln>
        </p:spPr>
        <p:txBody>
          <a:bodyPr>
            <a:spAutoFit/>
          </a:bodyPr>
          <a:lstStyle/>
          <a:p>
            <a:pPr eaLnBrk="0" hangingPunct="0"/>
            <a:r>
              <a:rPr lang="en-US" sz="1000" b="1"/>
              <a:t>*FSC requests RW/CAS support</a:t>
            </a:r>
          </a:p>
        </p:txBody>
      </p:sp>
      <p:cxnSp>
        <p:nvCxnSpPr>
          <p:cNvPr id="62480" name="AutoShape 18"/>
          <p:cNvCxnSpPr>
            <a:cxnSpLocks noChangeShapeType="1"/>
            <a:stCxn id="62468" idx="5"/>
            <a:endCxn id="62470" idx="1"/>
          </p:cNvCxnSpPr>
          <p:nvPr/>
        </p:nvCxnSpPr>
        <p:spPr bwMode="auto">
          <a:xfrm flipV="1">
            <a:off x="5443538" y="874713"/>
            <a:ext cx="1566862" cy="268287"/>
          </a:xfrm>
          <a:prstGeom prst="straightConnector1">
            <a:avLst/>
          </a:prstGeom>
          <a:noFill/>
          <a:ln w="9525">
            <a:solidFill>
              <a:schemeClr val="tx1"/>
            </a:solidFill>
            <a:round/>
            <a:headEnd/>
            <a:tailEnd type="triangle" w="med" len="med"/>
          </a:ln>
        </p:spPr>
      </p:cxnSp>
      <p:sp>
        <p:nvSpPr>
          <p:cNvPr id="62481" name="Text Box 19"/>
          <p:cNvSpPr txBox="1">
            <a:spLocks noChangeArrowheads="1"/>
          </p:cNvSpPr>
          <p:nvPr/>
        </p:nvSpPr>
        <p:spPr bwMode="auto">
          <a:xfrm>
            <a:off x="3581400" y="5638800"/>
            <a:ext cx="2438400" cy="400110"/>
          </a:xfrm>
          <a:prstGeom prst="rect">
            <a:avLst/>
          </a:prstGeom>
          <a:noFill/>
          <a:ln w="12700">
            <a:solidFill>
              <a:schemeClr val="tx1"/>
            </a:solidFill>
            <a:miter lim="800000"/>
            <a:headEnd type="none" w="sm" len="sm"/>
            <a:tailEnd type="none" w="lg" len="lg"/>
          </a:ln>
        </p:spPr>
        <p:txBody>
          <a:bodyPr>
            <a:spAutoFit/>
          </a:bodyPr>
          <a:lstStyle/>
          <a:p>
            <a:pPr marL="457200" indent="-457200" algn="l"/>
            <a:r>
              <a:rPr lang="en-US" sz="1000" b="1" dirty="0"/>
              <a:t>3a. Notification Tree:  Command group and staff</a:t>
            </a:r>
          </a:p>
        </p:txBody>
      </p:sp>
      <p:sp>
        <p:nvSpPr>
          <p:cNvPr id="62482" name="Text Box 20"/>
          <p:cNvSpPr txBox="1">
            <a:spLocks noChangeArrowheads="1"/>
          </p:cNvSpPr>
          <p:nvPr/>
        </p:nvSpPr>
        <p:spPr bwMode="auto">
          <a:xfrm>
            <a:off x="5638800" y="1524000"/>
            <a:ext cx="3352800" cy="3323987"/>
          </a:xfrm>
          <a:prstGeom prst="rect">
            <a:avLst/>
          </a:prstGeom>
          <a:noFill/>
          <a:ln w="12700">
            <a:solidFill>
              <a:schemeClr val="tx1"/>
            </a:solidFill>
            <a:miter lim="800000"/>
            <a:headEnd type="none" w="sm" len="sm"/>
            <a:tailEnd type="none" w="lg" len="lg"/>
          </a:ln>
        </p:spPr>
        <p:txBody>
          <a:bodyPr>
            <a:spAutoFit/>
          </a:bodyPr>
          <a:lstStyle/>
          <a:p>
            <a:pPr marL="457200" indent="-457200" algn="l"/>
            <a:r>
              <a:rPr lang="en-US" sz="1000" b="1" dirty="0"/>
              <a:t>Unit reports information to TOC:</a:t>
            </a:r>
          </a:p>
          <a:p>
            <a:pPr marL="457200" indent="-457200" algn="l"/>
            <a:r>
              <a:rPr lang="en-US" sz="1000" b="1" u="sng" dirty="0"/>
              <a:t>Battle Drill 1: KIA of coalition soldier/coalition civilian</a:t>
            </a:r>
          </a:p>
          <a:p>
            <a:pPr marL="457200" indent="-457200" algn="l"/>
            <a:r>
              <a:rPr lang="en-US" sz="1000" b="1" u="sng" dirty="0">
                <a:hlinkClick r:id="rId2" action="ppaction://hlinksldjump"/>
              </a:rPr>
              <a:t>Battle Drill 46: </a:t>
            </a:r>
            <a:r>
              <a:rPr lang="en-US" sz="1000" b="1" dirty="0">
                <a:solidFill>
                  <a:srgbClr val="FF0000"/>
                </a:solidFill>
                <a:hlinkClick r:id="rId2" action="ppaction://hlinksldjump"/>
              </a:rPr>
              <a:t>WIA of coalition soldier/coalition civilian</a:t>
            </a:r>
            <a:endParaRPr lang="en-US" sz="1000" b="1" dirty="0">
              <a:solidFill>
                <a:srgbClr val="FF0000"/>
              </a:solidFill>
            </a:endParaRPr>
          </a:p>
          <a:p>
            <a:pPr marL="457200" indent="-457200" algn="l"/>
            <a:r>
              <a:rPr lang="en-US" sz="1000" b="1" u="sng" dirty="0">
                <a:hlinkClick r:id="rId3" action="ppaction://hlinksldjump"/>
              </a:rPr>
              <a:t>Battle Drill 48:</a:t>
            </a:r>
            <a:r>
              <a:rPr lang="en-US" sz="1000" b="1" u="sng" dirty="0">
                <a:solidFill>
                  <a:srgbClr val="3399FF"/>
                </a:solidFill>
                <a:hlinkClick r:id="rId3" action="ppaction://hlinksldjump"/>
              </a:rPr>
              <a:t> MEDEVAC</a:t>
            </a:r>
            <a:endParaRPr lang="en-US" sz="1000" b="1" dirty="0">
              <a:solidFill>
                <a:srgbClr val="FF0000"/>
              </a:solidFill>
            </a:endParaRPr>
          </a:p>
          <a:p>
            <a:pPr marL="457200" indent="-457200" algn="l" eaLnBrk="0" hangingPunct="0"/>
            <a:r>
              <a:rPr lang="en-US" sz="1000" b="1" dirty="0"/>
              <a:t>Unit reports information to TOC:</a:t>
            </a:r>
          </a:p>
          <a:p>
            <a:pPr marL="457200" indent="-457200" algn="l" eaLnBrk="0" hangingPunct="0">
              <a:buFontTx/>
              <a:buAutoNum type="arabicParenBoth"/>
            </a:pPr>
            <a:r>
              <a:rPr lang="en-US" sz="1000" b="1" dirty="0"/>
              <a:t>DTG of incident.</a:t>
            </a:r>
          </a:p>
          <a:p>
            <a:pPr marL="457200" indent="-457200" algn="l" eaLnBrk="0" hangingPunct="0">
              <a:buFontTx/>
              <a:buAutoNum type="arabicParenBoth"/>
            </a:pPr>
            <a:r>
              <a:rPr lang="en-US" sz="1000" b="1" dirty="0"/>
              <a:t>Reporting unit and location (8-digit grid) and nearest Check Point.</a:t>
            </a:r>
          </a:p>
          <a:p>
            <a:pPr marL="457200" indent="-457200" algn="l" eaLnBrk="0" hangingPunct="0">
              <a:buFontTx/>
              <a:buAutoNum type="arabicParenBoth"/>
            </a:pPr>
            <a:r>
              <a:rPr lang="en-US" sz="1000" b="1" dirty="0"/>
              <a:t>Direction of travel?</a:t>
            </a:r>
          </a:p>
          <a:p>
            <a:pPr marL="457200" indent="-457200" algn="l" eaLnBrk="0" hangingPunct="0">
              <a:buFontTx/>
              <a:buAutoNum type="arabicParenBoth"/>
            </a:pPr>
            <a:r>
              <a:rPr lang="en-US" sz="1000" b="1" dirty="0"/>
              <a:t>Contact method.  Unit’s FM freq, C/S, and telephone number.  POC name.</a:t>
            </a:r>
          </a:p>
          <a:p>
            <a:pPr marL="457200" indent="-457200" algn="l" eaLnBrk="0" hangingPunct="0">
              <a:buFontTx/>
              <a:buAutoNum type="arabicParenBoth"/>
            </a:pPr>
            <a:r>
              <a:rPr lang="en-US" sz="1000" b="1" dirty="0"/>
              <a:t>Information on where in the convoy the IED detonated?</a:t>
            </a:r>
          </a:p>
          <a:p>
            <a:pPr marL="457200" indent="-457200" algn="l" eaLnBrk="0" hangingPunct="0">
              <a:buFontTx/>
              <a:buAutoNum type="arabicParenBoth"/>
            </a:pPr>
            <a:r>
              <a:rPr lang="en-US" sz="1000" b="1" dirty="0"/>
              <a:t>Which side of road did blast occur?</a:t>
            </a:r>
          </a:p>
          <a:p>
            <a:pPr marL="457200" indent="-457200" algn="l" eaLnBrk="0" hangingPunct="0">
              <a:buFontTx/>
              <a:buAutoNum type="arabicParenBoth"/>
            </a:pPr>
            <a:r>
              <a:rPr lang="en-US" sz="1000" b="1" dirty="0"/>
              <a:t>What lane was convoy traveling in (Left / Right / Median)?</a:t>
            </a:r>
          </a:p>
          <a:p>
            <a:pPr marL="457200" indent="-457200" algn="l"/>
            <a:endParaRPr lang="en-US" sz="1000" b="1" dirty="0"/>
          </a:p>
          <a:p>
            <a:pPr marL="457200" indent="-457200" algn="l"/>
            <a:r>
              <a:rPr lang="en-US" sz="1000" b="1" dirty="0"/>
              <a:t>EOD 9 Line (9 Line EOD Request per Land Owner SOP)</a:t>
            </a:r>
          </a:p>
        </p:txBody>
      </p:sp>
      <p:sp>
        <p:nvSpPr>
          <p:cNvPr id="62483" name="Text Box 21"/>
          <p:cNvSpPr txBox="1">
            <a:spLocks noChangeArrowheads="1"/>
          </p:cNvSpPr>
          <p:nvPr/>
        </p:nvSpPr>
        <p:spPr bwMode="auto">
          <a:xfrm>
            <a:off x="4114800" y="1600200"/>
            <a:ext cx="990600" cy="861774"/>
          </a:xfrm>
          <a:prstGeom prst="rect">
            <a:avLst/>
          </a:prstGeom>
          <a:noFill/>
          <a:ln w="12700">
            <a:solidFill>
              <a:schemeClr val="tx1"/>
            </a:solidFill>
            <a:miter lim="800000"/>
            <a:headEnd type="none" w="sm" len="sm"/>
            <a:tailEnd type="none" w="lg" len="lg"/>
          </a:ln>
        </p:spPr>
        <p:txBody>
          <a:bodyPr>
            <a:spAutoFit/>
          </a:bodyPr>
          <a:lstStyle/>
          <a:p>
            <a:pPr algn="l"/>
            <a:r>
              <a:rPr lang="en-US" sz="1000" b="1" dirty="0"/>
              <a:t>2. Unit reports information to TOC:</a:t>
            </a:r>
          </a:p>
          <a:p>
            <a:pPr algn="l" eaLnBrk="0" hangingPunct="0"/>
            <a:endParaRPr lang="en-US" sz="1000" b="1" dirty="0"/>
          </a:p>
        </p:txBody>
      </p:sp>
      <p:cxnSp>
        <p:nvCxnSpPr>
          <p:cNvPr id="62484" name="AutoShape 22"/>
          <p:cNvCxnSpPr>
            <a:cxnSpLocks noChangeShapeType="1"/>
            <a:stCxn id="62482" idx="1"/>
            <a:endCxn id="62483" idx="3"/>
          </p:cNvCxnSpPr>
          <p:nvPr/>
        </p:nvCxnSpPr>
        <p:spPr bwMode="auto">
          <a:xfrm flipH="1" flipV="1">
            <a:off x="5105400" y="2031087"/>
            <a:ext cx="533400" cy="1154907"/>
          </a:xfrm>
          <a:prstGeom prst="straightConnector1">
            <a:avLst/>
          </a:prstGeom>
          <a:noFill/>
          <a:ln w="9525">
            <a:solidFill>
              <a:schemeClr val="tx1"/>
            </a:solidFill>
            <a:round/>
            <a:headEnd/>
            <a:tailEnd type="triangle" w="med" len="med"/>
          </a:ln>
        </p:spPr>
      </p:cxnSp>
      <p:cxnSp>
        <p:nvCxnSpPr>
          <p:cNvPr id="62485" name="AutoShape 23"/>
          <p:cNvCxnSpPr>
            <a:cxnSpLocks noChangeShapeType="1"/>
            <a:stCxn id="62466" idx="3"/>
            <a:endCxn id="62483" idx="1"/>
          </p:cNvCxnSpPr>
          <p:nvPr/>
        </p:nvCxnSpPr>
        <p:spPr bwMode="auto">
          <a:xfrm flipV="1">
            <a:off x="3657600" y="2031087"/>
            <a:ext cx="457200" cy="586234"/>
          </a:xfrm>
          <a:prstGeom prst="straightConnector1">
            <a:avLst/>
          </a:prstGeom>
          <a:noFill/>
          <a:ln w="9525">
            <a:solidFill>
              <a:schemeClr val="tx1"/>
            </a:solidFill>
            <a:round/>
            <a:headEnd/>
            <a:tailEnd type="triangle" w="med" len="med"/>
          </a:ln>
        </p:spPr>
      </p:cxnSp>
      <p:cxnSp>
        <p:nvCxnSpPr>
          <p:cNvPr id="62486" name="AutoShape 24"/>
          <p:cNvCxnSpPr>
            <a:cxnSpLocks noChangeShapeType="1"/>
            <a:stCxn id="62469" idx="2"/>
            <a:endCxn id="62466" idx="0"/>
          </p:cNvCxnSpPr>
          <p:nvPr/>
        </p:nvCxnSpPr>
        <p:spPr bwMode="auto">
          <a:xfrm>
            <a:off x="1790700" y="1231900"/>
            <a:ext cx="152400" cy="415925"/>
          </a:xfrm>
          <a:prstGeom prst="straightConnector1">
            <a:avLst/>
          </a:prstGeom>
          <a:noFill/>
          <a:ln w="9525">
            <a:solidFill>
              <a:schemeClr val="tx1"/>
            </a:solidFill>
            <a:round/>
            <a:headEnd/>
            <a:tailEnd type="triangle" w="med" len="med"/>
          </a:ln>
        </p:spPr>
      </p:cxnSp>
      <p:cxnSp>
        <p:nvCxnSpPr>
          <p:cNvPr id="62487" name="AutoShape 25"/>
          <p:cNvCxnSpPr>
            <a:cxnSpLocks noChangeShapeType="1"/>
            <a:stCxn id="62479" idx="2"/>
            <a:endCxn id="62491" idx="0"/>
          </p:cNvCxnSpPr>
          <p:nvPr/>
        </p:nvCxnSpPr>
        <p:spPr bwMode="auto">
          <a:xfrm rot="5400000">
            <a:off x="7177088" y="6186487"/>
            <a:ext cx="123825" cy="1588"/>
          </a:xfrm>
          <a:prstGeom prst="straightConnector1">
            <a:avLst/>
          </a:prstGeom>
          <a:noFill/>
          <a:ln w="9525">
            <a:solidFill>
              <a:schemeClr val="tx1"/>
            </a:solidFill>
            <a:round/>
            <a:headEnd/>
            <a:tailEnd type="triangle" w="med" len="med"/>
          </a:ln>
        </p:spPr>
      </p:cxnSp>
      <p:cxnSp>
        <p:nvCxnSpPr>
          <p:cNvPr id="62488" name="AutoShape 26"/>
          <p:cNvCxnSpPr>
            <a:cxnSpLocks noChangeShapeType="1"/>
            <a:stCxn id="62483" idx="2"/>
            <a:endCxn id="32" idx="0"/>
          </p:cNvCxnSpPr>
          <p:nvPr/>
        </p:nvCxnSpPr>
        <p:spPr bwMode="auto">
          <a:xfrm>
            <a:off x="4610100" y="2461974"/>
            <a:ext cx="0" cy="357426"/>
          </a:xfrm>
          <a:prstGeom prst="straightConnector1">
            <a:avLst/>
          </a:prstGeom>
          <a:noFill/>
          <a:ln w="9525">
            <a:solidFill>
              <a:schemeClr val="tx1"/>
            </a:solidFill>
            <a:round/>
            <a:headEnd/>
            <a:tailEnd type="triangle" w="med" len="med"/>
          </a:ln>
        </p:spPr>
      </p:cxnSp>
      <p:sp>
        <p:nvSpPr>
          <p:cNvPr id="62489" name="Text Box 27"/>
          <p:cNvSpPr txBox="1">
            <a:spLocks noChangeArrowheads="1"/>
          </p:cNvSpPr>
          <p:nvPr/>
        </p:nvSpPr>
        <p:spPr bwMode="auto">
          <a:xfrm>
            <a:off x="6172200" y="5257800"/>
            <a:ext cx="2133600" cy="409575"/>
          </a:xfrm>
          <a:prstGeom prst="rect">
            <a:avLst/>
          </a:prstGeom>
          <a:noFill/>
          <a:ln w="12700">
            <a:solidFill>
              <a:schemeClr val="tx1"/>
            </a:solidFill>
            <a:miter lim="800000"/>
            <a:headEnd type="none" w="sm" len="sm"/>
            <a:tailEnd type="none" w="lg" len="lg"/>
          </a:ln>
        </p:spPr>
        <p:txBody>
          <a:bodyPr>
            <a:spAutoFit/>
          </a:bodyPr>
          <a:lstStyle/>
          <a:p>
            <a:pPr eaLnBrk="0" hangingPunct="0"/>
            <a:r>
              <a:rPr lang="en-US" sz="1000" b="1"/>
              <a:t>RTO begins vehicle recovery operations if in our AO</a:t>
            </a:r>
          </a:p>
        </p:txBody>
      </p:sp>
      <p:cxnSp>
        <p:nvCxnSpPr>
          <p:cNvPr id="62490" name="AutoShape 28"/>
          <p:cNvCxnSpPr>
            <a:cxnSpLocks noChangeShapeType="1"/>
            <a:stCxn id="62482" idx="2"/>
            <a:endCxn id="62489" idx="0"/>
          </p:cNvCxnSpPr>
          <p:nvPr/>
        </p:nvCxnSpPr>
        <p:spPr bwMode="auto">
          <a:xfrm rot="5400000">
            <a:off x="7072194" y="5014793"/>
            <a:ext cx="409813" cy="76200"/>
          </a:xfrm>
          <a:prstGeom prst="straightConnector1">
            <a:avLst/>
          </a:prstGeom>
          <a:noFill/>
          <a:ln w="9525">
            <a:solidFill>
              <a:schemeClr val="tx1"/>
            </a:solidFill>
            <a:round/>
            <a:headEnd/>
            <a:tailEnd type="triangle" w="med" len="med"/>
          </a:ln>
        </p:spPr>
      </p:cxnSp>
      <p:sp>
        <p:nvSpPr>
          <p:cNvPr id="62491" name="Text Box 29"/>
          <p:cNvSpPr txBox="1">
            <a:spLocks noChangeArrowheads="1"/>
          </p:cNvSpPr>
          <p:nvPr/>
        </p:nvSpPr>
        <p:spPr bwMode="auto">
          <a:xfrm>
            <a:off x="6172200" y="6248400"/>
            <a:ext cx="2133600" cy="409575"/>
          </a:xfrm>
          <a:prstGeom prst="rect">
            <a:avLst/>
          </a:prstGeom>
          <a:noFill/>
          <a:ln w="12700">
            <a:solidFill>
              <a:schemeClr val="tx1"/>
            </a:solidFill>
            <a:miter lim="800000"/>
            <a:headEnd type="none" w="sm" len="sm"/>
            <a:tailEnd type="none" w="lg" len="lg"/>
          </a:ln>
        </p:spPr>
        <p:txBody>
          <a:bodyPr wrap="square">
            <a:spAutoFit/>
          </a:bodyPr>
          <a:lstStyle/>
          <a:p>
            <a:pPr eaLnBrk="0" hangingPunct="0"/>
            <a:r>
              <a:rPr lang="en-US" sz="1000" b="1" dirty="0"/>
              <a:t>*S2 attempts to shift UAS assets</a:t>
            </a:r>
          </a:p>
        </p:txBody>
      </p:sp>
      <p:cxnSp>
        <p:nvCxnSpPr>
          <p:cNvPr id="62492" name="AutoShape 33"/>
          <p:cNvCxnSpPr>
            <a:cxnSpLocks noChangeShapeType="1"/>
            <a:stCxn id="62471" idx="2"/>
            <a:endCxn id="62481" idx="0"/>
          </p:cNvCxnSpPr>
          <p:nvPr/>
        </p:nvCxnSpPr>
        <p:spPr bwMode="auto">
          <a:xfrm>
            <a:off x="4686300" y="5257800"/>
            <a:ext cx="114300" cy="381000"/>
          </a:xfrm>
          <a:prstGeom prst="straightConnector1">
            <a:avLst/>
          </a:prstGeom>
          <a:noFill/>
          <a:ln w="9525">
            <a:solidFill>
              <a:schemeClr val="tx1"/>
            </a:solidFill>
            <a:round/>
            <a:headEnd/>
            <a:tailEnd type="triangle" w="med" len="med"/>
          </a:ln>
        </p:spPr>
      </p:cxnSp>
      <p:sp>
        <p:nvSpPr>
          <p:cNvPr id="32" name="Text Box 21"/>
          <p:cNvSpPr txBox="1">
            <a:spLocks noChangeArrowheads="1"/>
          </p:cNvSpPr>
          <p:nvPr/>
        </p:nvSpPr>
        <p:spPr bwMode="auto">
          <a:xfrm>
            <a:off x="4114800" y="2819400"/>
            <a:ext cx="990600" cy="400110"/>
          </a:xfrm>
          <a:prstGeom prst="rect">
            <a:avLst/>
          </a:prstGeom>
          <a:noFill/>
          <a:ln w="12700">
            <a:solidFill>
              <a:schemeClr val="tx1"/>
            </a:solidFill>
            <a:miter lim="800000"/>
            <a:headEnd type="none" w="sm" len="sm"/>
            <a:tailEnd type="none" w="lg" len="lg"/>
          </a:ln>
        </p:spPr>
        <p:txBody>
          <a:bodyPr>
            <a:spAutoFit/>
          </a:bodyPr>
          <a:lstStyle/>
          <a:p>
            <a:pPr algn="l"/>
            <a:r>
              <a:rPr lang="en-US" sz="1000" b="1" dirty="0"/>
              <a:t>2a. Dispatch QRF/EOD</a:t>
            </a:r>
          </a:p>
        </p:txBody>
      </p:sp>
      <p:cxnSp>
        <p:nvCxnSpPr>
          <p:cNvPr id="34" name="AutoShape 26"/>
          <p:cNvCxnSpPr>
            <a:cxnSpLocks noChangeShapeType="1"/>
            <a:stCxn id="32" idx="2"/>
            <a:endCxn id="62471" idx="0"/>
          </p:cNvCxnSpPr>
          <p:nvPr/>
        </p:nvCxnSpPr>
        <p:spPr bwMode="auto">
          <a:xfrm>
            <a:off x="4610100" y="3219510"/>
            <a:ext cx="76200" cy="1171515"/>
          </a:xfrm>
          <a:prstGeom prst="straightConnector1">
            <a:avLst/>
          </a:prstGeom>
          <a:noFill/>
          <a:ln w="9525">
            <a:solidFill>
              <a:schemeClr val="tx1"/>
            </a:solidFill>
            <a:round/>
            <a:headEnd/>
            <a:tailEnd type="triangle" w="med" len="med"/>
          </a:ln>
        </p:spPr>
      </p:cxn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2514600" y="381000"/>
            <a:ext cx="4038600" cy="593725"/>
          </a:xfrm>
          <a:prstGeom prst="rect">
            <a:avLst/>
          </a:prstGeom>
          <a:solidFill>
            <a:srgbClr val="00FF00"/>
          </a:solidFill>
          <a:ln w="76200" cmpd="tri">
            <a:solidFill>
              <a:srgbClr val="000000"/>
            </a:solidFill>
            <a:miter lim="800000"/>
            <a:headEnd type="none" w="sm" len="sm"/>
            <a:tailEnd type="none" w="lg" len="lg"/>
          </a:ln>
        </p:spPr>
        <p:txBody>
          <a:bodyPr>
            <a:spAutoFit/>
          </a:bodyPr>
          <a:lstStyle/>
          <a:p>
            <a:pPr eaLnBrk="0" hangingPunct="0"/>
            <a:r>
              <a:rPr lang="en-US" sz="1400" b="1">
                <a:latin typeface="Arial Black" pitchFamily="34" charset="0"/>
              </a:rPr>
              <a:t>BATTLE DRILL 59:</a:t>
            </a:r>
            <a:r>
              <a:rPr lang="en-US" sz="1400" b="1"/>
              <a:t>  TOC Power Outage (Without Backup Army Generator Available)</a:t>
            </a:r>
          </a:p>
        </p:txBody>
      </p:sp>
      <p:sp>
        <p:nvSpPr>
          <p:cNvPr id="63491" name="AutoShape 3"/>
          <p:cNvSpPr>
            <a:spLocks noChangeArrowheads="1"/>
          </p:cNvSpPr>
          <p:nvPr/>
        </p:nvSpPr>
        <p:spPr bwMode="auto">
          <a:xfrm>
            <a:off x="3505200" y="1219200"/>
            <a:ext cx="2057400" cy="609600"/>
          </a:xfrm>
          <a:prstGeom prst="flowChartInputOutput">
            <a:avLst/>
          </a:prstGeom>
          <a:noFill/>
          <a:ln w="57150">
            <a:solidFill>
              <a:srgbClr val="FF0000"/>
            </a:solidFill>
            <a:miter lim="800000"/>
            <a:headEnd/>
            <a:tailEnd/>
          </a:ln>
        </p:spPr>
        <p:txBody>
          <a:bodyPr wrap="none" anchor="ctr"/>
          <a:lstStyle/>
          <a:p>
            <a:endParaRPr lang="en-US"/>
          </a:p>
        </p:txBody>
      </p:sp>
      <p:sp>
        <p:nvSpPr>
          <p:cNvPr id="63492" name="Rectangle 4"/>
          <p:cNvSpPr>
            <a:spLocks noChangeArrowheads="1"/>
          </p:cNvSpPr>
          <p:nvPr/>
        </p:nvSpPr>
        <p:spPr bwMode="auto">
          <a:xfrm>
            <a:off x="3795713" y="1371600"/>
            <a:ext cx="1503362" cy="304800"/>
          </a:xfrm>
          <a:prstGeom prst="rect">
            <a:avLst/>
          </a:prstGeom>
          <a:noFill/>
          <a:ln w="28575">
            <a:noFill/>
            <a:miter lim="800000"/>
            <a:headEnd/>
            <a:tailEnd/>
          </a:ln>
        </p:spPr>
        <p:txBody>
          <a:bodyPr wrap="none">
            <a:spAutoFit/>
          </a:bodyPr>
          <a:lstStyle/>
          <a:p>
            <a:pPr eaLnBrk="0" hangingPunct="0"/>
            <a:r>
              <a:rPr lang="en-US" sz="1400" b="1"/>
              <a:t>Power goes out</a:t>
            </a:r>
          </a:p>
        </p:txBody>
      </p:sp>
      <p:sp>
        <p:nvSpPr>
          <p:cNvPr id="63493" name="Text Box 5"/>
          <p:cNvSpPr txBox="1">
            <a:spLocks noChangeArrowheads="1"/>
          </p:cNvSpPr>
          <p:nvPr/>
        </p:nvSpPr>
        <p:spPr bwMode="auto">
          <a:xfrm>
            <a:off x="6324600" y="1344613"/>
            <a:ext cx="2590800" cy="1384995"/>
          </a:xfrm>
          <a:prstGeom prst="rect">
            <a:avLst/>
          </a:prstGeom>
          <a:noFill/>
          <a:ln w="12700">
            <a:solidFill>
              <a:schemeClr val="tx1"/>
            </a:solidFill>
            <a:miter lim="800000"/>
            <a:headEnd type="none" w="sm" len="sm"/>
            <a:tailEnd type="none" w="lg" len="lg"/>
          </a:ln>
        </p:spPr>
        <p:txBody>
          <a:bodyPr>
            <a:spAutoFit/>
          </a:bodyPr>
          <a:lstStyle/>
          <a:p>
            <a:pPr marL="457200" indent="-457200" algn="l" eaLnBrk="0" hangingPunct="0"/>
            <a:r>
              <a:rPr lang="en-US" b="1" dirty="0"/>
              <a:t>Battle NCO</a:t>
            </a:r>
          </a:p>
          <a:p>
            <a:pPr marL="457200" indent="-457200" algn="l" eaLnBrk="0" hangingPunct="0"/>
            <a:r>
              <a:rPr lang="en-US" b="1" dirty="0"/>
              <a:t>1.  Contacts contracting representative </a:t>
            </a:r>
          </a:p>
          <a:p>
            <a:pPr marL="457200" indent="-457200" algn="l" eaLnBrk="0" hangingPunct="0"/>
            <a:r>
              <a:rPr lang="en-US" b="1" dirty="0"/>
              <a:t>2.  Contacts Garrison – who will     </a:t>
            </a:r>
          </a:p>
          <a:p>
            <a:pPr marL="457200" indent="-457200" algn="l" eaLnBrk="0" hangingPunct="0"/>
            <a:r>
              <a:rPr lang="en-US" b="1" dirty="0"/>
              <a:t>     link up w/ contracting representative to ensure  </a:t>
            </a:r>
          </a:p>
          <a:p>
            <a:pPr marL="457200" indent="-457200" algn="l" eaLnBrk="0" hangingPunct="0"/>
            <a:r>
              <a:rPr lang="en-US" b="1" dirty="0"/>
              <a:t>     repairs are made </a:t>
            </a:r>
          </a:p>
        </p:txBody>
      </p:sp>
      <p:cxnSp>
        <p:nvCxnSpPr>
          <p:cNvPr id="63494" name="AutoShape 8"/>
          <p:cNvCxnSpPr>
            <a:cxnSpLocks noChangeShapeType="1"/>
            <a:stCxn id="63491" idx="2"/>
            <a:endCxn id="63499" idx="3"/>
          </p:cNvCxnSpPr>
          <p:nvPr/>
        </p:nvCxnSpPr>
        <p:spPr bwMode="auto">
          <a:xfrm flipH="1">
            <a:off x="2209800" y="1524000"/>
            <a:ext cx="1501140" cy="708630"/>
          </a:xfrm>
          <a:prstGeom prst="straightConnector1">
            <a:avLst/>
          </a:prstGeom>
          <a:noFill/>
          <a:ln w="9525">
            <a:solidFill>
              <a:schemeClr val="tx1"/>
            </a:solidFill>
            <a:round/>
            <a:headEnd/>
            <a:tailEnd type="triangle" w="med" len="med"/>
          </a:ln>
        </p:spPr>
      </p:cxnSp>
      <p:cxnSp>
        <p:nvCxnSpPr>
          <p:cNvPr id="63495" name="AutoShape 9"/>
          <p:cNvCxnSpPr>
            <a:cxnSpLocks noChangeShapeType="1"/>
            <a:stCxn id="63507" idx="1"/>
            <a:endCxn id="63501" idx="3"/>
          </p:cNvCxnSpPr>
          <p:nvPr/>
        </p:nvCxnSpPr>
        <p:spPr bwMode="auto">
          <a:xfrm rot="10800000" flipV="1">
            <a:off x="4876800" y="5341938"/>
            <a:ext cx="1447800" cy="1058862"/>
          </a:xfrm>
          <a:prstGeom prst="straightConnector1">
            <a:avLst/>
          </a:prstGeom>
          <a:noFill/>
          <a:ln w="9525">
            <a:solidFill>
              <a:schemeClr val="tx1"/>
            </a:solidFill>
            <a:round/>
            <a:headEnd/>
            <a:tailEnd type="triangle" w="med" len="med"/>
          </a:ln>
        </p:spPr>
      </p:cxnSp>
      <p:cxnSp>
        <p:nvCxnSpPr>
          <p:cNvPr id="63496" name="AutoShape 10"/>
          <p:cNvCxnSpPr>
            <a:cxnSpLocks noChangeShapeType="1"/>
            <a:stCxn id="63491" idx="5"/>
            <a:endCxn id="63493" idx="1"/>
          </p:cNvCxnSpPr>
          <p:nvPr/>
        </p:nvCxnSpPr>
        <p:spPr bwMode="auto">
          <a:xfrm>
            <a:off x="5356860" y="1524000"/>
            <a:ext cx="967740" cy="513111"/>
          </a:xfrm>
          <a:prstGeom prst="straightConnector1">
            <a:avLst/>
          </a:prstGeom>
          <a:noFill/>
          <a:ln w="9525">
            <a:solidFill>
              <a:schemeClr val="tx1"/>
            </a:solidFill>
            <a:round/>
            <a:headEnd/>
            <a:tailEnd type="triangle" w="med" len="med"/>
          </a:ln>
        </p:spPr>
      </p:cxnSp>
      <p:cxnSp>
        <p:nvCxnSpPr>
          <p:cNvPr id="63497" name="AutoShape 11"/>
          <p:cNvCxnSpPr>
            <a:cxnSpLocks noChangeShapeType="1"/>
            <a:stCxn id="63506" idx="3"/>
            <a:endCxn id="63501" idx="1"/>
          </p:cNvCxnSpPr>
          <p:nvPr/>
        </p:nvCxnSpPr>
        <p:spPr bwMode="auto">
          <a:xfrm>
            <a:off x="2057400" y="5578475"/>
            <a:ext cx="1524000" cy="822325"/>
          </a:xfrm>
          <a:prstGeom prst="straightConnector1">
            <a:avLst/>
          </a:prstGeom>
          <a:noFill/>
          <a:ln w="9525">
            <a:solidFill>
              <a:schemeClr val="tx1"/>
            </a:solidFill>
            <a:round/>
            <a:headEnd/>
            <a:tailEnd type="triangle" w="med" len="med"/>
          </a:ln>
        </p:spPr>
      </p:cxnSp>
      <p:sp>
        <p:nvSpPr>
          <p:cNvPr id="63498" name="Text Box 12"/>
          <p:cNvSpPr txBox="1">
            <a:spLocks noChangeArrowheads="1"/>
          </p:cNvSpPr>
          <p:nvPr/>
        </p:nvSpPr>
        <p:spPr bwMode="auto">
          <a:xfrm>
            <a:off x="3352800" y="2667000"/>
            <a:ext cx="1981200" cy="652463"/>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b="1"/>
              <a:t>S6</a:t>
            </a:r>
          </a:p>
          <a:p>
            <a:pPr algn="l" eaLnBrk="0" hangingPunct="0"/>
            <a:r>
              <a:rPr lang="en-US" b="1"/>
              <a:t>1.  Starts backup generator for servers</a:t>
            </a:r>
          </a:p>
        </p:txBody>
      </p:sp>
      <p:sp>
        <p:nvSpPr>
          <p:cNvPr id="63499" name="Text Box 13"/>
          <p:cNvSpPr txBox="1">
            <a:spLocks noChangeArrowheads="1"/>
          </p:cNvSpPr>
          <p:nvPr/>
        </p:nvSpPr>
        <p:spPr bwMode="auto">
          <a:xfrm>
            <a:off x="152400" y="1447800"/>
            <a:ext cx="2057400" cy="156966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b="1" dirty="0"/>
              <a:t>Battle CPT</a:t>
            </a:r>
          </a:p>
          <a:p>
            <a:pPr algn="l" eaLnBrk="0" hangingPunct="0"/>
            <a:r>
              <a:rPr lang="en-US" b="1" dirty="0"/>
              <a:t>1. Call higher to notify that power is out and they have C2 in the interim</a:t>
            </a:r>
          </a:p>
          <a:p>
            <a:pPr algn="l" eaLnBrk="0" hangingPunct="0"/>
            <a:r>
              <a:rPr lang="en-US" b="1" dirty="0"/>
              <a:t>2. TAC established if outage is longer than 30 minutes</a:t>
            </a:r>
            <a:endParaRPr lang="en-US" sz="1000" b="1" dirty="0"/>
          </a:p>
        </p:txBody>
      </p:sp>
      <p:cxnSp>
        <p:nvCxnSpPr>
          <p:cNvPr id="63500" name="AutoShape 15"/>
          <p:cNvCxnSpPr>
            <a:cxnSpLocks noChangeShapeType="1"/>
            <a:stCxn id="63491" idx="4"/>
            <a:endCxn id="63498" idx="0"/>
          </p:cNvCxnSpPr>
          <p:nvPr/>
        </p:nvCxnSpPr>
        <p:spPr bwMode="auto">
          <a:xfrm flipH="1">
            <a:off x="4343400" y="1857375"/>
            <a:ext cx="190500" cy="809625"/>
          </a:xfrm>
          <a:prstGeom prst="straightConnector1">
            <a:avLst/>
          </a:prstGeom>
          <a:noFill/>
          <a:ln w="9525">
            <a:solidFill>
              <a:schemeClr val="tx1"/>
            </a:solidFill>
            <a:round/>
            <a:headEnd/>
            <a:tailEnd type="triangle" w="med" len="med"/>
          </a:ln>
        </p:spPr>
      </p:cxnSp>
      <p:sp>
        <p:nvSpPr>
          <p:cNvPr id="63501" name="Text Box 16"/>
          <p:cNvSpPr txBox="1">
            <a:spLocks noChangeArrowheads="1"/>
          </p:cNvSpPr>
          <p:nvPr/>
        </p:nvSpPr>
        <p:spPr bwMode="auto">
          <a:xfrm>
            <a:off x="3581400" y="6096000"/>
            <a:ext cx="1295400" cy="609600"/>
          </a:xfrm>
          <a:prstGeom prst="rect">
            <a:avLst/>
          </a:prstGeom>
          <a:noFill/>
          <a:ln w="12700">
            <a:solidFill>
              <a:schemeClr val="tx1"/>
            </a:solidFill>
            <a:miter lim="800000"/>
            <a:headEnd type="none" w="sm" len="sm"/>
            <a:tailEnd type="none" w="lg" len="lg"/>
          </a:ln>
        </p:spPr>
        <p:txBody>
          <a:bodyPr>
            <a:spAutoFit/>
          </a:bodyPr>
          <a:lstStyle/>
          <a:p>
            <a:pPr eaLnBrk="0" hangingPunct="0"/>
            <a:r>
              <a:rPr lang="en-US" sz="1100" b="1"/>
              <a:t>Conduct functions check of all equipment</a:t>
            </a:r>
          </a:p>
        </p:txBody>
      </p:sp>
      <p:sp>
        <p:nvSpPr>
          <p:cNvPr id="63502" name="AutoShape 17"/>
          <p:cNvSpPr>
            <a:spLocks noChangeArrowheads="1"/>
          </p:cNvSpPr>
          <p:nvPr/>
        </p:nvSpPr>
        <p:spPr bwMode="auto">
          <a:xfrm>
            <a:off x="3276600" y="3886200"/>
            <a:ext cx="2057400" cy="609600"/>
          </a:xfrm>
          <a:prstGeom prst="flowChartInputOutput">
            <a:avLst/>
          </a:prstGeom>
          <a:noFill/>
          <a:ln w="57150">
            <a:solidFill>
              <a:srgbClr val="FF0000"/>
            </a:solidFill>
            <a:miter lim="800000"/>
            <a:headEnd/>
            <a:tailEnd/>
          </a:ln>
        </p:spPr>
        <p:txBody>
          <a:bodyPr wrap="none" anchor="ctr"/>
          <a:lstStyle/>
          <a:p>
            <a:endParaRPr lang="en-US"/>
          </a:p>
        </p:txBody>
      </p:sp>
      <p:sp>
        <p:nvSpPr>
          <p:cNvPr id="63503" name="Rectangle 18"/>
          <p:cNvSpPr>
            <a:spLocks noChangeArrowheads="1"/>
          </p:cNvSpPr>
          <p:nvPr/>
        </p:nvSpPr>
        <p:spPr bwMode="auto">
          <a:xfrm>
            <a:off x="3562350" y="4038600"/>
            <a:ext cx="1535113" cy="304800"/>
          </a:xfrm>
          <a:prstGeom prst="rect">
            <a:avLst/>
          </a:prstGeom>
          <a:noFill/>
          <a:ln w="28575">
            <a:noFill/>
            <a:miter lim="800000"/>
            <a:headEnd/>
            <a:tailEnd/>
          </a:ln>
        </p:spPr>
        <p:txBody>
          <a:bodyPr wrap="none">
            <a:spAutoFit/>
          </a:bodyPr>
          <a:lstStyle/>
          <a:p>
            <a:pPr eaLnBrk="0" hangingPunct="0"/>
            <a:r>
              <a:rPr lang="en-US" sz="1400" b="1"/>
              <a:t>Power Restored</a:t>
            </a:r>
          </a:p>
        </p:txBody>
      </p:sp>
      <p:cxnSp>
        <p:nvCxnSpPr>
          <p:cNvPr id="63504" name="AutoShape 21"/>
          <p:cNvCxnSpPr>
            <a:cxnSpLocks noChangeShapeType="1"/>
            <a:stCxn id="63503" idx="3"/>
            <a:endCxn id="63507" idx="1"/>
          </p:cNvCxnSpPr>
          <p:nvPr/>
        </p:nvCxnSpPr>
        <p:spPr bwMode="auto">
          <a:xfrm>
            <a:off x="5097463" y="4191000"/>
            <a:ext cx="1227137" cy="1150938"/>
          </a:xfrm>
          <a:prstGeom prst="straightConnector1">
            <a:avLst/>
          </a:prstGeom>
          <a:noFill/>
          <a:ln w="9525">
            <a:solidFill>
              <a:schemeClr val="tx1"/>
            </a:solidFill>
            <a:round/>
            <a:headEnd/>
            <a:tailEnd type="triangle" w="med" len="med"/>
          </a:ln>
        </p:spPr>
      </p:cxnSp>
      <p:cxnSp>
        <p:nvCxnSpPr>
          <p:cNvPr id="63505" name="AutoShape 22"/>
          <p:cNvCxnSpPr>
            <a:cxnSpLocks noChangeShapeType="1"/>
            <a:stCxn id="63502" idx="2"/>
            <a:endCxn id="63506" idx="3"/>
          </p:cNvCxnSpPr>
          <p:nvPr/>
        </p:nvCxnSpPr>
        <p:spPr bwMode="auto">
          <a:xfrm flipH="1">
            <a:off x="2057400" y="4191000"/>
            <a:ext cx="1397000" cy="1387475"/>
          </a:xfrm>
          <a:prstGeom prst="straightConnector1">
            <a:avLst/>
          </a:prstGeom>
          <a:noFill/>
          <a:ln w="9525">
            <a:solidFill>
              <a:schemeClr val="tx1"/>
            </a:solidFill>
            <a:round/>
            <a:headEnd/>
            <a:tailEnd type="triangle" w="med" len="med"/>
          </a:ln>
        </p:spPr>
      </p:cxnSp>
      <p:sp>
        <p:nvSpPr>
          <p:cNvPr id="63506" name="Text Box 23"/>
          <p:cNvSpPr txBox="1">
            <a:spLocks noChangeArrowheads="1"/>
          </p:cNvSpPr>
          <p:nvPr/>
        </p:nvSpPr>
        <p:spPr bwMode="auto">
          <a:xfrm>
            <a:off x="152400" y="5105400"/>
            <a:ext cx="1905000" cy="94615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100" b="1" dirty="0"/>
              <a:t>Battle CPT</a:t>
            </a:r>
          </a:p>
          <a:p>
            <a:pPr algn="l" eaLnBrk="0" hangingPunct="0"/>
            <a:r>
              <a:rPr lang="en-US" sz="1100" b="1" dirty="0"/>
              <a:t>1.  Call higher to notify power has been restored</a:t>
            </a:r>
          </a:p>
          <a:p>
            <a:pPr algn="l" eaLnBrk="0" hangingPunct="0"/>
            <a:r>
              <a:rPr lang="en-US" sz="1100" b="1" dirty="0"/>
              <a:t>2.  Return from TAC (If applicable)</a:t>
            </a:r>
          </a:p>
        </p:txBody>
      </p:sp>
      <p:sp>
        <p:nvSpPr>
          <p:cNvPr id="63507" name="Text Box 24"/>
          <p:cNvSpPr txBox="1">
            <a:spLocks noChangeArrowheads="1"/>
          </p:cNvSpPr>
          <p:nvPr/>
        </p:nvSpPr>
        <p:spPr bwMode="auto">
          <a:xfrm>
            <a:off x="6324600" y="4953000"/>
            <a:ext cx="2590800" cy="777875"/>
          </a:xfrm>
          <a:prstGeom prst="rect">
            <a:avLst/>
          </a:prstGeom>
          <a:noFill/>
          <a:ln w="12700">
            <a:solidFill>
              <a:schemeClr val="tx1"/>
            </a:solidFill>
            <a:miter lim="800000"/>
            <a:headEnd type="none" w="sm" len="sm"/>
            <a:tailEnd type="none" w="lg" len="lg"/>
          </a:ln>
        </p:spPr>
        <p:txBody>
          <a:bodyPr>
            <a:spAutoFit/>
          </a:bodyPr>
          <a:lstStyle/>
          <a:p>
            <a:pPr marL="457200" indent="-457200" algn="l" eaLnBrk="0" hangingPunct="0"/>
            <a:r>
              <a:rPr lang="en-US" sz="1100" b="1" dirty="0"/>
              <a:t>Battle NCO</a:t>
            </a:r>
          </a:p>
          <a:p>
            <a:pPr marL="457200" indent="-457200" algn="l" eaLnBrk="0" hangingPunct="0"/>
            <a:r>
              <a:rPr lang="en-US" sz="1100" b="1" dirty="0"/>
              <a:t>1.  Contacts Garrison</a:t>
            </a:r>
          </a:p>
          <a:p>
            <a:pPr marL="457200" indent="-457200" algn="l" eaLnBrk="0" hangingPunct="0"/>
            <a:r>
              <a:rPr lang="en-US" sz="1100" b="1" dirty="0"/>
              <a:t>2.  Contacts higher to alert BTL CPT </a:t>
            </a:r>
          </a:p>
          <a:p>
            <a:pPr marL="457200" indent="-457200" algn="l" eaLnBrk="0" hangingPunct="0"/>
            <a:r>
              <a:rPr lang="en-US" sz="1100" b="1" dirty="0"/>
              <a:t>to return to the TOC (If applicable)</a:t>
            </a:r>
          </a:p>
        </p:txBody>
      </p:sp>
      <p:sp>
        <p:nvSpPr>
          <p:cNvPr id="63508" name="Text Box 25"/>
          <p:cNvSpPr txBox="1">
            <a:spLocks noChangeArrowheads="1"/>
          </p:cNvSpPr>
          <p:nvPr/>
        </p:nvSpPr>
        <p:spPr bwMode="auto">
          <a:xfrm>
            <a:off x="3276600" y="5062538"/>
            <a:ext cx="1981200" cy="60960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100" b="1"/>
              <a:t>S6</a:t>
            </a:r>
          </a:p>
          <a:p>
            <a:pPr algn="l" eaLnBrk="0" hangingPunct="0"/>
            <a:r>
              <a:rPr lang="en-US" sz="1100" b="1"/>
              <a:t>1.  Shuts down backup generator for servers</a:t>
            </a:r>
          </a:p>
        </p:txBody>
      </p:sp>
      <p:cxnSp>
        <p:nvCxnSpPr>
          <p:cNvPr id="63509" name="AutoShape 26"/>
          <p:cNvCxnSpPr>
            <a:cxnSpLocks noChangeShapeType="1"/>
            <a:stCxn id="63502" idx="4"/>
            <a:endCxn id="63508" idx="0"/>
          </p:cNvCxnSpPr>
          <p:nvPr/>
        </p:nvCxnSpPr>
        <p:spPr bwMode="auto">
          <a:xfrm flipH="1">
            <a:off x="4267200" y="4524375"/>
            <a:ext cx="38100" cy="538163"/>
          </a:xfrm>
          <a:prstGeom prst="straightConnector1">
            <a:avLst/>
          </a:prstGeom>
          <a:noFill/>
          <a:ln w="9525">
            <a:solidFill>
              <a:schemeClr val="tx1"/>
            </a:solidFill>
            <a:round/>
            <a:headEnd/>
            <a:tailEnd type="triangle" w="med" len="med"/>
          </a:ln>
        </p:spPr>
      </p:cxnSp>
      <p:cxnSp>
        <p:nvCxnSpPr>
          <p:cNvPr id="63510" name="AutoShape 27"/>
          <p:cNvCxnSpPr>
            <a:cxnSpLocks noChangeShapeType="1"/>
            <a:stCxn id="63508" idx="2"/>
            <a:endCxn id="63501" idx="0"/>
          </p:cNvCxnSpPr>
          <p:nvPr/>
        </p:nvCxnSpPr>
        <p:spPr bwMode="auto">
          <a:xfrm rot="5400000">
            <a:off x="4036219" y="5865019"/>
            <a:ext cx="423862" cy="38100"/>
          </a:xfrm>
          <a:prstGeom prst="straightConnector1">
            <a:avLst/>
          </a:prstGeom>
          <a:noFill/>
          <a:ln w="9525">
            <a:solidFill>
              <a:schemeClr val="tx1"/>
            </a:solidFill>
            <a:round/>
            <a:headEnd/>
            <a:tailEnd type="triangle" w="med" len="med"/>
          </a:ln>
        </p:spPr>
      </p:cxn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1600200" y="381000"/>
            <a:ext cx="6096000" cy="523220"/>
          </a:xfrm>
          <a:prstGeom prst="rect">
            <a:avLst/>
          </a:prstGeom>
          <a:solidFill>
            <a:srgbClr val="00FF00"/>
          </a:solidFill>
          <a:ln w="76200" cmpd="tri">
            <a:solidFill>
              <a:srgbClr val="FF0000"/>
            </a:solidFill>
            <a:miter lim="800000"/>
            <a:headEnd type="none" w="sm" len="sm"/>
            <a:tailEnd type="none" w="lg" len="lg"/>
          </a:ln>
        </p:spPr>
        <p:txBody>
          <a:bodyPr>
            <a:spAutoFit/>
          </a:bodyPr>
          <a:lstStyle/>
          <a:p>
            <a:pPr eaLnBrk="0" hangingPunct="0"/>
            <a:r>
              <a:rPr lang="en-US" sz="1400" b="1" dirty="0">
                <a:latin typeface="Arial Black" pitchFamily="34" charset="0"/>
              </a:rPr>
              <a:t>BATTLE DRILL 60:</a:t>
            </a:r>
            <a:r>
              <a:rPr lang="en-US" sz="1400" b="1" dirty="0"/>
              <a:t> CONTACT LOCAL AUTHORITIES FOR ASSISTANCE</a:t>
            </a:r>
          </a:p>
        </p:txBody>
      </p:sp>
      <p:sp>
        <p:nvSpPr>
          <p:cNvPr id="64515" name="AutoShape 3"/>
          <p:cNvSpPr>
            <a:spLocks noChangeArrowheads="1"/>
          </p:cNvSpPr>
          <p:nvPr/>
        </p:nvSpPr>
        <p:spPr bwMode="auto">
          <a:xfrm>
            <a:off x="3124200" y="1066800"/>
            <a:ext cx="2819400" cy="609600"/>
          </a:xfrm>
          <a:prstGeom prst="flowChartInputOutput">
            <a:avLst/>
          </a:prstGeom>
          <a:noFill/>
          <a:ln w="28575">
            <a:solidFill>
              <a:srgbClr val="FF0000"/>
            </a:solidFill>
            <a:miter lim="800000"/>
            <a:headEnd/>
            <a:tailEnd/>
          </a:ln>
        </p:spPr>
        <p:txBody>
          <a:bodyPr wrap="none" anchor="ctr"/>
          <a:lstStyle/>
          <a:p>
            <a:endParaRPr lang="en-US"/>
          </a:p>
        </p:txBody>
      </p:sp>
      <p:sp>
        <p:nvSpPr>
          <p:cNvPr id="64516" name="Rectangle 4"/>
          <p:cNvSpPr>
            <a:spLocks noChangeArrowheads="1"/>
          </p:cNvSpPr>
          <p:nvPr/>
        </p:nvSpPr>
        <p:spPr bwMode="auto">
          <a:xfrm>
            <a:off x="3564404" y="1125006"/>
            <a:ext cx="1938991" cy="461665"/>
          </a:xfrm>
          <a:prstGeom prst="rect">
            <a:avLst/>
          </a:prstGeom>
          <a:noFill/>
          <a:ln w="28575">
            <a:noFill/>
            <a:miter lim="800000"/>
            <a:headEnd/>
            <a:tailEnd/>
          </a:ln>
        </p:spPr>
        <p:txBody>
          <a:bodyPr wrap="square">
            <a:spAutoFit/>
          </a:bodyPr>
          <a:lstStyle/>
          <a:p>
            <a:pPr eaLnBrk="0" hangingPunct="0"/>
            <a:r>
              <a:rPr lang="en-US" b="1" dirty="0"/>
              <a:t>Local authority assistance requested</a:t>
            </a:r>
          </a:p>
        </p:txBody>
      </p:sp>
      <p:sp>
        <p:nvSpPr>
          <p:cNvPr id="64517" name="Text Box 5"/>
          <p:cNvSpPr txBox="1">
            <a:spLocks noChangeArrowheads="1"/>
          </p:cNvSpPr>
          <p:nvPr/>
        </p:nvSpPr>
        <p:spPr bwMode="auto">
          <a:xfrm>
            <a:off x="5715000" y="3400425"/>
            <a:ext cx="2590800" cy="409575"/>
          </a:xfrm>
          <a:prstGeom prst="rect">
            <a:avLst/>
          </a:prstGeom>
          <a:noFill/>
          <a:ln w="12700">
            <a:solidFill>
              <a:schemeClr val="tx1"/>
            </a:solidFill>
            <a:miter lim="800000"/>
            <a:headEnd type="none" w="sm" len="sm"/>
            <a:tailEnd type="none" w="lg" len="lg"/>
          </a:ln>
        </p:spPr>
        <p:txBody>
          <a:bodyPr>
            <a:spAutoFit/>
          </a:bodyPr>
          <a:lstStyle/>
          <a:p>
            <a:pPr eaLnBrk="0" hangingPunct="0"/>
            <a:r>
              <a:rPr lang="en-US" sz="1000" b="1"/>
              <a:t>Determines if any additional assets are needed</a:t>
            </a:r>
          </a:p>
        </p:txBody>
      </p:sp>
      <p:cxnSp>
        <p:nvCxnSpPr>
          <p:cNvPr id="64518" name="AutoShape 6"/>
          <p:cNvCxnSpPr>
            <a:cxnSpLocks noChangeShapeType="1"/>
            <a:stCxn id="64524" idx="2"/>
            <a:endCxn id="64517" idx="0"/>
          </p:cNvCxnSpPr>
          <p:nvPr/>
        </p:nvCxnSpPr>
        <p:spPr bwMode="auto">
          <a:xfrm>
            <a:off x="6858000" y="3000375"/>
            <a:ext cx="152400" cy="400050"/>
          </a:xfrm>
          <a:prstGeom prst="straightConnector1">
            <a:avLst/>
          </a:prstGeom>
          <a:noFill/>
          <a:ln w="9525">
            <a:solidFill>
              <a:schemeClr val="tx1"/>
            </a:solidFill>
            <a:round/>
            <a:headEnd/>
            <a:tailEnd type="triangle" w="med" len="med"/>
          </a:ln>
        </p:spPr>
      </p:cxnSp>
      <p:cxnSp>
        <p:nvCxnSpPr>
          <p:cNvPr id="64519" name="AutoShape 7"/>
          <p:cNvCxnSpPr>
            <a:cxnSpLocks noChangeShapeType="1"/>
            <a:stCxn id="64522" idx="1"/>
            <a:endCxn id="64523" idx="3"/>
          </p:cNvCxnSpPr>
          <p:nvPr/>
        </p:nvCxnSpPr>
        <p:spPr bwMode="auto">
          <a:xfrm rot="10800000">
            <a:off x="1905000" y="2792343"/>
            <a:ext cx="1066800" cy="379512"/>
          </a:xfrm>
          <a:prstGeom prst="bentConnector3">
            <a:avLst>
              <a:gd name="adj1" fmla="val 50000"/>
            </a:avLst>
          </a:prstGeom>
          <a:noFill/>
          <a:ln w="28575">
            <a:solidFill>
              <a:schemeClr val="tx1"/>
            </a:solidFill>
            <a:prstDash val="sysDot"/>
            <a:miter lim="800000"/>
            <a:headEnd/>
            <a:tailEnd/>
          </a:ln>
        </p:spPr>
      </p:cxnSp>
      <p:cxnSp>
        <p:nvCxnSpPr>
          <p:cNvPr id="64520" name="AutoShape 8"/>
          <p:cNvCxnSpPr>
            <a:cxnSpLocks noChangeShapeType="1"/>
            <a:stCxn id="64515" idx="2"/>
            <a:endCxn id="64523" idx="0"/>
          </p:cNvCxnSpPr>
          <p:nvPr/>
        </p:nvCxnSpPr>
        <p:spPr bwMode="auto">
          <a:xfrm rot="10800000" flipV="1">
            <a:off x="1257300" y="1371600"/>
            <a:ext cx="2148840" cy="1066800"/>
          </a:xfrm>
          <a:prstGeom prst="straightConnector1">
            <a:avLst/>
          </a:prstGeom>
          <a:noFill/>
          <a:ln w="9525">
            <a:solidFill>
              <a:schemeClr val="tx1"/>
            </a:solidFill>
            <a:round/>
            <a:headEnd/>
            <a:tailEnd type="triangle" w="med" len="med"/>
          </a:ln>
        </p:spPr>
      </p:cxnSp>
      <p:cxnSp>
        <p:nvCxnSpPr>
          <p:cNvPr id="64521" name="AutoShape 10"/>
          <p:cNvCxnSpPr>
            <a:cxnSpLocks noChangeShapeType="1"/>
            <a:stCxn id="64515" idx="5"/>
            <a:endCxn id="64524" idx="0"/>
          </p:cNvCxnSpPr>
          <p:nvPr/>
        </p:nvCxnSpPr>
        <p:spPr bwMode="auto">
          <a:xfrm>
            <a:off x="5661660" y="1371600"/>
            <a:ext cx="1196340" cy="1219200"/>
          </a:xfrm>
          <a:prstGeom prst="straightConnector1">
            <a:avLst/>
          </a:prstGeom>
          <a:noFill/>
          <a:ln w="9525">
            <a:solidFill>
              <a:schemeClr val="tx1"/>
            </a:solidFill>
            <a:round/>
            <a:headEnd/>
            <a:tailEnd type="triangle" w="med" len="med"/>
          </a:ln>
        </p:spPr>
      </p:cxnSp>
      <p:sp>
        <p:nvSpPr>
          <p:cNvPr id="64522" name="Text Box 12"/>
          <p:cNvSpPr txBox="1">
            <a:spLocks noChangeArrowheads="1"/>
          </p:cNvSpPr>
          <p:nvPr/>
        </p:nvSpPr>
        <p:spPr bwMode="auto">
          <a:xfrm>
            <a:off x="2971800" y="2971800"/>
            <a:ext cx="2438400" cy="400110"/>
          </a:xfrm>
          <a:prstGeom prst="rect">
            <a:avLst/>
          </a:prstGeom>
          <a:noFill/>
          <a:ln w="12700">
            <a:solidFill>
              <a:schemeClr val="tx1"/>
            </a:solidFill>
            <a:miter lim="800000"/>
            <a:headEnd type="none" w="sm" len="sm"/>
            <a:tailEnd type="none" w="lg" len="lg"/>
          </a:ln>
        </p:spPr>
        <p:txBody>
          <a:bodyPr>
            <a:spAutoFit/>
          </a:bodyPr>
          <a:lstStyle/>
          <a:p>
            <a:pPr eaLnBrk="0" hangingPunct="0"/>
            <a:r>
              <a:rPr lang="en-US" sz="1000" b="1" dirty="0"/>
              <a:t>Higher contacts appropriate local authority POC.</a:t>
            </a:r>
          </a:p>
        </p:txBody>
      </p:sp>
      <p:sp>
        <p:nvSpPr>
          <p:cNvPr id="64523" name="Text Box 13"/>
          <p:cNvSpPr txBox="1">
            <a:spLocks noChangeArrowheads="1"/>
          </p:cNvSpPr>
          <p:nvPr/>
        </p:nvSpPr>
        <p:spPr bwMode="auto">
          <a:xfrm>
            <a:off x="609600" y="2438400"/>
            <a:ext cx="1295400" cy="707886"/>
          </a:xfrm>
          <a:prstGeom prst="rect">
            <a:avLst/>
          </a:prstGeom>
          <a:noFill/>
          <a:ln w="12700">
            <a:solidFill>
              <a:schemeClr val="tx1"/>
            </a:solidFill>
            <a:miter lim="800000"/>
            <a:headEnd type="none" w="sm" len="sm"/>
            <a:tailEnd type="none" w="lg" len="lg"/>
          </a:ln>
        </p:spPr>
        <p:txBody>
          <a:bodyPr>
            <a:spAutoFit/>
          </a:bodyPr>
          <a:lstStyle/>
          <a:p>
            <a:pPr eaLnBrk="0" hangingPunct="0"/>
            <a:r>
              <a:rPr lang="en-US" sz="1000" b="1" dirty="0"/>
              <a:t>Battle NCO notifies higher</a:t>
            </a:r>
            <a:r>
              <a:rPr lang="en-US" sz="1000" b="1" dirty="0">
                <a:solidFill>
                  <a:srgbClr val="FF0000"/>
                </a:solidFill>
              </a:rPr>
              <a:t> </a:t>
            </a:r>
            <a:r>
              <a:rPr lang="en-US" sz="1000" b="1" dirty="0"/>
              <a:t>of the need, and location</a:t>
            </a:r>
          </a:p>
        </p:txBody>
      </p:sp>
      <p:sp>
        <p:nvSpPr>
          <p:cNvPr id="64524" name="Text Box 14"/>
          <p:cNvSpPr txBox="1">
            <a:spLocks noChangeArrowheads="1"/>
          </p:cNvSpPr>
          <p:nvPr/>
        </p:nvSpPr>
        <p:spPr bwMode="auto">
          <a:xfrm>
            <a:off x="5562600" y="2590800"/>
            <a:ext cx="2590800" cy="409575"/>
          </a:xfrm>
          <a:prstGeom prst="rect">
            <a:avLst/>
          </a:prstGeom>
          <a:noFill/>
          <a:ln w="12700">
            <a:solidFill>
              <a:schemeClr val="tx1"/>
            </a:solidFill>
            <a:miter lim="800000"/>
            <a:headEnd type="none" w="sm" len="sm"/>
            <a:tailEnd type="none" w="lg" len="lg"/>
          </a:ln>
        </p:spPr>
        <p:txBody>
          <a:bodyPr>
            <a:spAutoFit/>
          </a:bodyPr>
          <a:lstStyle/>
          <a:p>
            <a:pPr eaLnBrk="0" hangingPunct="0"/>
            <a:r>
              <a:rPr lang="en-US" sz="1000" b="1"/>
              <a:t>Battle Captain determines the location of the request</a:t>
            </a:r>
          </a:p>
        </p:txBody>
      </p:sp>
      <p:cxnSp>
        <p:nvCxnSpPr>
          <p:cNvPr id="64525" name="AutoShape 15"/>
          <p:cNvCxnSpPr>
            <a:cxnSpLocks noChangeShapeType="1"/>
            <a:stCxn id="64515" idx="4"/>
            <a:endCxn id="64522" idx="0"/>
          </p:cNvCxnSpPr>
          <p:nvPr/>
        </p:nvCxnSpPr>
        <p:spPr bwMode="auto">
          <a:xfrm rot="5400000">
            <a:off x="3714750" y="2152650"/>
            <a:ext cx="1295400" cy="342900"/>
          </a:xfrm>
          <a:prstGeom prst="straightConnector1">
            <a:avLst/>
          </a:prstGeom>
          <a:noFill/>
          <a:ln w="9525">
            <a:solidFill>
              <a:schemeClr val="tx1"/>
            </a:solidFill>
            <a:round/>
            <a:headEnd/>
            <a:tailEnd type="triangle" w="med" len="med"/>
          </a:ln>
        </p:spPr>
      </p:cxnSp>
      <p:sp>
        <p:nvSpPr>
          <p:cNvPr id="64526" name="Text Box 20"/>
          <p:cNvSpPr txBox="1">
            <a:spLocks noChangeArrowheads="1"/>
          </p:cNvSpPr>
          <p:nvPr/>
        </p:nvSpPr>
        <p:spPr bwMode="auto">
          <a:xfrm>
            <a:off x="228600" y="5032375"/>
            <a:ext cx="3429000" cy="159702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400" b="1" dirty="0"/>
              <a:t>Local authority assistance examples, but not limited to:</a:t>
            </a:r>
          </a:p>
          <a:p>
            <a:pPr algn="l" eaLnBrk="0" hangingPunct="0">
              <a:buFontTx/>
              <a:buChar char="•"/>
            </a:pPr>
            <a:endParaRPr lang="en-US" sz="1000" b="1" dirty="0"/>
          </a:p>
          <a:p>
            <a:pPr algn="l" eaLnBrk="0" hangingPunct="0">
              <a:buFontTx/>
              <a:buChar char="•"/>
            </a:pPr>
            <a:r>
              <a:rPr lang="en-US" sz="1000" b="1" dirty="0"/>
              <a:t>Any incident violating local laws impacting U.S. operations.</a:t>
            </a:r>
          </a:p>
          <a:p>
            <a:pPr algn="l" eaLnBrk="0" hangingPunct="0">
              <a:buFontTx/>
              <a:buChar char="•"/>
            </a:pPr>
            <a:r>
              <a:rPr lang="en-US" sz="1000" b="1" dirty="0"/>
              <a:t>Assistance requested to deal with LN’s.</a:t>
            </a:r>
          </a:p>
          <a:p>
            <a:pPr algn="l" eaLnBrk="0" hangingPunct="0">
              <a:buFontTx/>
              <a:buChar char="•"/>
            </a:pPr>
            <a:r>
              <a:rPr lang="en-US" sz="1000" b="1" dirty="0"/>
              <a:t>Situations requiring EOD.</a:t>
            </a:r>
          </a:p>
          <a:p>
            <a:pPr algn="l" eaLnBrk="0" hangingPunct="0">
              <a:buFontTx/>
              <a:buChar char="•"/>
            </a:pPr>
            <a:endParaRPr lang="en-US" sz="1000" b="1" dirty="0"/>
          </a:p>
          <a:p>
            <a:pPr eaLnBrk="0" hangingPunct="0"/>
            <a:endParaRPr lang="en-US" sz="1000" b="1" dirty="0"/>
          </a:p>
        </p:txBody>
      </p:sp>
      <p:cxnSp>
        <p:nvCxnSpPr>
          <p:cNvPr id="64527" name="AutoShape 23"/>
          <p:cNvCxnSpPr>
            <a:cxnSpLocks noChangeShapeType="1"/>
            <a:stCxn id="64528" idx="0"/>
            <a:endCxn id="64522" idx="2"/>
          </p:cNvCxnSpPr>
          <p:nvPr/>
        </p:nvCxnSpPr>
        <p:spPr bwMode="auto">
          <a:xfrm rot="16200000" flipV="1">
            <a:off x="4252943" y="3309968"/>
            <a:ext cx="1400115" cy="1524000"/>
          </a:xfrm>
          <a:prstGeom prst="bentConnector3">
            <a:avLst>
              <a:gd name="adj1" fmla="val 50000"/>
            </a:avLst>
          </a:prstGeom>
          <a:noFill/>
          <a:ln w="28575">
            <a:solidFill>
              <a:schemeClr val="tx1"/>
            </a:solidFill>
            <a:prstDash val="sysDot"/>
            <a:miter lim="800000"/>
            <a:headEnd/>
            <a:tailEnd/>
          </a:ln>
        </p:spPr>
      </p:cxnSp>
      <p:sp>
        <p:nvSpPr>
          <p:cNvPr id="64528" name="Text Box 24"/>
          <p:cNvSpPr txBox="1">
            <a:spLocks noChangeArrowheads="1"/>
          </p:cNvSpPr>
          <p:nvPr/>
        </p:nvSpPr>
        <p:spPr bwMode="auto">
          <a:xfrm>
            <a:off x="4495800" y="4772025"/>
            <a:ext cx="2438400" cy="553998"/>
          </a:xfrm>
          <a:prstGeom prst="rect">
            <a:avLst/>
          </a:prstGeom>
          <a:noFill/>
          <a:ln w="12700">
            <a:solidFill>
              <a:schemeClr val="tx1"/>
            </a:solidFill>
            <a:miter lim="800000"/>
            <a:headEnd type="none" w="sm" len="sm"/>
            <a:tailEnd type="none" w="lg" len="lg"/>
          </a:ln>
        </p:spPr>
        <p:txBody>
          <a:bodyPr>
            <a:spAutoFit/>
          </a:bodyPr>
          <a:lstStyle/>
          <a:p>
            <a:pPr eaLnBrk="0" hangingPunct="0"/>
            <a:r>
              <a:rPr lang="en-US" sz="1000" b="1" dirty="0"/>
              <a:t>Ground unit will notify the Battle Captain with local authority notification information.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28600" y="977900"/>
            <a:ext cx="2895600" cy="2169825"/>
          </a:xfrm>
          <a:prstGeom prst="rect">
            <a:avLst/>
          </a:prstGeom>
          <a:noFill/>
          <a:ln w="12700">
            <a:solidFill>
              <a:schemeClr val="tx1"/>
            </a:solidFill>
            <a:miter lim="800000"/>
            <a:headEnd type="none" w="sm" len="sm"/>
            <a:tailEnd type="none" w="lg" len="lg"/>
          </a:ln>
        </p:spPr>
        <p:txBody>
          <a:bodyPr>
            <a:spAutoFit/>
          </a:bodyPr>
          <a:lstStyle/>
          <a:p>
            <a:pPr algn="l" eaLnBrk="0" hangingPunct="0">
              <a:spcAft>
                <a:spcPct val="30000"/>
              </a:spcAft>
            </a:pPr>
            <a:r>
              <a:rPr lang="en-US" sz="1000" b="1" dirty="0"/>
              <a:t>1a. SPOT report to TOC:</a:t>
            </a:r>
          </a:p>
          <a:p>
            <a:pPr algn="l" eaLnBrk="0" hangingPunct="0"/>
            <a:r>
              <a:rPr lang="en-US" sz="1000" b="1" dirty="0"/>
              <a:t>S-Size:  Type and number of Aircraft</a:t>
            </a:r>
          </a:p>
          <a:p>
            <a:pPr algn="l" eaLnBrk="0" hangingPunct="0">
              <a:spcAft>
                <a:spcPct val="30000"/>
              </a:spcAft>
            </a:pPr>
            <a:r>
              <a:rPr lang="en-US" sz="1000" b="1" dirty="0"/>
              <a:t>A-Activity:  A/C was performing what </a:t>
            </a:r>
          </a:p>
          <a:p>
            <a:pPr algn="l" eaLnBrk="0" hangingPunct="0">
              <a:spcAft>
                <a:spcPct val="30000"/>
              </a:spcAft>
            </a:pPr>
            <a:r>
              <a:rPr lang="en-US" sz="1000" b="1" dirty="0"/>
              <a:t>      prior to incident? Did incident occur due </a:t>
            </a:r>
          </a:p>
          <a:p>
            <a:pPr algn="l" eaLnBrk="0" hangingPunct="0">
              <a:spcAft>
                <a:spcPct val="30000"/>
              </a:spcAft>
            </a:pPr>
            <a:r>
              <a:rPr lang="en-US" sz="1000" b="1" dirty="0"/>
              <a:t>      to enemy activity?</a:t>
            </a:r>
          </a:p>
          <a:p>
            <a:pPr algn="l" eaLnBrk="0" hangingPunct="0"/>
            <a:r>
              <a:rPr lang="en-US" sz="1000" b="1" dirty="0"/>
              <a:t>L-Location:  Last known position (8 digit grid)</a:t>
            </a:r>
            <a:endParaRPr lang="en-US" sz="900" b="1" dirty="0"/>
          </a:p>
          <a:p>
            <a:pPr algn="l">
              <a:spcAft>
                <a:spcPct val="30000"/>
              </a:spcAft>
            </a:pPr>
            <a:r>
              <a:rPr lang="en-US" sz="1000" b="1" dirty="0"/>
              <a:t>T-Time: Time downed</a:t>
            </a:r>
          </a:p>
          <a:p>
            <a:pPr algn="l" eaLnBrk="0" hangingPunct="0"/>
            <a:endParaRPr lang="en-US" sz="1000" b="1" dirty="0"/>
          </a:p>
          <a:p>
            <a:pPr algn="l" eaLnBrk="0" hangingPunct="0"/>
            <a:r>
              <a:rPr lang="en-US" sz="1000" b="1" dirty="0"/>
              <a:t>*Include:</a:t>
            </a:r>
          </a:p>
          <a:p>
            <a:pPr algn="l" eaLnBrk="0" hangingPunct="0"/>
            <a:r>
              <a:rPr lang="en-US" sz="1000" b="1" dirty="0"/>
              <a:t>     (1)  Actions taken by unit.  </a:t>
            </a:r>
          </a:p>
          <a:p>
            <a:pPr algn="l" eaLnBrk="0" hangingPunct="0"/>
            <a:r>
              <a:rPr lang="en-US" sz="1000" b="1" dirty="0"/>
              <a:t>     (2)  Assets / support needed higher</a:t>
            </a:r>
          </a:p>
        </p:txBody>
      </p:sp>
      <p:sp>
        <p:nvSpPr>
          <p:cNvPr id="10243" name="Text Box 3"/>
          <p:cNvSpPr txBox="1">
            <a:spLocks noChangeArrowheads="1"/>
          </p:cNvSpPr>
          <p:nvPr/>
        </p:nvSpPr>
        <p:spPr bwMode="auto">
          <a:xfrm>
            <a:off x="2743200" y="706438"/>
            <a:ext cx="2895600" cy="257175"/>
          </a:xfrm>
          <a:prstGeom prst="rect">
            <a:avLst/>
          </a:prstGeom>
          <a:noFill/>
          <a:ln w="12700">
            <a:solidFill>
              <a:schemeClr val="tx1"/>
            </a:solidFill>
            <a:miter lim="800000"/>
            <a:headEnd type="none" w="sm" len="sm"/>
            <a:tailEnd type="none" w="lg" len="lg"/>
          </a:ln>
        </p:spPr>
        <p:txBody>
          <a:bodyPr>
            <a:spAutoFit/>
          </a:bodyPr>
          <a:lstStyle/>
          <a:p>
            <a:pPr eaLnBrk="0" hangingPunct="0"/>
            <a:r>
              <a:rPr lang="en-US" sz="1000" b="1"/>
              <a:t>Aircraft is confirmed as downed</a:t>
            </a:r>
          </a:p>
        </p:txBody>
      </p:sp>
      <p:cxnSp>
        <p:nvCxnSpPr>
          <p:cNvPr id="10244" name="AutoShape 4"/>
          <p:cNvCxnSpPr>
            <a:cxnSpLocks noChangeShapeType="1"/>
            <a:stCxn id="10249" idx="1"/>
            <a:endCxn id="10242" idx="3"/>
          </p:cNvCxnSpPr>
          <p:nvPr/>
        </p:nvCxnSpPr>
        <p:spPr bwMode="auto">
          <a:xfrm rot="10800000" flipV="1">
            <a:off x="3124201" y="1189911"/>
            <a:ext cx="207963" cy="872902"/>
          </a:xfrm>
          <a:prstGeom prst="bentConnector3">
            <a:avLst>
              <a:gd name="adj1" fmla="val 50000"/>
            </a:avLst>
          </a:prstGeom>
          <a:noFill/>
          <a:ln w="9525">
            <a:solidFill>
              <a:schemeClr val="tx1"/>
            </a:solidFill>
            <a:prstDash val="dash"/>
            <a:miter lim="800000"/>
            <a:headEnd/>
            <a:tailEnd/>
          </a:ln>
        </p:spPr>
      </p:cxnSp>
      <p:sp>
        <p:nvSpPr>
          <p:cNvPr id="10245" name="Text Box 5"/>
          <p:cNvSpPr txBox="1">
            <a:spLocks noChangeArrowheads="1"/>
          </p:cNvSpPr>
          <p:nvPr/>
        </p:nvSpPr>
        <p:spPr bwMode="auto">
          <a:xfrm>
            <a:off x="1143000" y="304800"/>
            <a:ext cx="64770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07:</a:t>
            </a:r>
            <a:r>
              <a:rPr lang="en-US" sz="1400" b="1"/>
              <a:t> Downed Aircraft</a:t>
            </a:r>
          </a:p>
        </p:txBody>
      </p:sp>
      <p:grpSp>
        <p:nvGrpSpPr>
          <p:cNvPr id="10246" name="Group 6"/>
          <p:cNvGrpSpPr>
            <a:grpSpLocks/>
          </p:cNvGrpSpPr>
          <p:nvPr/>
        </p:nvGrpSpPr>
        <p:grpSpPr bwMode="auto">
          <a:xfrm>
            <a:off x="5943600" y="762000"/>
            <a:ext cx="2667000" cy="336550"/>
            <a:chOff x="1098" y="3744"/>
            <a:chExt cx="3605" cy="467"/>
          </a:xfrm>
        </p:grpSpPr>
        <p:sp>
          <p:nvSpPr>
            <p:cNvPr id="10271" name="Rectangle 7"/>
            <p:cNvSpPr>
              <a:spLocks noChangeArrowheads="1"/>
            </p:cNvSpPr>
            <p:nvPr/>
          </p:nvSpPr>
          <p:spPr bwMode="auto">
            <a:xfrm>
              <a:off x="1501" y="3744"/>
              <a:ext cx="2809" cy="467"/>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1600" b="1">
                  <a:solidFill>
                    <a:schemeClr val="bg1"/>
                  </a:solidFill>
                  <a:cs typeface="Times New Roman" pitchFamily="18" charset="0"/>
                </a:rPr>
                <a:t>FLASH TRAFFIC!</a:t>
              </a:r>
              <a:endParaRPr lang="en-US" sz="1600" b="1">
                <a:solidFill>
                  <a:schemeClr val="bg1"/>
                </a:solidFill>
                <a:latin typeface="Times New Roman" pitchFamily="18" charset="0"/>
              </a:endParaRPr>
            </a:p>
          </p:txBody>
        </p:sp>
        <p:pic>
          <p:nvPicPr>
            <p:cNvPr id="10272" name="Picture 8"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10273" name="Picture 9"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10274" name="Rectangle 10"/>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10247" name="Text Box 11"/>
          <p:cNvSpPr txBox="1">
            <a:spLocks noChangeArrowheads="1"/>
          </p:cNvSpPr>
          <p:nvPr/>
        </p:nvSpPr>
        <p:spPr bwMode="auto">
          <a:xfrm>
            <a:off x="5715000" y="1176338"/>
            <a:ext cx="3249613" cy="3616375"/>
          </a:xfrm>
          <a:prstGeom prst="rect">
            <a:avLst/>
          </a:prstGeom>
          <a:solidFill>
            <a:schemeClr val="bg1"/>
          </a:solidFill>
          <a:ln w="9525">
            <a:solidFill>
              <a:schemeClr val="tx1"/>
            </a:solidFill>
            <a:miter lim="800000"/>
            <a:headEnd/>
            <a:tailEnd/>
          </a:ln>
        </p:spPr>
        <p:txBody>
          <a:bodyPr>
            <a:spAutoFit/>
          </a:bodyPr>
          <a:lstStyle/>
          <a:p>
            <a:pPr algn="l">
              <a:spcAft>
                <a:spcPct val="30000"/>
              </a:spcAft>
            </a:pPr>
            <a:r>
              <a:rPr lang="en-US" sz="1000" b="1" dirty="0"/>
              <a:t>1b. Staff Action Checklist</a:t>
            </a:r>
          </a:p>
          <a:p>
            <a:pPr algn="l">
              <a:spcAft>
                <a:spcPct val="30000"/>
              </a:spcAft>
              <a:buFont typeface="Wingdings" pitchFamily="2" charset="2"/>
              <a:buChar char="q"/>
            </a:pPr>
            <a:r>
              <a:rPr lang="en-US" sz="1000" b="1" dirty="0"/>
              <a:t> BTL CPT</a:t>
            </a:r>
          </a:p>
          <a:p>
            <a:pPr marL="917575" lvl="1" indent="-457200" algn="l">
              <a:spcAft>
                <a:spcPct val="30000"/>
              </a:spcAft>
              <a:buFont typeface="Wingdings" pitchFamily="2" charset="2"/>
              <a:buChar char="q"/>
            </a:pPr>
            <a:r>
              <a:rPr lang="en-US" sz="1000" b="1" dirty="0"/>
              <a:t>Command group and staff</a:t>
            </a:r>
          </a:p>
          <a:p>
            <a:pPr marL="917575" lvl="1" indent="-457200" algn="l">
              <a:spcAft>
                <a:spcPct val="30000"/>
              </a:spcAft>
              <a:buFont typeface="Wingdings" pitchFamily="2" charset="2"/>
              <a:buChar char="q"/>
            </a:pPr>
            <a:r>
              <a:rPr lang="en-US" sz="1000" b="1" dirty="0"/>
              <a:t>Notify QRF to assume REDCON1</a:t>
            </a:r>
          </a:p>
          <a:p>
            <a:pPr marL="917575" lvl="1" indent="-457200" algn="l">
              <a:spcAft>
                <a:spcPct val="30000"/>
              </a:spcAft>
              <a:buFont typeface="Wingdings" pitchFamily="2" charset="2"/>
              <a:buChar char="q"/>
            </a:pPr>
            <a:r>
              <a:rPr lang="en-US" sz="1000" b="1" dirty="0"/>
              <a:t>Employ immediate security force</a:t>
            </a:r>
          </a:p>
          <a:p>
            <a:pPr algn="l">
              <a:spcAft>
                <a:spcPct val="30000"/>
              </a:spcAft>
              <a:buFont typeface="Wingdings" pitchFamily="2" charset="2"/>
              <a:buChar char="q"/>
            </a:pPr>
            <a:r>
              <a:rPr lang="en-US" sz="1000" b="1" dirty="0"/>
              <a:t> CPOF/BFT operator zooms in on incident, displays only the applicable overlays, and checks BFT</a:t>
            </a:r>
          </a:p>
          <a:p>
            <a:pPr algn="l">
              <a:spcAft>
                <a:spcPct val="30000"/>
              </a:spcAft>
              <a:buFont typeface="Wingdings" pitchFamily="2" charset="2"/>
              <a:buChar char="q"/>
            </a:pPr>
            <a:r>
              <a:rPr lang="en-US" sz="1000" b="1" dirty="0"/>
              <a:t> RTO broadcast information to all airspace users </a:t>
            </a:r>
          </a:p>
          <a:p>
            <a:pPr algn="l">
              <a:spcAft>
                <a:spcPct val="30000"/>
              </a:spcAft>
              <a:buFont typeface="Wingdings" pitchFamily="2" charset="2"/>
              <a:buChar char="q"/>
            </a:pPr>
            <a:r>
              <a:rPr lang="en-US" sz="1000" b="1" dirty="0"/>
              <a:t> BAE</a:t>
            </a:r>
          </a:p>
          <a:p>
            <a:pPr marL="917575" lvl="1" indent="-457200" algn="l">
              <a:spcAft>
                <a:spcPct val="30000"/>
              </a:spcAft>
              <a:buFont typeface="Wingdings" pitchFamily="2" charset="2"/>
              <a:buChar char="q"/>
            </a:pPr>
            <a:r>
              <a:rPr lang="en-US" sz="1000" b="1" dirty="0"/>
              <a:t>Inform higher</a:t>
            </a:r>
          </a:p>
          <a:p>
            <a:pPr marL="917575" lvl="1" indent="-457200" algn="l">
              <a:spcAft>
                <a:spcPct val="30000"/>
              </a:spcAft>
              <a:buFont typeface="Wingdings" pitchFamily="2" charset="2"/>
              <a:buChar char="q"/>
            </a:pPr>
            <a:r>
              <a:rPr lang="en-US" sz="1000" b="1" dirty="0"/>
              <a:t>Establish ACMs for airspace users</a:t>
            </a:r>
          </a:p>
          <a:p>
            <a:pPr marL="917575" lvl="1" indent="-457200" algn="l">
              <a:spcAft>
                <a:spcPct val="30000"/>
              </a:spcAft>
              <a:buFont typeface="Wingdings" pitchFamily="2" charset="2"/>
              <a:buChar char="q"/>
            </a:pPr>
            <a:r>
              <a:rPr lang="en-US" sz="1000" b="1" dirty="0"/>
              <a:t>Request AWT if needed</a:t>
            </a:r>
          </a:p>
          <a:p>
            <a:pPr marL="917575" lvl="1" indent="-457200" algn="l">
              <a:spcAft>
                <a:spcPct val="30000"/>
              </a:spcAft>
              <a:buFont typeface="Wingdings" pitchFamily="2" charset="2"/>
              <a:buChar char="q"/>
            </a:pPr>
            <a:r>
              <a:rPr lang="en-US" sz="1000" b="1" dirty="0"/>
              <a:t>Notify JSRC/RCC</a:t>
            </a:r>
          </a:p>
          <a:p>
            <a:pPr marL="917575" lvl="1" indent="-457200" algn="l">
              <a:spcAft>
                <a:spcPct val="30000"/>
              </a:spcAft>
              <a:buFont typeface="Wingdings" pitchFamily="2" charset="2"/>
              <a:buChar char="q"/>
            </a:pPr>
            <a:r>
              <a:rPr lang="en-US" sz="1000" b="1" dirty="0"/>
              <a:t>Verify crew from ACO/ATO</a:t>
            </a:r>
          </a:p>
          <a:p>
            <a:pPr algn="l">
              <a:buFont typeface="Wingdings" pitchFamily="2" charset="2"/>
              <a:buChar char="q"/>
            </a:pPr>
            <a:r>
              <a:rPr lang="en-US" sz="1000" b="1" dirty="0"/>
              <a:t> FSC / ALO notifies CAOC, request CAS,  CCA and establish NFA around aircraft</a:t>
            </a:r>
          </a:p>
          <a:p>
            <a:pPr algn="l">
              <a:buFont typeface="Wingdings" pitchFamily="2" charset="2"/>
              <a:buChar char="q"/>
            </a:pPr>
            <a:r>
              <a:rPr lang="en-US" sz="1000" b="1" dirty="0"/>
              <a:t> PAO prepare statements</a:t>
            </a:r>
          </a:p>
          <a:p>
            <a:pPr algn="l">
              <a:buFont typeface="Wingdings" pitchFamily="2" charset="2"/>
              <a:buChar char="q"/>
            </a:pPr>
            <a:r>
              <a:rPr lang="en-US" sz="1000" b="1" dirty="0"/>
              <a:t> S2 identifies ISR assets that can assist</a:t>
            </a:r>
          </a:p>
        </p:txBody>
      </p:sp>
      <p:sp>
        <p:nvSpPr>
          <p:cNvPr id="10248" name="Line 12"/>
          <p:cNvSpPr>
            <a:spLocks noChangeShapeType="1"/>
          </p:cNvSpPr>
          <p:nvPr/>
        </p:nvSpPr>
        <p:spPr bwMode="auto">
          <a:xfrm>
            <a:off x="1066800" y="6781800"/>
            <a:ext cx="6019800" cy="0"/>
          </a:xfrm>
          <a:prstGeom prst="line">
            <a:avLst/>
          </a:prstGeom>
          <a:noFill/>
          <a:ln w="12700">
            <a:solidFill>
              <a:schemeClr val="tx1"/>
            </a:solidFill>
            <a:round/>
            <a:headEnd/>
            <a:tailEnd/>
          </a:ln>
        </p:spPr>
        <p:txBody>
          <a:bodyPr/>
          <a:lstStyle/>
          <a:p>
            <a:endParaRPr lang="en-US"/>
          </a:p>
        </p:txBody>
      </p:sp>
      <p:sp>
        <p:nvSpPr>
          <p:cNvPr id="10249" name="Text Box 13"/>
          <p:cNvSpPr txBox="1">
            <a:spLocks noChangeArrowheads="1"/>
          </p:cNvSpPr>
          <p:nvPr/>
        </p:nvSpPr>
        <p:spPr bwMode="auto">
          <a:xfrm>
            <a:off x="3332163" y="1066800"/>
            <a:ext cx="1828800" cy="246221"/>
          </a:xfrm>
          <a:prstGeom prst="rect">
            <a:avLst/>
          </a:prstGeom>
          <a:solidFill>
            <a:schemeClr val="bg1"/>
          </a:solidFill>
          <a:ln w="12700">
            <a:solidFill>
              <a:schemeClr val="tx1"/>
            </a:solidFill>
            <a:miter lim="800000"/>
            <a:headEnd type="none" w="sm" len="sm"/>
            <a:tailEnd type="none" w="lg" len="lg"/>
          </a:ln>
        </p:spPr>
        <p:txBody>
          <a:bodyPr>
            <a:spAutoFit/>
          </a:bodyPr>
          <a:lstStyle/>
          <a:p>
            <a:pPr algn="l" eaLnBrk="0" hangingPunct="0"/>
            <a:r>
              <a:rPr lang="en-US" sz="1000" b="1" dirty="0"/>
              <a:t>1.  Unit notifies TOC</a:t>
            </a:r>
          </a:p>
        </p:txBody>
      </p:sp>
      <p:cxnSp>
        <p:nvCxnSpPr>
          <p:cNvPr id="10250" name="AutoShape 14"/>
          <p:cNvCxnSpPr>
            <a:cxnSpLocks noChangeShapeType="1"/>
            <a:endCxn id="10249" idx="0"/>
          </p:cNvCxnSpPr>
          <p:nvPr/>
        </p:nvCxnSpPr>
        <p:spPr bwMode="auto">
          <a:xfrm>
            <a:off x="4183063" y="987425"/>
            <a:ext cx="63500" cy="79375"/>
          </a:xfrm>
          <a:prstGeom prst="straightConnector1">
            <a:avLst/>
          </a:prstGeom>
          <a:noFill/>
          <a:ln w="9525">
            <a:solidFill>
              <a:schemeClr val="tx1"/>
            </a:solidFill>
            <a:round/>
            <a:headEnd/>
            <a:tailEnd type="triangle" w="med" len="med"/>
          </a:ln>
        </p:spPr>
      </p:cxnSp>
      <p:sp>
        <p:nvSpPr>
          <p:cNvPr id="10251" name="Rectangle 15"/>
          <p:cNvSpPr>
            <a:spLocks noChangeArrowheads="1"/>
          </p:cNvSpPr>
          <p:nvPr/>
        </p:nvSpPr>
        <p:spPr bwMode="auto">
          <a:xfrm>
            <a:off x="3332163" y="2413000"/>
            <a:ext cx="1828800" cy="406400"/>
          </a:xfrm>
          <a:prstGeom prst="rect">
            <a:avLst/>
          </a:prstGeom>
          <a:solidFill>
            <a:schemeClr val="bg1"/>
          </a:solidFill>
          <a:ln w="9525">
            <a:solidFill>
              <a:schemeClr val="tx1"/>
            </a:solidFill>
            <a:miter lim="800000"/>
            <a:headEnd/>
            <a:tailEnd/>
          </a:ln>
        </p:spPr>
        <p:txBody>
          <a:bodyPr>
            <a:spAutoFit/>
          </a:bodyPr>
          <a:lstStyle/>
          <a:p>
            <a:pPr algn="l"/>
            <a:r>
              <a:rPr lang="en-US" sz="1000" b="1"/>
              <a:t>3. Employ immediate security force for cordon</a:t>
            </a:r>
          </a:p>
        </p:txBody>
      </p:sp>
      <p:sp>
        <p:nvSpPr>
          <p:cNvPr id="10252" name="Line 16"/>
          <p:cNvSpPr>
            <a:spLocks noChangeShapeType="1"/>
          </p:cNvSpPr>
          <p:nvPr/>
        </p:nvSpPr>
        <p:spPr bwMode="auto">
          <a:xfrm>
            <a:off x="1295400" y="3733800"/>
            <a:ext cx="0" cy="244475"/>
          </a:xfrm>
          <a:prstGeom prst="line">
            <a:avLst/>
          </a:prstGeom>
          <a:noFill/>
          <a:ln w="12700">
            <a:solidFill>
              <a:schemeClr val="tx1"/>
            </a:solidFill>
            <a:round/>
            <a:headEnd/>
            <a:tailEnd type="triangle" w="med" len="med"/>
          </a:ln>
        </p:spPr>
        <p:txBody>
          <a:bodyPr/>
          <a:lstStyle/>
          <a:p>
            <a:endParaRPr lang="en-US"/>
          </a:p>
        </p:txBody>
      </p:sp>
      <p:sp>
        <p:nvSpPr>
          <p:cNvPr id="10253" name="Text Box 17"/>
          <p:cNvSpPr txBox="1">
            <a:spLocks noChangeArrowheads="1"/>
          </p:cNvSpPr>
          <p:nvPr/>
        </p:nvSpPr>
        <p:spPr bwMode="auto">
          <a:xfrm>
            <a:off x="1143000" y="3336925"/>
            <a:ext cx="1828800" cy="409575"/>
          </a:xfrm>
          <a:prstGeom prst="rect">
            <a:avLst/>
          </a:prstGeom>
          <a:noFill/>
          <a:ln w="12700">
            <a:solidFill>
              <a:schemeClr val="tx1"/>
            </a:solidFill>
            <a:miter lim="800000"/>
            <a:headEnd type="none" w="sm" len="sm"/>
            <a:tailEnd type="none" w="lg" len="lg"/>
          </a:ln>
        </p:spPr>
        <p:txBody>
          <a:bodyPr>
            <a:spAutoFit/>
          </a:bodyPr>
          <a:lstStyle/>
          <a:p>
            <a:pPr algn="l" eaLnBrk="0" hangingPunct="0">
              <a:spcAft>
                <a:spcPct val="30000"/>
              </a:spcAft>
            </a:pPr>
            <a:r>
              <a:rPr lang="en-US" sz="1000" b="1" dirty="0"/>
              <a:t>Is friendly unit near the site?</a:t>
            </a:r>
          </a:p>
        </p:txBody>
      </p:sp>
      <p:cxnSp>
        <p:nvCxnSpPr>
          <p:cNvPr id="10254" name="AutoShape 18"/>
          <p:cNvCxnSpPr>
            <a:cxnSpLocks noChangeShapeType="1"/>
            <a:stCxn id="10251" idx="1"/>
            <a:endCxn id="10253" idx="3"/>
          </p:cNvCxnSpPr>
          <p:nvPr/>
        </p:nvCxnSpPr>
        <p:spPr bwMode="auto">
          <a:xfrm rot="10800000" flipV="1">
            <a:off x="2971800" y="2616200"/>
            <a:ext cx="360363" cy="925513"/>
          </a:xfrm>
          <a:prstGeom prst="bentConnector3">
            <a:avLst>
              <a:gd name="adj1" fmla="val 49778"/>
            </a:avLst>
          </a:prstGeom>
          <a:noFill/>
          <a:ln w="9525">
            <a:solidFill>
              <a:schemeClr val="tx1"/>
            </a:solidFill>
            <a:prstDash val="dash"/>
            <a:miter lim="800000"/>
            <a:headEnd/>
            <a:tailEnd/>
          </a:ln>
        </p:spPr>
      </p:cxnSp>
      <p:sp>
        <p:nvSpPr>
          <p:cNvPr id="10255" name="Rectangle 19"/>
          <p:cNvSpPr>
            <a:spLocks noChangeArrowheads="1"/>
          </p:cNvSpPr>
          <p:nvPr/>
        </p:nvSpPr>
        <p:spPr bwMode="auto">
          <a:xfrm>
            <a:off x="152400" y="4419600"/>
            <a:ext cx="1676400" cy="254000"/>
          </a:xfrm>
          <a:prstGeom prst="rect">
            <a:avLst/>
          </a:prstGeom>
          <a:solidFill>
            <a:schemeClr val="bg1"/>
          </a:solidFill>
          <a:ln w="9525">
            <a:solidFill>
              <a:schemeClr val="tx1"/>
            </a:solidFill>
            <a:miter lim="800000"/>
            <a:headEnd/>
            <a:tailEnd/>
          </a:ln>
        </p:spPr>
        <p:txBody>
          <a:bodyPr>
            <a:spAutoFit/>
          </a:bodyPr>
          <a:lstStyle/>
          <a:p>
            <a:pPr algn="l"/>
            <a:r>
              <a:rPr lang="en-US" sz="1000" b="1"/>
              <a:t>Send unit to secure site</a:t>
            </a:r>
          </a:p>
        </p:txBody>
      </p:sp>
      <p:sp>
        <p:nvSpPr>
          <p:cNvPr id="10256" name="Rectangle 20"/>
          <p:cNvSpPr>
            <a:spLocks noChangeArrowheads="1"/>
          </p:cNvSpPr>
          <p:nvPr/>
        </p:nvSpPr>
        <p:spPr bwMode="auto">
          <a:xfrm>
            <a:off x="1981200" y="4419600"/>
            <a:ext cx="1371600" cy="400110"/>
          </a:xfrm>
          <a:prstGeom prst="rect">
            <a:avLst/>
          </a:prstGeom>
          <a:solidFill>
            <a:schemeClr val="bg1"/>
          </a:solidFill>
          <a:ln w="9525">
            <a:solidFill>
              <a:schemeClr val="tx1"/>
            </a:solidFill>
            <a:miter lim="800000"/>
            <a:headEnd/>
            <a:tailEnd/>
          </a:ln>
        </p:spPr>
        <p:txBody>
          <a:bodyPr>
            <a:spAutoFit/>
          </a:bodyPr>
          <a:lstStyle/>
          <a:p>
            <a:pPr algn="l"/>
            <a:r>
              <a:rPr lang="en-US" sz="1000" b="1" dirty="0"/>
              <a:t>Request QRF from nearest FOB</a:t>
            </a:r>
          </a:p>
        </p:txBody>
      </p:sp>
      <p:sp>
        <p:nvSpPr>
          <p:cNvPr id="10257" name="Text Box 21"/>
          <p:cNvSpPr txBox="1">
            <a:spLocks noChangeArrowheads="1"/>
          </p:cNvSpPr>
          <p:nvPr/>
        </p:nvSpPr>
        <p:spPr bwMode="auto">
          <a:xfrm>
            <a:off x="3581400" y="4010025"/>
            <a:ext cx="1905000" cy="561975"/>
          </a:xfrm>
          <a:prstGeom prst="rect">
            <a:avLst/>
          </a:prstGeom>
          <a:noFill/>
          <a:ln w="12700">
            <a:solidFill>
              <a:schemeClr val="tx1"/>
            </a:solidFill>
            <a:miter lim="800000"/>
            <a:headEnd type="none" w="sm" len="sm"/>
            <a:tailEnd type="none" w="lg" len="lg"/>
          </a:ln>
        </p:spPr>
        <p:txBody>
          <a:bodyPr>
            <a:spAutoFit/>
          </a:bodyPr>
          <a:lstStyle/>
          <a:p>
            <a:pPr algn="l" eaLnBrk="0" hangingPunct="0">
              <a:spcAft>
                <a:spcPct val="30000"/>
              </a:spcAft>
            </a:pPr>
            <a:r>
              <a:rPr lang="en-US" sz="1000" b="1"/>
              <a:t>Request immediate launch of DART (Downed A/C Recovery Team)</a:t>
            </a:r>
          </a:p>
        </p:txBody>
      </p:sp>
      <p:sp>
        <p:nvSpPr>
          <p:cNvPr id="10258" name="Rectangle 22"/>
          <p:cNvSpPr>
            <a:spLocks noChangeArrowheads="1"/>
          </p:cNvSpPr>
          <p:nvPr/>
        </p:nvSpPr>
        <p:spPr bwMode="auto">
          <a:xfrm>
            <a:off x="3332163" y="2946400"/>
            <a:ext cx="1828800" cy="406400"/>
          </a:xfrm>
          <a:prstGeom prst="rect">
            <a:avLst/>
          </a:prstGeom>
          <a:solidFill>
            <a:schemeClr val="bg1"/>
          </a:solidFill>
          <a:ln w="9525">
            <a:solidFill>
              <a:schemeClr val="tx1"/>
            </a:solidFill>
            <a:miter lim="800000"/>
            <a:headEnd/>
            <a:tailEnd/>
          </a:ln>
        </p:spPr>
        <p:txBody>
          <a:bodyPr>
            <a:spAutoFit/>
          </a:bodyPr>
          <a:lstStyle/>
          <a:p>
            <a:pPr algn="l"/>
            <a:r>
              <a:rPr lang="en-US" sz="1000" b="1"/>
              <a:t>4. Employ AWT (within 30 minutes) and ISR</a:t>
            </a:r>
          </a:p>
        </p:txBody>
      </p:sp>
      <p:sp>
        <p:nvSpPr>
          <p:cNvPr id="10259" name="Line 23"/>
          <p:cNvSpPr>
            <a:spLocks noChangeShapeType="1"/>
          </p:cNvSpPr>
          <p:nvPr/>
        </p:nvSpPr>
        <p:spPr bwMode="auto">
          <a:xfrm>
            <a:off x="2514600" y="3733800"/>
            <a:ext cx="0" cy="228600"/>
          </a:xfrm>
          <a:prstGeom prst="line">
            <a:avLst/>
          </a:prstGeom>
          <a:noFill/>
          <a:ln w="12700">
            <a:solidFill>
              <a:schemeClr val="tx1"/>
            </a:solidFill>
            <a:round/>
            <a:headEnd/>
            <a:tailEnd type="triangle" w="med" len="med"/>
          </a:ln>
        </p:spPr>
        <p:txBody>
          <a:bodyPr/>
          <a:lstStyle/>
          <a:p>
            <a:endParaRPr lang="en-US"/>
          </a:p>
        </p:txBody>
      </p:sp>
      <p:sp>
        <p:nvSpPr>
          <p:cNvPr id="10260" name="Line 24"/>
          <p:cNvSpPr>
            <a:spLocks noChangeShapeType="1"/>
          </p:cNvSpPr>
          <p:nvPr/>
        </p:nvSpPr>
        <p:spPr bwMode="auto">
          <a:xfrm>
            <a:off x="2971800" y="3429000"/>
            <a:ext cx="685800" cy="533400"/>
          </a:xfrm>
          <a:prstGeom prst="line">
            <a:avLst/>
          </a:prstGeom>
          <a:noFill/>
          <a:ln w="12700">
            <a:solidFill>
              <a:schemeClr val="tx1"/>
            </a:solidFill>
            <a:round/>
            <a:headEnd/>
            <a:tailEnd type="triangle" w="med" len="med"/>
          </a:ln>
        </p:spPr>
        <p:txBody>
          <a:bodyPr/>
          <a:lstStyle/>
          <a:p>
            <a:endParaRPr lang="en-US"/>
          </a:p>
        </p:txBody>
      </p:sp>
      <p:sp>
        <p:nvSpPr>
          <p:cNvPr id="10261" name="Text Box 25"/>
          <p:cNvSpPr txBox="1">
            <a:spLocks noChangeArrowheads="1"/>
          </p:cNvSpPr>
          <p:nvPr/>
        </p:nvSpPr>
        <p:spPr bwMode="auto">
          <a:xfrm>
            <a:off x="1066800" y="3857625"/>
            <a:ext cx="449263" cy="257175"/>
          </a:xfrm>
          <a:prstGeom prst="rect">
            <a:avLst/>
          </a:prstGeom>
          <a:solidFill>
            <a:schemeClr val="bg1"/>
          </a:solidFill>
          <a:ln w="12700">
            <a:solidFill>
              <a:schemeClr val="tx1"/>
            </a:solidFill>
            <a:miter lim="800000"/>
            <a:headEnd/>
            <a:tailEnd/>
          </a:ln>
        </p:spPr>
        <p:txBody>
          <a:bodyPr wrap="none">
            <a:spAutoFit/>
          </a:bodyPr>
          <a:lstStyle/>
          <a:p>
            <a:r>
              <a:rPr lang="en-US" sz="1000" b="1"/>
              <a:t>YES</a:t>
            </a:r>
          </a:p>
        </p:txBody>
      </p:sp>
      <p:sp>
        <p:nvSpPr>
          <p:cNvPr id="10262" name="Text Box 26"/>
          <p:cNvSpPr txBox="1">
            <a:spLocks noChangeArrowheads="1"/>
          </p:cNvSpPr>
          <p:nvPr/>
        </p:nvSpPr>
        <p:spPr bwMode="auto">
          <a:xfrm>
            <a:off x="2319338" y="3857625"/>
            <a:ext cx="387350" cy="257175"/>
          </a:xfrm>
          <a:prstGeom prst="rect">
            <a:avLst/>
          </a:prstGeom>
          <a:solidFill>
            <a:schemeClr val="bg1"/>
          </a:solidFill>
          <a:ln w="12700">
            <a:solidFill>
              <a:schemeClr val="tx1"/>
            </a:solidFill>
            <a:miter lim="800000"/>
            <a:headEnd/>
            <a:tailEnd/>
          </a:ln>
        </p:spPr>
        <p:txBody>
          <a:bodyPr wrap="none">
            <a:spAutoFit/>
          </a:bodyPr>
          <a:lstStyle/>
          <a:p>
            <a:r>
              <a:rPr lang="en-US" sz="1000" b="1"/>
              <a:t>NO</a:t>
            </a:r>
          </a:p>
        </p:txBody>
      </p:sp>
      <p:sp>
        <p:nvSpPr>
          <p:cNvPr id="10263" name="Text Box 27"/>
          <p:cNvSpPr txBox="1">
            <a:spLocks noChangeArrowheads="1"/>
          </p:cNvSpPr>
          <p:nvPr/>
        </p:nvSpPr>
        <p:spPr bwMode="auto">
          <a:xfrm>
            <a:off x="3663950" y="3570288"/>
            <a:ext cx="1593850" cy="257175"/>
          </a:xfrm>
          <a:prstGeom prst="rect">
            <a:avLst/>
          </a:prstGeom>
          <a:solidFill>
            <a:schemeClr val="bg1"/>
          </a:solidFill>
          <a:ln w="12700">
            <a:solidFill>
              <a:schemeClr val="tx1"/>
            </a:solidFill>
            <a:miter lim="800000"/>
            <a:headEnd/>
            <a:tailEnd/>
          </a:ln>
        </p:spPr>
        <p:txBody>
          <a:bodyPr wrap="none">
            <a:spAutoFit/>
          </a:bodyPr>
          <a:lstStyle/>
          <a:p>
            <a:r>
              <a:rPr lang="en-US" sz="1000" b="1"/>
              <a:t>NO CF WITHIN 1 HOUR</a:t>
            </a:r>
          </a:p>
        </p:txBody>
      </p:sp>
      <p:sp>
        <p:nvSpPr>
          <p:cNvPr id="10264" name="Text Box 28"/>
          <p:cNvSpPr txBox="1">
            <a:spLocks noChangeArrowheads="1"/>
          </p:cNvSpPr>
          <p:nvPr/>
        </p:nvSpPr>
        <p:spPr bwMode="auto">
          <a:xfrm>
            <a:off x="228600" y="5110163"/>
            <a:ext cx="2895600" cy="969496"/>
          </a:xfrm>
          <a:prstGeom prst="rect">
            <a:avLst/>
          </a:prstGeom>
          <a:noFill/>
          <a:ln w="25400">
            <a:solidFill>
              <a:schemeClr val="tx1"/>
            </a:solidFill>
            <a:miter lim="800000"/>
            <a:headEnd/>
            <a:tailEnd/>
          </a:ln>
        </p:spPr>
        <p:txBody>
          <a:bodyPr>
            <a:spAutoFit/>
          </a:bodyPr>
          <a:lstStyle/>
          <a:p>
            <a:pPr marL="342900" indent="-342900" algn="l">
              <a:spcBef>
                <a:spcPct val="50000"/>
              </a:spcBef>
            </a:pPr>
            <a:r>
              <a:rPr lang="en-US" b="1" u="sng" dirty="0"/>
              <a:t>Security Force Critical Tasks:</a:t>
            </a:r>
            <a:endParaRPr lang="en-US" b="1" dirty="0"/>
          </a:p>
          <a:p>
            <a:pPr marL="342900" indent="-342900" algn="l">
              <a:spcBef>
                <a:spcPct val="50000"/>
              </a:spcBef>
              <a:buAutoNum type="arabicPeriod"/>
            </a:pPr>
            <a:r>
              <a:rPr lang="en-US" sz="1000" b="1" dirty="0"/>
              <a:t>Locate personnel </a:t>
            </a:r>
          </a:p>
          <a:p>
            <a:pPr marL="342900" indent="-342900" algn="l">
              <a:spcBef>
                <a:spcPct val="50000"/>
              </a:spcBef>
              <a:buAutoNum type="arabicPeriod"/>
            </a:pPr>
            <a:r>
              <a:rPr lang="en-US" sz="1000" b="1" dirty="0"/>
              <a:t>Secure personnel until relieved</a:t>
            </a:r>
          </a:p>
          <a:p>
            <a:pPr marL="342900" indent="-342900" algn="l">
              <a:spcBef>
                <a:spcPct val="50000"/>
              </a:spcBef>
              <a:buAutoNum type="arabicPeriod"/>
            </a:pPr>
            <a:r>
              <a:rPr lang="en-US" sz="1000" b="1" dirty="0"/>
              <a:t>Secure aircraft until relieved</a:t>
            </a:r>
          </a:p>
        </p:txBody>
      </p:sp>
      <p:sp>
        <p:nvSpPr>
          <p:cNvPr id="10265" name="Text Box 29"/>
          <p:cNvSpPr txBox="1">
            <a:spLocks noChangeArrowheads="1"/>
          </p:cNvSpPr>
          <p:nvPr/>
        </p:nvSpPr>
        <p:spPr bwMode="auto">
          <a:xfrm>
            <a:off x="4572000" y="5216525"/>
            <a:ext cx="4419600" cy="1489075"/>
          </a:xfrm>
          <a:prstGeom prst="rect">
            <a:avLst/>
          </a:prstGeom>
          <a:noFill/>
          <a:ln w="25400">
            <a:solidFill>
              <a:schemeClr val="tx1"/>
            </a:solidFill>
            <a:miter lim="800000"/>
            <a:headEnd/>
            <a:tailEnd/>
          </a:ln>
        </p:spPr>
        <p:txBody>
          <a:bodyPr>
            <a:spAutoFit/>
          </a:bodyPr>
          <a:lstStyle/>
          <a:p>
            <a:pPr algn="l">
              <a:spcBef>
                <a:spcPct val="50000"/>
              </a:spcBef>
            </a:pPr>
            <a:r>
              <a:rPr lang="en-US" b="1" u="sng" dirty="0"/>
              <a:t>NOTE:</a:t>
            </a:r>
          </a:p>
          <a:p>
            <a:pPr algn="l">
              <a:spcBef>
                <a:spcPct val="50000"/>
              </a:spcBef>
            </a:pPr>
            <a:r>
              <a:rPr lang="en-US" dirty="0"/>
              <a:t>Once personnel and aircraft are secure, battle drill is over.  BPT support follow-up operations as a deliberate action as directed</a:t>
            </a:r>
          </a:p>
          <a:p>
            <a:pPr algn="l">
              <a:spcBef>
                <a:spcPct val="50000"/>
              </a:spcBef>
              <a:buFontTx/>
              <a:buChar char="•"/>
            </a:pPr>
            <a:r>
              <a:rPr lang="en-US" dirty="0"/>
              <a:t> </a:t>
            </a:r>
            <a:r>
              <a:rPr lang="en-US" dirty="0">
                <a:hlinkClick r:id="rId3" action="ppaction://hlinksldjump"/>
              </a:rPr>
              <a:t>BTL DRILL 05 </a:t>
            </a:r>
            <a:r>
              <a:rPr lang="en-US" dirty="0"/>
              <a:t>(Missing/Isolated Personnel)</a:t>
            </a:r>
          </a:p>
          <a:p>
            <a:pPr algn="l">
              <a:spcBef>
                <a:spcPct val="50000"/>
              </a:spcBef>
              <a:buFontTx/>
              <a:buChar char="•"/>
            </a:pPr>
            <a:r>
              <a:rPr lang="en-US" dirty="0"/>
              <a:t> Employment of Aerial/Ground DART</a:t>
            </a:r>
          </a:p>
        </p:txBody>
      </p:sp>
      <p:sp>
        <p:nvSpPr>
          <p:cNvPr id="10266" name="Text Box 30"/>
          <p:cNvSpPr txBox="1">
            <a:spLocks noChangeArrowheads="1"/>
          </p:cNvSpPr>
          <p:nvPr/>
        </p:nvSpPr>
        <p:spPr bwMode="auto">
          <a:xfrm>
            <a:off x="3316288" y="1600200"/>
            <a:ext cx="2093912" cy="714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2.  Battle Captain begins notification procedures.  Submits SALT-A report within 30 minutes.  </a:t>
            </a:r>
          </a:p>
        </p:txBody>
      </p:sp>
      <p:sp>
        <p:nvSpPr>
          <p:cNvPr id="10267" name="Line 31"/>
          <p:cNvSpPr>
            <a:spLocks noChangeShapeType="1"/>
          </p:cNvSpPr>
          <p:nvPr/>
        </p:nvSpPr>
        <p:spPr bwMode="auto">
          <a:xfrm>
            <a:off x="5410200" y="1981200"/>
            <a:ext cx="304800" cy="0"/>
          </a:xfrm>
          <a:prstGeom prst="line">
            <a:avLst/>
          </a:prstGeom>
          <a:noFill/>
          <a:ln w="12700">
            <a:solidFill>
              <a:schemeClr val="tx1"/>
            </a:solidFill>
            <a:round/>
            <a:headEnd/>
            <a:tailEnd type="triangle" w="med" len="med"/>
          </a:ln>
        </p:spPr>
        <p:txBody>
          <a:bodyPr wrap="none" anchor="ctr"/>
          <a:lstStyle/>
          <a:p>
            <a:endParaRPr lang="en-US"/>
          </a:p>
        </p:txBody>
      </p:sp>
      <p:sp>
        <p:nvSpPr>
          <p:cNvPr id="10268" name="Line 32"/>
          <p:cNvSpPr>
            <a:spLocks noChangeShapeType="1"/>
          </p:cNvSpPr>
          <p:nvPr/>
        </p:nvSpPr>
        <p:spPr bwMode="auto">
          <a:xfrm>
            <a:off x="2514600" y="4114800"/>
            <a:ext cx="0" cy="304800"/>
          </a:xfrm>
          <a:prstGeom prst="line">
            <a:avLst/>
          </a:prstGeom>
          <a:noFill/>
          <a:ln w="12700">
            <a:solidFill>
              <a:schemeClr val="tx1"/>
            </a:solidFill>
            <a:round/>
            <a:headEnd/>
            <a:tailEnd type="triangle" w="med" len="med"/>
          </a:ln>
        </p:spPr>
        <p:txBody>
          <a:bodyPr/>
          <a:lstStyle/>
          <a:p>
            <a:endParaRPr lang="en-US"/>
          </a:p>
        </p:txBody>
      </p:sp>
      <p:sp>
        <p:nvSpPr>
          <p:cNvPr id="10269" name="Line 33"/>
          <p:cNvSpPr>
            <a:spLocks noChangeShapeType="1"/>
          </p:cNvSpPr>
          <p:nvPr/>
        </p:nvSpPr>
        <p:spPr bwMode="auto">
          <a:xfrm>
            <a:off x="1219200" y="4114800"/>
            <a:ext cx="0" cy="304800"/>
          </a:xfrm>
          <a:prstGeom prst="line">
            <a:avLst/>
          </a:prstGeom>
          <a:noFill/>
          <a:ln w="12700">
            <a:solidFill>
              <a:schemeClr val="tx1"/>
            </a:solidFill>
            <a:round/>
            <a:headEnd/>
            <a:tailEnd type="triangle" w="med" len="med"/>
          </a:ln>
        </p:spPr>
        <p:txBody>
          <a:bodyPr/>
          <a:lstStyle/>
          <a:p>
            <a:endParaRPr lang="en-US"/>
          </a:p>
        </p:txBody>
      </p:sp>
      <p:sp>
        <p:nvSpPr>
          <p:cNvPr id="10270" name="Rectangle 34"/>
          <p:cNvSpPr>
            <a:spLocks noChangeArrowheads="1"/>
          </p:cNvSpPr>
          <p:nvPr/>
        </p:nvSpPr>
        <p:spPr bwMode="auto">
          <a:xfrm>
            <a:off x="7772400" y="76200"/>
            <a:ext cx="1219200" cy="609600"/>
          </a:xfrm>
          <a:prstGeom prst="rect">
            <a:avLst/>
          </a:prstGeom>
          <a:solidFill>
            <a:srgbClr val="00FF00"/>
          </a:solidFill>
          <a:ln w="28575">
            <a:solidFill>
              <a:schemeClr val="tx1"/>
            </a:solidFill>
            <a:miter lim="800000"/>
            <a:headEnd/>
            <a:tailEnd/>
          </a:ln>
        </p:spPr>
        <p:txBody>
          <a:bodyPr wrap="none" anchor="ctr"/>
          <a:lstStyle/>
          <a:p>
            <a:pPr algn="l"/>
            <a:r>
              <a:rPr lang="en-US" sz="1000" b="1"/>
              <a:t>Hyperlink</a:t>
            </a:r>
          </a:p>
          <a:p>
            <a:pPr algn="l"/>
            <a:r>
              <a:rPr lang="en-US" sz="1000" b="1"/>
              <a:t>05</a:t>
            </a:r>
            <a:r>
              <a:rPr lang="en-US" sz="1000" b="1">
                <a:hlinkClick r:id="rId3" action="ppaction://hlinksldjump"/>
              </a:rPr>
              <a:t>-Isolated/Missing </a:t>
            </a:r>
          </a:p>
          <a:p>
            <a:pPr algn="l"/>
            <a:r>
              <a:rPr lang="en-US" sz="1000" b="1">
                <a:hlinkClick r:id="rId3" action="ppaction://hlinksldjump"/>
              </a:rPr>
              <a:t>Personnel</a:t>
            </a:r>
            <a:endParaRPr lang="en-US" sz="1000" b="1"/>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152400" y="1066800"/>
            <a:ext cx="2514600" cy="30162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1a. SALT-A report to TOC:</a:t>
            </a:r>
          </a:p>
          <a:p>
            <a:pPr algn="l" eaLnBrk="0" hangingPunct="0"/>
            <a:r>
              <a:rPr lang="en-US" sz="1000" b="1" dirty="0"/>
              <a:t>S-Size</a:t>
            </a:r>
          </a:p>
          <a:p>
            <a:pPr algn="l" eaLnBrk="0" hangingPunct="0"/>
            <a:r>
              <a:rPr lang="en-US" sz="1000" b="1" dirty="0"/>
              <a:t>      (1)  Name, and position of victim?</a:t>
            </a:r>
          </a:p>
          <a:p>
            <a:pPr algn="l" eaLnBrk="0" hangingPunct="0"/>
            <a:r>
              <a:rPr lang="en-US" sz="1000" b="1" dirty="0"/>
              <a:t>A-Activity</a:t>
            </a:r>
          </a:p>
          <a:p>
            <a:pPr algn="l" eaLnBrk="0" hangingPunct="0"/>
            <a:r>
              <a:rPr lang="en-US" sz="1000" b="1" dirty="0"/>
              <a:t>     (1)  What activity was the individual(s) involved in?  What happened?</a:t>
            </a:r>
          </a:p>
          <a:p>
            <a:pPr algn="l" eaLnBrk="0" hangingPunct="0"/>
            <a:r>
              <a:rPr lang="en-US" sz="1000" b="1" dirty="0"/>
              <a:t>     (2) What was the cause of the incident?</a:t>
            </a:r>
          </a:p>
          <a:p>
            <a:pPr algn="l" eaLnBrk="0" hangingPunct="0"/>
            <a:r>
              <a:rPr lang="en-US" sz="1000" b="1" dirty="0"/>
              <a:t>     (3)  What conditions surrounded the incident?  Is the unit in pursuit of suspects?</a:t>
            </a:r>
          </a:p>
          <a:p>
            <a:pPr algn="l" eaLnBrk="0" hangingPunct="0"/>
            <a:r>
              <a:rPr lang="en-US" sz="1000" b="1" dirty="0"/>
              <a:t>L-Location (8-digit grid)</a:t>
            </a:r>
          </a:p>
          <a:p>
            <a:pPr algn="l" eaLnBrk="0" hangingPunct="0"/>
            <a:r>
              <a:rPr lang="en-US" sz="1000" b="1" dirty="0"/>
              <a:t>     (1)  Where did the incident occur?</a:t>
            </a:r>
          </a:p>
          <a:p>
            <a:pPr algn="l" eaLnBrk="0" hangingPunct="0"/>
            <a:r>
              <a:rPr lang="en-US" sz="1000" b="1" dirty="0"/>
              <a:t>     (2)  Where is the victim now?</a:t>
            </a:r>
          </a:p>
          <a:p>
            <a:pPr algn="l" eaLnBrk="0" hangingPunct="0"/>
            <a:r>
              <a:rPr lang="en-US" sz="1000" b="1" dirty="0"/>
              <a:t>T-Time.  When did the incident occur?</a:t>
            </a:r>
          </a:p>
          <a:p>
            <a:pPr algn="l" eaLnBrk="0" hangingPunct="0"/>
            <a:r>
              <a:rPr lang="en-US" sz="1000" b="1" dirty="0"/>
              <a:t>A-Actions:</a:t>
            </a:r>
          </a:p>
          <a:p>
            <a:pPr algn="l" eaLnBrk="0" hangingPunct="0"/>
            <a:r>
              <a:rPr lang="en-US" sz="1000" b="1" dirty="0"/>
              <a:t>     (1)  Actions taken by unit/agency.  </a:t>
            </a:r>
          </a:p>
          <a:p>
            <a:pPr algn="l" eaLnBrk="0" hangingPunct="0"/>
            <a:r>
              <a:rPr lang="en-US" sz="1000" b="1" dirty="0"/>
              <a:t>     (2)  Assets/support needed?</a:t>
            </a:r>
          </a:p>
        </p:txBody>
      </p:sp>
      <p:sp>
        <p:nvSpPr>
          <p:cNvPr id="65539" name="Text Box 3"/>
          <p:cNvSpPr txBox="1">
            <a:spLocks noChangeArrowheads="1"/>
          </p:cNvSpPr>
          <p:nvPr/>
        </p:nvSpPr>
        <p:spPr bwMode="auto">
          <a:xfrm>
            <a:off x="3048000" y="762000"/>
            <a:ext cx="2335213" cy="246221"/>
          </a:xfrm>
          <a:prstGeom prst="rect">
            <a:avLst/>
          </a:prstGeom>
          <a:noFill/>
          <a:ln w="12700">
            <a:noFill/>
            <a:miter lim="800000"/>
            <a:headEnd type="none" w="sm" len="sm"/>
            <a:tailEnd type="none" w="lg" len="lg"/>
          </a:ln>
        </p:spPr>
        <p:txBody>
          <a:bodyPr>
            <a:spAutoFit/>
          </a:bodyPr>
          <a:lstStyle/>
          <a:p>
            <a:pPr algn="l" eaLnBrk="0" hangingPunct="0"/>
            <a:r>
              <a:rPr lang="en-US" sz="1000" b="1" dirty="0"/>
              <a:t>Local government official killed</a:t>
            </a:r>
          </a:p>
        </p:txBody>
      </p:sp>
      <p:sp>
        <p:nvSpPr>
          <p:cNvPr id="65540" name="AutoShape 4"/>
          <p:cNvSpPr>
            <a:spLocks noChangeArrowheads="1"/>
          </p:cNvSpPr>
          <p:nvPr/>
        </p:nvSpPr>
        <p:spPr bwMode="auto">
          <a:xfrm>
            <a:off x="2020888" y="768350"/>
            <a:ext cx="4191000" cy="222250"/>
          </a:xfrm>
          <a:prstGeom prst="flowChartInputOutput">
            <a:avLst/>
          </a:prstGeom>
          <a:noFill/>
          <a:ln w="28575">
            <a:solidFill>
              <a:schemeClr val="tx1"/>
            </a:solidFill>
            <a:miter lim="800000"/>
            <a:headEnd/>
            <a:tailEnd/>
          </a:ln>
        </p:spPr>
        <p:txBody>
          <a:bodyPr wrap="none" anchor="ctr"/>
          <a:lstStyle/>
          <a:p>
            <a:endParaRPr lang="en-US"/>
          </a:p>
        </p:txBody>
      </p:sp>
      <p:sp>
        <p:nvSpPr>
          <p:cNvPr id="65541" name="Text Box 5"/>
          <p:cNvSpPr txBox="1">
            <a:spLocks noChangeArrowheads="1"/>
          </p:cNvSpPr>
          <p:nvPr/>
        </p:nvSpPr>
        <p:spPr bwMode="auto">
          <a:xfrm>
            <a:off x="3200400" y="1371600"/>
            <a:ext cx="1828800" cy="409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Reporting unit notifies BTL CPT </a:t>
            </a:r>
          </a:p>
        </p:txBody>
      </p:sp>
      <p:cxnSp>
        <p:nvCxnSpPr>
          <p:cNvPr id="65543" name="AutoShape 7"/>
          <p:cNvCxnSpPr>
            <a:cxnSpLocks noChangeShapeType="1"/>
            <a:stCxn id="65540" idx="4"/>
            <a:endCxn id="65541" idx="0"/>
          </p:cNvCxnSpPr>
          <p:nvPr/>
        </p:nvCxnSpPr>
        <p:spPr bwMode="auto">
          <a:xfrm rot="5400000">
            <a:off x="3925094" y="1180306"/>
            <a:ext cx="381000" cy="1588"/>
          </a:xfrm>
          <a:prstGeom prst="straightConnector1">
            <a:avLst/>
          </a:prstGeom>
          <a:noFill/>
          <a:ln w="9525">
            <a:solidFill>
              <a:schemeClr val="tx1"/>
            </a:solidFill>
            <a:round/>
            <a:headEnd/>
            <a:tailEnd type="triangle" w="med" len="med"/>
          </a:ln>
        </p:spPr>
      </p:cxnSp>
      <p:cxnSp>
        <p:nvCxnSpPr>
          <p:cNvPr id="65544" name="AutoShape 8"/>
          <p:cNvCxnSpPr>
            <a:cxnSpLocks noChangeShapeType="1"/>
            <a:stCxn id="65541" idx="2"/>
            <a:endCxn id="65547" idx="0"/>
          </p:cNvCxnSpPr>
          <p:nvPr/>
        </p:nvCxnSpPr>
        <p:spPr bwMode="auto">
          <a:xfrm rot="5400000">
            <a:off x="3976688" y="1919287"/>
            <a:ext cx="276225" cy="1588"/>
          </a:xfrm>
          <a:prstGeom prst="straightConnector1">
            <a:avLst/>
          </a:prstGeom>
          <a:noFill/>
          <a:ln w="9525">
            <a:solidFill>
              <a:schemeClr val="tx1"/>
            </a:solidFill>
            <a:round/>
            <a:headEnd/>
            <a:tailEnd type="triangle" w="med" len="med"/>
          </a:ln>
        </p:spPr>
      </p:cxnSp>
      <p:sp>
        <p:nvSpPr>
          <p:cNvPr id="65545" name="Text Box 9"/>
          <p:cNvSpPr txBox="1">
            <a:spLocks noChangeArrowheads="1"/>
          </p:cNvSpPr>
          <p:nvPr/>
        </p:nvSpPr>
        <p:spPr bwMode="auto">
          <a:xfrm>
            <a:off x="1600200" y="228600"/>
            <a:ext cx="5334000" cy="307975"/>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61:</a:t>
            </a:r>
            <a:r>
              <a:rPr lang="en-US" sz="1400" b="1" dirty="0"/>
              <a:t> Local Government Official Killed </a:t>
            </a:r>
          </a:p>
        </p:txBody>
      </p:sp>
      <p:grpSp>
        <p:nvGrpSpPr>
          <p:cNvPr id="65546" name="Group 10"/>
          <p:cNvGrpSpPr>
            <a:grpSpLocks/>
          </p:cNvGrpSpPr>
          <p:nvPr/>
        </p:nvGrpSpPr>
        <p:grpSpPr bwMode="auto">
          <a:xfrm>
            <a:off x="5486400" y="706438"/>
            <a:ext cx="3505200" cy="396875"/>
            <a:chOff x="1098" y="3744"/>
            <a:chExt cx="3605" cy="442"/>
          </a:xfrm>
        </p:grpSpPr>
        <p:sp>
          <p:nvSpPr>
            <p:cNvPr id="65562" name="Rectangle 11"/>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65563" name="Picture 12"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65564" name="Picture 13"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65565" name="Rectangle 14"/>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65547" name="Text Box 15"/>
          <p:cNvSpPr txBox="1">
            <a:spLocks noChangeArrowheads="1"/>
          </p:cNvSpPr>
          <p:nvPr/>
        </p:nvSpPr>
        <p:spPr bwMode="auto">
          <a:xfrm>
            <a:off x="3200400" y="2057400"/>
            <a:ext cx="1828800" cy="7143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2.  Battle Captain begins notification procedures.  Submits SALUTE report within 30 minutes.  </a:t>
            </a:r>
          </a:p>
        </p:txBody>
      </p:sp>
      <p:sp>
        <p:nvSpPr>
          <p:cNvPr id="65548" name="Text Box 16"/>
          <p:cNvSpPr txBox="1">
            <a:spLocks noChangeArrowheads="1"/>
          </p:cNvSpPr>
          <p:nvPr/>
        </p:nvSpPr>
        <p:spPr bwMode="auto">
          <a:xfrm>
            <a:off x="3200400" y="3124200"/>
            <a:ext cx="1828800" cy="1015663"/>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t>3. If applicable - Unit evacuates wounded and/or deceased IAW unit SOP.  Continues actions on contact until threat is eliminated</a:t>
            </a:r>
          </a:p>
        </p:txBody>
      </p:sp>
      <p:sp>
        <p:nvSpPr>
          <p:cNvPr id="65550" name="Text Box 18"/>
          <p:cNvSpPr txBox="1">
            <a:spLocks noChangeArrowheads="1"/>
          </p:cNvSpPr>
          <p:nvPr/>
        </p:nvSpPr>
        <p:spPr bwMode="auto">
          <a:xfrm>
            <a:off x="5715000" y="4953000"/>
            <a:ext cx="3276600" cy="246221"/>
          </a:xfrm>
          <a:prstGeom prst="rect">
            <a:avLst/>
          </a:prstGeom>
          <a:noFill/>
          <a:ln w="9525">
            <a:solidFill>
              <a:schemeClr val="tx1"/>
            </a:solidFill>
            <a:miter lim="800000"/>
            <a:headEnd type="none" w="sm" len="sm"/>
            <a:tailEnd type="none" w="lg" len="lg"/>
          </a:ln>
        </p:spPr>
        <p:txBody>
          <a:bodyPr wrap="square">
            <a:spAutoFit/>
          </a:bodyPr>
          <a:lstStyle/>
          <a:p>
            <a:pPr algn="l" eaLnBrk="0" hangingPunct="0"/>
            <a:r>
              <a:rPr lang="en-US" sz="1000" b="1" dirty="0"/>
              <a:t>2b.  If unit requests MEDEVAC, see </a:t>
            </a:r>
            <a:r>
              <a:rPr lang="en-US" sz="1000" b="1" u="sng" dirty="0">
                <a:hlinkClick r:id="rId3" action="ppaction://hlinksldjump"/>
              </a:rPr>
              <a:t>CARD 48</a:t>
            </a:r>
            <a:endParaRPr lang="en-US" sz="1000" b="1" u="sng" dirty="0"/>
          </a:p>
        </p:txBody>
      </p:sp>
      <p:cxnSp>
        <p:nvCxnSpPr>
          <p:cNvPr id="65551" name="AutoShape 19"/>
          <p:cNvCxnSpPr>
            <a:cxnSpLocks noChangeShapeType="1"/>
            <a:stCxn id="65547" idx="2"/>
            <a:endCxn id="65548" idx="0"/>
          </p:cNvCxnSpPr>
          <p:nvPr/>
        </p:nvCxnSpPr>
        <p:spPr bwMode="auto">
          <a:xfrm rot="5400000">
            <a:off x="3938588" y="2947987"/>
            <a:ext cx="352425" cy="1588"/>
          </a:xfrm>
          <a:prstGeom prst="straightConnector1">
            <a:avLst/>
          </a:prstGeom>
          <a:noFill/>
          <a:ln w="9525">
            <a:solidFill>
              <a:schemeClr val="tx1"/>
            </a:solidFill>
            <a:round/>
            <a:headEnd/>
            <a:tailEnd type="triangle" w="med" len="med"/>
          </a:ln>
        </p:spPr>
      </p:cxnSp>
      <p:sp>
        <p:nvSpPr>
          <p:cNvPr id="65553" name="Text Box 21"/>
          <p:cNvSpPr txBox="1">
            <a:spLocks noChangeArrowheads="1"/>
          </p:cNvSpPr>
          <p:nvPr/>
        </p:nvSpPr>
        <p:spPr bwMode="auto">
          <a:xfrm>
            <a:off x="3200400" y="4572000"/>
            <a:ext cx="1828800" cy="55399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4. Unit conducts intelligence debrief with unit S2.  </a:t>
            </a:r>
          </a:p>
        </p:txBody>
      </p:sp>
      <p:cxnSp>
        <p:nvCxnSpPr>
          <p:cNvPr id="65554" name="AutoShape 22"/>
          <p:cNvCxnSpPr>
            <a:cxnSpLocks noChangeShapeType="1"/>
            <a:stCxn id="65548" idx="2"/>
            <a:endCxn id="65553" idx="0"/>
          </p:cNvCxnSpPr>
          <p:nvPr/>
        </p:nvCxnSpPr>
        <p:spPr bwMode="auto">
          <a:xfrm>
            <a:off x="4114800" y="4139863"/>
            <a:ext cx="0" cy="432137"/>
          </a:xfrm>
          <a:prstGeom prst="straightConnector1">
            <a:avLst/>
          </a:prstGeom>
          <a:noFill/>
          <a:ln w="9525">
            <a:solidFill>
              <a:schemeClr val="tx1"/>
            </a:solidFill>
            <a:round/>
            <a:headEnd/>
            <a:tailEnd type="triangle" w="med" len="med"/>
          </a:ln>
        </p:spPr>
      </p:cxnSp>
      <p:sp>
        <p:nvSpPr>
          <p:cNvPr id="65555" name="Text Box 23"/>
          <p:cNvSpPr txBox="1">
            <a:spLocks noChangeArrowheads="1"/>
          </p:cNvSpPr>
          <p:nvPr/>
        </p:nvSpPr>
        <p:spPr bwMode="auto">
          <a:xfrm>
            <a:off x="5715000" y="1163638"/>
            <a:ext cx="3249613" cy="2246769"/>
          </a:xfrm>
          <a:prstGeom prst="rect">
            <a:avLst/>
          </a:prstGeom>
          <a:solidFill>
            <a:schemeClr val="bg1"/>
          </a:solidFill>
          <a:ln w="9525">
            <a:solidFill>
              <a:schemeClr val="tx1"/>
            </a:solidFill>
            <a:miter lim="800000"/>
            <a:headEnd/>
            <a:tailEnd/>
          </a:ln>
        </p:spPr>
        <p:txBody>
          <a:bodyPr>
            <a:spAutoFit/>
          </a:bodyPr>
          <a:lstStyle/>
          <a:p>
            <a:pPr algn="l"/>
            <a:r>
              <a:rPr lang="en-US" sz="1000" b="1" dirty="0"/>
              <a:t>2a. Staff Action Checklist</a:t>
            </a:r>
          </a:p>
          <a:p>
            <a:pPr algn="l">
              <a:buFont typeface="Wingdings" pitchFamily="2" charset="2"/>
              <a:buChar char="q"/>
            </a:pPr>
            <a:r>
              <a:rPr lang="en-US" sz="1000" b="1" dirty="0"/>
              <a:t> Notify command group and staff</a:t>
            </a:r>
          </a:p>
          <a:p>
            <a:pPr algn="l">
              <a:buFont typeface="Wingdings" pitchFamily="2" charset="2"/>
              <a:buChar char="q"/>
            </a:pPr>
            <a:r>
              <a:rPr lang="en-US" sz="1000" b="1" dirty="0"/>
              <a:t> TOC Notify/Action:</a:t>
            </a:r>
          </a:p>
          <a:p>
            <a:pPr marL="114300" lvl="1" algn="l">
              <a:buFont typeface="Wingdings" pitchFamily="2" charset="2"/>
              <a:buNone/>
            </a:pPr>
            <a:r>
              <a:rPr lang="en-US" sz="1000" b="1" dirty="0"/>
              <a:t>- SA on current disposition along MSR/ASR</a:t>
            </a:r>
          </a:p>
          <a:p>
            <a:pPr marL="114300" lvl="1" algn="l">
              <a:buFont typeface="Wingdings" pitchFamily="2" charset="2"/>
              <a:buNone/>
            </a:pPr>
            <a:r>
              <a:rPr lang="en-US" sz="1000" b="1" dirty="0"/>
              <a:t>- S3: security for KLE if necessary?</a:t>
            </a:r>
          </a:p>
          <a:p>
            <a:pPr marL="114300" lvl="1" algn="l">
              <a:buFont typeface="Wingdings" pitchFamily="2" charset="2"/>
              <a:buNone/>
            </a:pPr>
            <a:r>
              <a:rPr lang="en-US" sz="1000" b="1" dirty="0"/>
              <a:t>- S2 collects facts and conducts pattern analysis, and future impacts to the AO.  Re-task UAS if required</a:t>
            </a:r>
          </a:p>
          <a:p>
            <a:pPr algn="l">
              <a:buFont typeface="Wingdings" pitchFamily="2" charset="2"/>
              <a:buChar char="q"/>
            </a:pPr>
            <a:r>
              <a:rPr lang="en-US" sz="1000" b="1" dirty="0"/>
              <a:t> S2X investigates motives for attack.</a:t>
            </a:r>
          </a:p>
          <a:p>
            <a:pPr algn="l">
              <a:buFont typeface="Wingdings" pitchFamily="2" charset="2"/>
              <a:buChar char="q"/>
            </a:pPr>
            <a:r>
              <a:rPr lang="en-US" sz="1000" b="1" dirty="0"/>
              <a:t> PAO prepares statements for immediate release Establish Media talking points</a:t>
            </a:r>
          </a:p>
          <a:p>
            <a:pPr algn="l">
              <a:buFont typeface="Wingdings" pitchFamily="2" charset="2"/>
              <a:buChar char="q"/>
            </a:pPr>
            <a:r>
              <a:rPr lang="en-US" sz="1000" b="1" dirty="0"/>
              <a:t> IO/Psyops advise on potential ramifications to LN death, prepare products for dissemination Establish IO talking points</a:t>
            </a:r>
          </a:p>
        </p:txBody>
      </p:sp>
      <p:sp>
        <p:nvSpPr>
          <p:cNvPr id="65556" name="Rectangle 24"/>
          <p:cNvSpPr>
            <a:spLocks noChangeArrowheads="1"/>
          </p:cNvSpPr>
          <p:nvPr/>
        </p:nvSpPr>
        <p:spPr bwMode="auto">
          <a:xfrm>
            <a:off x="5715000" y="5638800"/>
            <a:ext cx="3276600" cy="400110"/>
          </a:xfrm>
          <a:prstGeom prst="rect">
            <a:avLst/>
          </a:prstGeom>
          <a:noFill/>
          <a:ln w="9525" algn="ctr">
            <a:solidFill>
              <a:schemeClr val="tx1"/>
            </a:solidFill>
            <a:miter lim="800000"/>
            <a:headEnd/>
            <a:tailEnd/>
          </a:ln>
        </p:spPr>
        <p:txBody>
          <a:bodyPr wrap="square">
            <a:spAutoFit/>
          </a:bodyPr>
          <a:lstStyle/>
          <a:p>
            <a:pPr algn="l" eaLnBrk="0" hangingPunct="0"/>
            <a:r>
              <a:rPr lang="en-US" sz="1000" b="1" dirty="0"/>
              <a:t>2c. Notify BTL CPT IOT notify key leaders if necessary</a:t>
            </a:r>
          </a:p>
        </p:txBody>
      </p:sp>
      <p:sp>
        <p:nvSpPr>
          <p:cNvPr id="65557" name="Rectangle 25"/>
          <p:cNvSpPr>
            <a:spLocks noChangeArrowheads="1"/>
          </p:cNvSpPr>
          <p:nvPr/>
        </p:nvSpPr>
        <p:spPr bwMode="auto">
          <a:xfrm>
            <a:off x="7924800" y="76200"/>
            <a:ext cx="1066800" cy="533400"/>
          </a:xfrm>
          <a:prstGeom prst="rect">
            <a:avLst/>
          </a:prstGeom>
          <a:solidFill>
            <a:srgbClr val="00FF00"/>
          </a:solidFill>
          <a:ln w="28575">
            <a:solidFill>
              <a:schemeClr val="tx1"/>
            </a:solidFill>
            <a:miter lim="800000"/>
            <a:headEnd/>
            <a:tailEnd/>
          </a:ln>
        </p:spPr>
        <p:txBody>
          <a:bodyPr wrap="none" anchor="ctr"/>
          <a:lstStyle/>
          <a:p>
            <a:pPr algn="l"/>
            <a:r>
              <a:rPr lang="en-US" sz="1000" b="1"/>
              <a:t>Hyperlink</a:t>
            </a:r>
          </a:p>
          <a:p>
            <a:pPr algn="l"/>
            <a:r>
              <a:rPr lang="en-US" sz="1000" b="1" u="sng"/>
              <a:t>48</a:t>
            </a:r>
            <a:r>
              <a:rPr lang="en-US" sz="1000" b="1" u="sng">
                <a:hlinkClick r:id="rId3" action="ppaction://hlinksldjump"/>
              </a:rPr>
              <a:t>-</a:t>
            </a:r>
            <a:r>
              <a:rPr lang="en-US" sz="1000" b="1">
                <a:hlinkClick r:id="rId3" action="ppaction://hlinksldjump"/>
              </a:rPr>
              <a:t>MEDEVAC</a:t>
            </a:r>
            <a:endParaRPr lang="en-US" sz="1000" b="1"/>
          </a:p>
        </p:txBody>
      </p:sp>
      <p:sp>
        <p:nvSpPr>
          <p:cNvPr id="65558" name="Text Box 26"/>
          <p:cNvSpPr txBox="1">
            <a:spLocks noChangeArrowheads="1"/>
          </p:cNvSpPr>
          <p:nvPr/>
        </p:nvSpPr>
        <p:spPr bwMode="auto">
          <a:xfrm>
            <a:off x="152400" y="5480050"/>
            <a:ext cx="4038600" cy="861774"/>
          </a:xfrm>
          <a:prstGeom prst="rect">
            <a:avLst/>
          </a:prstGeom>
          <a:noFill/>
          <a:ln w="38100">
            <a:solidFill>
              <a:schemeClr val="folHlink"/>
            </a:solidFill>
            <a:miter lim="800000"/>
            <a:headEnd type="none" w="sm" len="sm"/>
            <a:tailEnd type="none" w="lg" len="lg"/>
          </a:ln>
        </p:spPr>
        <p:txBody>
          <a:bodyPr>
            <a:spAutoFit/>
          </a:bodyPr>
          <a:lstStyle/>
          <a:p>
            <a:pPr algn="l" eaLnBrk="0" hangingPunct="0"/>
            <a:r>
              <a:rPr lang="en-US" sz="1000" b="1" dirty="0"/>
              <a:t>5. CUOPS: Brief commander and staff on possible impacts NLT 1 hour after event report. </a:t>
            </a:r>
          </a:p>
          <a:p>
            <a:pPr algn="l" eaLnBrk="0" hangingPunct="0"/>
            <a:r>
              <a:rPr lang="en-US" sz="1000" b="1" dirty="0"/>
              <a:t>Brief Includes:  5Ws on incident, Current Disposition of units, to include future reactions.  Additionally, understand PRT’s planned position on the situation</a:t>
            </a:r>
          </a:p>
        </p:txBody>
      </p:sp>
      <p:cxnSp>
        <p:nvCxnSpPr>
          <p:cNvPr id="65559" name="AutoShape 27"/>
          <p:cNvCxnSpPr>
            <a:cxnSpLocks noChangeShapeType="1"/>
            <a:stCxn id="65553" idx="1"/>
            <a:endCxn id="65558" idx="0"/>
          </p:cNvCxnSpPr>
          <p:nvPr/>
        </p:nvCxnSpPr>
        <p:spPr bwMode="auto">
          <a:xfrm flipH="1">
            <a:off x="2171700" y="4848999"/>
            <a:ext cx="1028700" cy="631051"/>
          </a:xfrm>
          <a:prstGeom prst="straightConnector1">
            <a:avLst/>
          </a:prstGeom>
          <a:noFill/>
          <a:ln w="9525">
            <a:solidFill>
              <a:schemeClr val="tx1"/>
            </a:solidFill>
            <a:round/>
            <a:headEnd/>
            <a:tailEnd type="triangle" w="med" len="med"/>
          </a:ln>
        </p:spPr>
      </p:cxnSp>
      <p:cxnSp>
        <p:nvCxnSpPr>
          <p:cNvPr id="30" name="AutoShape 17"/>
          <p:cNvCxnSpPr>
            <a:cxnSpLocks noChangeShapeType="1"/>
            <a:stCxn id="65547" idx="3"/>
            <a:endCxn id="65555" idx="1"/>
          </p:cNvCxnSpPr>
          <p:nvPr/>
        </p:nvCxnSpPr>
        <p:spPr bwMode="auto">
          <a:xfrm flipV="1">
            <a:off x="5029200" y="2287023"/>
            <a:ext cx="685800" cy="127565"/>
          </a:xfrm>
          <a:prstGeom prst="bentConnector3">
            <a:avLst>
              <a:gd name="adj1" fmla="val 50000"/>
            </a:avLst>
          </a:prstGeom>
          <a:noFill/>
          <a:ln w="9525">
            <a:solidFill>
              <a:schemeClr val="tx1"/>
            </a:solidFill>
            <a:miter lim="800000"/>
            <a:headEnd/>
            <a:tailEnd type="triangle" w="med" len="med"/>
          </a:ln>
        </p:spPr>
      </p:cxnSp>
      <p:cxnSp>
        <p:nvCxnSpPr>
          <p:cNvPr id="33" name="AutoShape 17"/>
          <p:cNvCxnSpPr>
            <a:cxnSpLocks noChangeShapeType="1"/>
            <a:stCxn id="65547" idx="3"/>
            <a:endCxn id="65550" idx="1"/>
          </p:cNvCxnSpPr>
          <p:nvPr/>
        </p:nvCxnSpPr>
        <p:spPr bwMode="auto">
          <a:xfrm>
            <a:off x="5029200" y="2414588"/>
            <a:ext cx="685800" cy="2661523"/>
          </a:xfrm>
          <a:prstGeom prst="bentConnector3">
            <a:avLst>
              <a:gd name="adj1" fmla="val 50000"/>
            </a:avLst>
          </a:prstGeom>
          <a:noFill/>
          <a:ln w="9525">
            <a:solidFill>
              <a:schemeClr val="tx1"/>
            </a:solidFill>
            <a:miter lim="800000"/>
            <a:headEnd/>
            <a:tailEnd type="triangle" w="med" len="med"/>
          </a:ln>
        </p:spPr>
      </p:cxnSp>
      <p:cxnSp>
        <p:nvCxnSpPr>
          <p:cNvPr id="38" name="AutoShape 17"/>
          <p:cNvCxnSpPr>
            <a:cxnSpLocks noChangeShapeType="1"/>
            <a:stCxn id="65547" idx="3"/>
            <a:endCxn id="65556" idx="1"/>
          </p:cNvCxnSpPr>
          <p:nvPr/>
        </p:nvCxnSpPr>
        <p:spPr bwMode="auto">
          <a:xfrm>
            <a:off x="5029200" y="2414588"/>
            <a:ext cx="685800" cy="3424267"/>
          </a:xfrm>
          <a:prstGeom prst="bentConnector3">
            <a:avLst>
              <a:gd name="adj1" fmla="val 50000"/>
            </a:avLst>
          </a:prstGeom>
          <a:noFill/>
          <a:ln w="9525">
            <a:solidFill>
              <a:schemeClr val="tx1"/>
            </a:solidFill>
            <a:miter lim="800000"/>
            <a:headEnd/>
            <a:tailEnd type="triangle" w="med" len="med"/>
          </a:ln>
        </p:spPr>
      </p:cxnSp>
      <p:cxnSp>
        <p:nvCxnSpPr>
          <p:cNvPr id="84" name="AutoShape 17"/>
          <p:cNvCxnSpPr>
            <a:cxnSpLocks noChangeShapeType="1"/>
            <a:stCxn id="65538" idx="3"/>
            <a:endCxn id="65541" idx="1"/>
          </p:cNvCxnSpPr>
          <p:nvPr/>
        </p:nvCxnSpPr>
        <p:spPr bwMode="auto">
          <a:xfrm flipV="1">
            <a:off x="2667000" y="1576388"/>
            <a:ext cx="533400" cy="998517"/>
          </a:xfrm>
          <a:prstGeom prst="bentConnector3">
            <a:avLst>
              <a:gd name="adj1" fmla="val 50000"/>
            </a:avLst>
          </a:prstGeom>
          <a:noFill/>
          <a:ln w="9525">
            <a:solidFill>
              <a:schemeClr val="tx1"/>
            </a:solidFill>
            <a:prstDash val="sysDash"/>
            <a:miter lim="800000"/>
            <a:headEnd/>
            <a:tailEnd type="triangle" w="med" len="med"/>
          </a:ln>
        </p:spPr>
      </p:cxn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505200" y="696913"/>
            <a:ext cx="1970088" cy="522287"/>
          </a:xfrm>
          <a:prstGeom prst="rect">
            <a:avLst/>
          </a:prstGeom>
          <a:solidFill>
            <a:schemeClr val="bg1"/>
          </a:solidFill>
          <a:ln w="57150">
            <a:solidFill>
              <a:srgbClr val="FF0000"/>
            </a:solidFill>
            <a:miter lim="800000"/>
            <a:headEnd/>
            <a:tailEnd/>
          </a:ln>
        </p:spPr>
        <p:txBody>
          <a:bodyPr anchor="ctr"/>
          <a:lstStyle/>
          <a:p>
            <a:r>
              <a:rPr lang="en-US" b="1"/>
              <a:t>TOC Receives notification of EOF</a:t>
            </a:r>
          </a:p>
        </p:txBody>
      </p:sp>
      <p:cxnSp>
        <p:nvCxnSpPr>
          <p:cNvPr id="69635" name="AutoShape 5"/>
          <p:cNvCxnSpPr>
            <a:cxnSpLocks noChangeShapeType="1"/>
            <a:stCxn id="69673" idx="2"/>
            <a:endCxn id="69652" idx="0"/>
          </p:cNvCxnSpPr>
          <p:nvPr/>
        </p:nvCxnSpPr>
        <p:spPr bwMode="auto">
          <a:xfrm>
            <a:off x="4457700" y="1695450"/>
            <a:ext cx="33338" cy="285750"/>
          </a:xfrm>
          <a:prstGeom prst="straightConnector1">
            <a:avLst/>
          </a:prstGeom>
          <a:noFill/>
          <a:ln w="9525">
            <a:solidFill>
              <a:schemeClr val="tx1"/>
            </a:solidFill>
            <a:round/>
            <a:headEnd/>
            <a:tailEnd type="triangle" w="med" len="med"/>
          </a:ln>
        </p:spPr>
      </p:cxnSp>
      <p:cxnSp>
        <p:nvCxnSpPr>
          <p:cNvPr id="69636" name="AutoShape 6"/>
          <p:cNvCxnSpPr>
            <a:cxnSpLocks noChangeShapeType="1"/>
            <a:stCxn id="69673" idx="1"/>
            <a:endCxn id="69653" idx="0"/>
          </p:cNvCxnSpPr>
          <p:nvPr/>
        </p:nvCxnSpPr>
        <p:spPr bwMode="auto">
          <a:xfrm flipH="1">
            <a:off x="1524000" y="1522413"/>
            <a:ext cx="1809750" cy="382587"/>
          </a:xfrm>
          <a:prstGeom prst="straightConnector1">
            <a:avLst/>
          </a:prstGeom>
          <a:noFill/>
          <a:ln w="9525">
            <a:solidFill>
              <a:schemeClr val="tx1"/>
            </a:solidFill>
            <a:round/>
            <a:headEnd/>
            <a:tailEnd type="triangle" w="med" len="med"/>
          </a:ln>
        </p:spPr>
      </p:cxnSp>
      <p:cxnSp>
        <p:nvCxnSpPr>
          <p:cNvPr id="69638" name="AutoShape 10"/>
          <p:cNvCxnSpPr>
            <a:cxnSpLocks noChangeShapeType="1"/>
          </p:cNvCxnSpPr>
          <p:nvPr/>
        </p:nvCxnSpPr>
        <p:spPr bwMode="auto">
          <a:xfrm>
            <a:off x="7124700" y="4267200"/>
            <a:ext cx="0" cy="152400"/>
          </a:xfrm>
          <a:prstGeom prst="straightConnector1">
            <a:avLst/>
          </a:prstGeom>
          <a:noFill/>
          <a:ln w="9525">
            <a:solidFill>
              <a:schemeClr val="tx1"/>
            </a:solidFill>
            <a:round/>
            <a:headEnd/>
            <a:tailEnd type="triangle" w="med" len="med"/>
          </a:ln>
        </p:spPr>
      </p:cxnSp>
      <p:cxnSp>
        <p:nvCxnSpPr>
          <p:cNvPr id="69639" name="AutoShape 12"/>
          <p:cNvCxnSpPr>
            <a:cxnSpLocks noChangeShapeType="1"/>
            <a:stCxn id="69673" idx="3"/>
            <a:endCxn id="69654" idx="0"/>
          </p:cNvCxnSpPr>
          <p:nvPr/>
        </p:nvCxnSpPr>
        <p:spPr bwMode="auto">
          <a:xfrm>
            <a:off x="5581650" y="1522413"/>
            <a:ext cx="1733550" cy="382587"/>
          </a:xfrm>
          <a:prstGeom prst="straightConnector1">
            <a:avLst/>
          </a:prstGeom>
          <a:noFill/>
          <a:ln w="9525">
            <a:solidFill>
              <a:schemeClr val="tx1"/>
            </a:solidFill>
            <a:round/>
            <a:headEnd/>
            <a:tailEnd type="triangle" w="med" len="med"/>
          </a:ln>
        </p:spPr>
      </p:cxnSp>
      <p:sp>
        <p:nvSpPr>
          <p:cNvPr id="69640" name="Text Box 13"/>
          <p:cNvSpPr txBox="1">
            <a:spLocks noChangeArrowheads="1"/>
          </p:cNvSpPr>
          <p:nvPr/>
        </p:nvSpPr>
        <p:spPr bwMode="auto">
          <a:xfrm>
            <a:off x="2133600" y="228600"/>
            <a:ext cx="4800600" cy="307777"/>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62:</a:t>
            </a:r>
            <a:r>
              <a:rPr lang="en-US" sz="1400" b="1" dirty="0"/>
              <a:t>  Escalation Of Force (EOF)</a:t>
            </a:r>
          </a:p>
        </p:txBody>
      </p:sp>
      <p:cxnSp>
        <p:nvCxnSpPr>
          <p:cNvPr id="69641" name="AutoShape 15"/>
          <p:cNvCxnSpPr>
            <a:cxnSpLocks noChangeShapeType="1"/>
            <a:stCxn id="69655" idx="2"/>
            <a:endCxn id="69642" idx="0"/>
          </p:cNvCxnSpPr>
          <p:nvPr/>
        </p:nvCxnSpPr>
        <p:spPr bwMode="auto">
          <a:xfrm>
            <a:off x="4038600" y="3352800"/>
            <a:ext cx="3086100" cy="463550"/>
          </a:xfrm>
          <a:prstGeom prst="straightConnector1">
            <a:avLst/>
          </a:prstGeom>
          <a:noFill/>
          <a:ln w="9525">
            <a:solidFill>
              <a:schemeClr val="tx1"/>
            </a:solidFill>
            <a:round/>
            <a:headEnd/>
            <a:tailEnd type="triangle" w="med" len="med"/>
          </a:ln>
        </p:spPr>
      </p:cxnSp>
      <p:sp>
        <p:nvSpPr>
          <p:cNvPr id="69642" name="Text Box 16"/>
          <p:cNvSpPr txBox="1">
            <a:spLocks noChangeArrowheads="1"/>
          </p:cNvSpPr>
          <p:nvPr/>
        </p:nvSpPr>
        <p:spPr bwMode="auto">
          <a:xfrm>
            <a:off x="5638800" y="3816350"/>
            <a:ext cx="2971800" cy="457200"/>
          </a:xfrm>
          <a:prstGeom prst="rect">
            <a:avLst/>
          </a:prstGeom>
          <a:noFill/>
          <a:ln w="12700">
            <a:solidFill>
              <a:schemeClr val="tx1"/>
            </a:solidFill>
            <a:miter lim="800000"/>
            <a:headEnd type="none" w="sm" len="sm"/>
            <a:tailEnd type="none" w="lg" len="lg"/>
          </a:ln>
        </p:spPr>
        <p:txBody>
          <a:bodyPr/>
          <a:lstStyle/>
          <a:p>
            <a:pPr algn="l" eaLnBrk="0" hangingPunct="0"/>
            <a:r>
              <a:rPr lang="en-US" b="1"/>
              <a:t>1. </a:t>
            </a:r>
            <a:r>
              <a:rPr lang="en-US" sz="1000" b="1"/>
              <a:t>BIOGRAPHICAL DATA OF ALL INVOLVED INCLUDING CONVOY OIC / NCOIC</a:t>
            </a:r>
          </a:p>
        </p:txBody>
      </p:sp>
      <p:cxnSp>
        <p:nvCxnSpPr>
          <p:cNvPr id="69643" name="AutoShape 17"/>
          <p:cNvCxnSpPr>
            <a:cxnSpLocks noChangeShapeType="1"/>
            <a:stCxn id="69655" idx="2"/>
            <a:endCxn id="69647" idx="0"/>
          </p:cNvCxnSpPr>
          <p:nvPr/>
        </p:nvCxnSpPr>
        <p:spPr bwMode="auto">
          <a:xfrm flipH="1">
            <a:off x="3848100" y="3352800"/>
            <a:ext cx="190500" cy="228600"/>
          </a:xfrm>
          <a:prstGeom prst="straightConnector1">
            <a:avLst/>
          </a:prstGeom>
          <a:noFill/>
          <a:ln w="9525">
            <a:solidFill>
              <a:schemeClr val="tx1"/>
            </a:solidFill>
            <a:round/>
            <a:headEnd/>
            <a:tailEnd type="triangle" w="med" len="med"/>
          </a:ln>
        </p:spPr>
      </p:cxnSp>
      <p:sp>
        <p:nvSpPr>
          <p:cNvPr id="69645" name="Text Box 20"/>
          <p:cNvSpPr txBox="1">
            <a:spLocks noChangeArrowheads="1"/>
          </p:cNvSpPr>
          <p:nvPr/>
        </p:nvSpPr>
        <p:spPr bwMode="auto">
          <a:xfrm>
            <a:off x="5638800" y="5568950"/>
            <a:ext cx="2971800" cy="374650"/>
          </a:xfrm>
          <a:prstGeom prst="rect">
            <a:avLst/>
          </a:prstGeom>
          <a:noFill/>
          <a:ln w="12700">
            <a:solidFill>
              <a:schemeClr val="tx1"/>
            </a:solidFill>
            <a:miter lim="800000"/>
            <a:headEnd type="none" w="sm" len="sm"/>
            <a:tailEnd type="none" w="lg" len="lg"/>
          </a:ln>
        </p:spPr>
        <p:txBody>
          <a:bodyPr/>
          <a:lstStyle/>
          <a:p>
            <a:pPr algn="l" eaLnBrk="0" hangingPunct="0"/>
            <a:r>
              <a:rPr lang="en-US" sz="1000" b="1"/>
              <a:t>4. REQUEST STORYBOARD FROM UNIT</a:t>
            </a:r>
          </a:p>
        </p:txBody>
      </p:sp>
      <p:sp>
        <p:nvSpPr>
          <p:cNvPr id="69647" name="Text Box 23"/>
          <p:cNvSpPr txBox="1">
            <a:spLocks noChangeArrowheads="1"/>
          </p:cNvSpPr>
          <p:nvPr/>
        </p:nvSpPr>
        <p:spPr bwMode="auto">
          <a:xfrm>
            <a:off x="2514600" y="3581400"/>
            <a:ext cx="2667000" cy="771525"/>
          </a:xfrm>
          <a:prstGeom prst="rect">
            <a:avLst/>
          </a:prstGeom>
          <a:noFill/>
          <a:ln w="76200" cmpd="tri">
            <a:solidFill>
              <a:srgbClr val="FF0000"/>
            </a:solidFill>
            <a:miter lim="800000"/>
            <a:headEnd type="none" w="sm" len="sm"/>
            <a:tailEnd type="none" w="lg" len="lg"/>
          </a:ln>
        </p:spPr>
        <p:txBody>
          <a:bodyPr/>
          <a:lstStyle/>
          <a:p>
            <a:pPr algn="l" eaLnBrk="0" hangingPunct="0"/>
            <a:r>
              <a:rPr lang="en-US" sz="1000" b="1" dirty="0"/>
              <a:t>ANY EOF RESULTING IN DEATH / DAMAGE / or INJURY IMMEDIATELY NOTIFY:</a:t>
            </a:r>
          </a:p>
          <a:p>
            <a:pPr algn="l" eaLnBrk="0" hangingPunct="0"/>
            <a:r>
              <a:rPr lang="en-US" sz="1000" b="1" dirty="0"/>
              <a:t>Command group, staff, higher</a:t>
            </a:r>
            <a:endParaRPr lang="en-US" dirty="0"/>
          </a:p>
        </p:txBody>
      </p:sp>
      <p:cxnSp>
        <p:nvCxnSpPr>
          <p:cNvPr id="69648" name="AutoShape 24"/>
          <p:cNvCxnSpPr>
            <a:cxnSpLocks noChangeShapeType="1"/>
          </p:cNvCxnSpPr>
          <p:nvPr/>
        </p:nvCxnSpPr>
        <p:spPr bwMode="auto">
          <a:xfrm>
            <a:off x="7124700" y="5410200"/>
            <a:ext cx="0" cy="152400"/>
          </a:xfrm>
          <a:prstGeom prst="straightConnector1">
            <a:avLst/>
          </a:prstGeom>
          <a:noFill/>
          <a:ln w="9525">
            <a:solidFill>
              <a:schemeClr val="tx1"/>
            </a:solidFill>
            <a:round/>
            <a:headEnd/>
            <a:tailEnd type="triangle" w="med" len="med"/>
          </a:ln>
        </p:spPr>
      </p:cxnSp>
      <p:cxnSp>
        <p:nvCxnSpPr>
          <p:cNvPr id="69649" name="AutoShape 25"/>
          <p:cNvCxnSpPr>
            <a:cxnSpLocks noChangeShapeType="1"/>
          </p:cNvCxnSpPr>
          <p:nvPr/>
        </p:nvCxnSpPr>
        <p:spPr bwMode="auto">
          <a:xfrm>
            <a:off x="7124700" y="4876800"/>
            <a:ext cx="0" cy="228600"/>
          </a:xfrm>
          <a:prstGeom prst="straightConnector1">
            <a:avLst/>
          </a:prstGeom>
          <a:noFill/>
          <a:ln w="9525">
            <a:solidFill>
              <a:schemeClr val="tx1"/>
            </a:solidFill>
            <a:round/>
            <a:headEnd/>
            <a:tailEnd type="triangle" w="med" len="med"/>
          </a:ln>
        </p:spPr>
      </p:cxnSp>
      <p:grpSp>
        <p:nvGrpSpPr>
          <p:cNvPr id="69650" name="Group 33"/>
          <p:cNvGrpSpPr>
            <a:grpSpLocks/>
          </p:cNvGrpSpPr>
          <p:nvPr/>
        </p:nvGrpSpPr>
        <p:grpSpPr bwMode="auto">
          <a:xfrm>
            <a:off x="3352800" y="1366838"/>
            <a:ext cx="2209800" cy="366712"/>
            <a:chOff x="252" y="768"/>
            <a:chExt cx="1392" cy="288"/>
          </a:xfrm>
        </p:grpSpPr>
        <p:sp>
          <p:nvSpPr>
            <p:cNvPr id="69673" name="Text Box 34"/>
            <p:cNvSpPr txBox="1">
              <a:spLocks noChangeArrowheads="1"/>
            </p:cNvSpPr>
            <p:nvPr/>
          </p:nvSpPr>
          <p:spPr bwMode="auto">
            <a:xfrm>
              <a:off x="252" y="768"/>
              <a:ext cx="1392" cy="243"/>
            </a:xfrm>
            <a:prstGeom prst="rect">
              <a:avLst/>
            </a:prstGeom>
            <a:noFill/>
            <a:ln w="38100">
              <a:solidFill>
                <a:schemeClr val="tx1"/>
              </a:solidFill>
              <a:miter lim="800000"/>
              <a:headEnd type="none" w="sm" len="sm"/>
              <a:tailEnd type="none" w="lg" len="lg"/>
            </a:ln>
          </p:spPr>
          <p:txBody>
            <a:bodyPr/>
            <a:lstStyle/>
            <a:p>
              <a:pPr algn="l" eaLnBrk="0" hangingPunct="0"/>
              <a:r>
                <a:rPr lang="en-US" sz="1000" b="1"/>
                <a:t>Determine who the EOF involved</a:t>
              </a:r>
            </a:p>
          </p:txBody>
        </p:sp>
        <p:sp>
          <p:nvSpPr>
            <p:cNvPr id="69674" name="Rectangle 35"/>
            <p:cNvSpPr>
              <a:spLocks noChangeArrowheads="1"/>
            </p:cNvSpPr>
            <p:nvPr/>
          </p:nvSpPr>
          <p:spPr bwMode="auto">
            <a:xfrm>
              <a:off x="480" y="768"/>
              <a:ext cx="116" cy="288"/>
            </a:xfrm>
            <a:prstGeom prst="rect">
              <a:avLst/>
            </a:prstGeom>
            <a:noFill/>
            <a:ln w="38100">
              <a:noFill/>
              <a:miter lim="800000"/>
              <a:headEnd/>
              <a:tailEnd/>
            </a:ln>
          </p:spPr>
          <p:txBody>
            <a:bodyPr wrap="none">
              <a:spAutoFit/>
            </a:bodyPr>
            <a:lstStyle/>
            <a:p>
              <a:pPr algn="l"/>
              <a:endParaRPr lang="en-US" sz="1800"/>
            </a:p>
          </p:txBody>
        </p:sp>
      </p:grpSp>
      <p:cxnSp>
        <p:nvCxnSpPr>
          <p:cNvPr id="69651" name="AutoShape 36"/>
          <p:cNvCxnSpPr>
            <a:cxnSpLocks noChangeShapeType="1"/>
            <a:stCxn id="69634" idx="2"/>
            <a:endCxn id="69673" idx="0"/>
          </p:cNvCxnSpPr>
          <p:nvPr/>
        </p:nvCxnSpPr>
        <p:spPr bwMode="auto">
          <a:xfrm flipH="1">
            <a:off x="4457700" y="1247775"/>
            <a:ext cx="33338" cy="100013"/>
          </a:xfrm>
          <a:prstGeom prst="straightConnector1">
            <a:avLst/>
          </a:prstGeom>
          <a:noFill/>
          <a:ln w="9525">
            <a:solidFill>
              <a:schemeClr val="tx1"/>
            </a:solidFill>
            <a:round/>
            <a:headEnd/>
            <a:tailEnd type="triangle" w="med" len="med"/>
          </a:ln>
        </p:spPr>
      </p:cxnSp>
      <p:sp>
        <p:nvSpPr>
          <p:cNvPr id="69652" name="Rectangle 40"/>
          <p:cNvSpPr>
            <a:spLocks noChangeArrowheads="1"/>
          </p:cNvSpPr>
          <p:nvPr/>
        </p:nvSpPr>
        <p:spPr bwMode="auto">
          <a:xfrm>
            <a:off x="3505200" y="1981200"/>
            <a:ext cx="1970088" cy="522288"/>
          </a:xfrm>
          <a:prstGeom prst="rect">
            <a:avLst/>
          </a:prstGeom>
          <a:solidFill>
            <a:schemeClr val="bg1"/>
          </a:solidFill>
          <a:ln w="9525">
            <a:solidFill>
              <a:schemeClr val="tx1"/>
            </a:solidFill>
            <a:miter lim="800000"/>
            <a:headEnd/>
            <a:tailEnd/>
          </a:ln>
        </p:spPr>
        <p:txBody>
          <a:bodyPr anchor="ctr"/>
          <a:lstStyle/>
          <a:p>
            <a:pPr algn="l" eaLnBrk="0" hangingPunct="0"/>
            <a:r>
              <a:rPr lang="en-US" b="1"/>
              <a:t>Confirm or deny  if any damages where inflicted</a:t>
            </a:r>
          </a:p>
        </p:txBody>
      </p:sp>
      <p:sp>
        <p:nvSpPr>
          <p:cNvPr id="69653" name="Rectangle 41"/>
          <p:cNvSpPr>
            <a:spLocks noChangeArrowheads="1"/>
          </p:cNvSpPr>
          <p:nvPr/>
        </p:nvSpPr>
        <p:spPr bwMode="auto">
          <a:xfrm>
            <a:off x="457200" y="1905000"/>
            <a:ext cx="2133600" cy="609600"/>
          </a:xfrm>
          <a:prstGeom prst="rect">
            <a:avLst/>
          </a:prstGeom>
          <a:solidFill>
            <a:schemeClr val="bg1"/>
          </a:solidFill>
          <a:ln w="9525">
            <a:solidFill>
              <a:schemeClr val="tx1"/>
            </a:solidFill>
            <a:miter lim="800000"/>
            <a:headEnd/>
            <a:tailEnd/>
          </a:ln>
        </p:spPr>
        <p:txBody>
          <a:bodyPr anchor="ctr"/>
          <a:lstStyle/>
          <a:p>
            <a:pPr algn="l" eaLnBrk="0" hangingPunct="0"/>
            <a:r>
              <a:rPr lang="en-US" b="1"/>
              <a:t>If Blue on Blue- Use Radio / BFT to confirm identity, and notify other unit CP</a:t>
            </a:r>
          </a:p>
        </p:txBody>
      </p:sp>
      <p:sp>
        <p:nvSpPr>
          <p:cNvPr id="69654" name="Rectangle 42"/>
          <p:cNvSpPr>
            <a:spLocks noChangeArrowheads="1"/>
          </p:cNvSpPr>
          <p:nvPr/>
        </p:nvSpPr>
        <p:spPr bwMode="auto">
          <a:xfrm>
            <a:off x="6248400" y="1905000"/>
            <a:ext cx="2133600" cy="609600"/>
          </a:xfrm>
          <a:prstGeom prst="rect">
            <a:avLst/>
          </a:prstGeom>
          <a:solidFill>
            <a:schemeClr val="bg1"/>
          </a:solidFill>
          <a:ln w="9525">
            <a:solidFill>
              <a:schemeClr val="tx1"/>
            </a:solidFill>
            <a:miter lim="800000"/>
            <a:headEnd/>
            <a:tailEnd/>
          </a:ln>
        </p:spPr>
        <p:txBody>
          <a:bodyPr anchor="ctr"/>
          <a:lstStyle/>
          <a:p>
            <a:pPr algn="l" eaLnBrk="0" hangingPunct="0"/>
            <a:r>
              <a:rPr lang="en-US" b="1"/>
              <a:t>If Blue on Civilian-Blue on Green:  Notify land owner immediately</a:t>
            </a:r>
          </a:p>
        </p:txBody>
      </p:sp>
      <p:sp>
        <p:nvSpPr>
          <p:cNvPr id="69655" name="Rectangle 43"/>
          <p:cNvSpPr>
            <a:spLocks noChangeArrowheads="1"/>
          </p:cNvSpPr>
          <p:nvPr/>
        </p:nvSpPr>
        <p:spPr bwMode="auto">
          <a:xfrm>
            <a:off x="2971800" y="2819400"/>
            <a:ext cx="2133600" cy="533400"/>
          </a:xfrm>
          <a:prstGeom prst="rect">
            <a:avLst/>
          </a:prstGeom>
          <a:solidFill>
            <a:schemeClr val="bg1"/>
          </a:solidFill>
          <a:ln w="9525">
            <a:solidFill>
              <a:schemeClr val="tx1"/>
            </a:solidFill>
            <a:miter lim="800000"/>
            <a:headEnd/>
            <a:tailEnd/>
          </a:ln>
        </p:spPr>
        <p:txBody>
          <a:bodyPr anchor="ctr"/>
          <a:lstStyle/>
          <a:p>
            <a:pPr algn="l" eaLnBrk="0" hangingPunct="0"/>
            <a:r>
              <a:rPr lang="en-US" b="1"/>
              <a:t>If </a:t>
            </a:r>
            <a:r>
              <a:rPr lang="en-US" b="1">
                <a:solidFill>
                  <a:srgbClr val="FF0000"/>
                </a:solidFill>
              </a:rPr>
              <a:t>YES</a:t>
            </a:r>
            <a:r>
              <a:rPr lang="en-US" b="1"/>
              <a:t>, check on status of MEDEVAC if necessary, THEN:</a:t>
            </a:r>
          </a:p>
        </p:txBody>
      </p:sp>
      <p:sp>
        <p:nvSpPr>
          <p:cNvPr id="69656" name="Rectangle 44"/>
          <p:cNvSpPr>
            <a:spLocks noChangeArrowheads="1"/>
          </p:cNvSpPr>
          <p:nvPr/>
        </p:nvSpPr>
        <p:spPr bwMode="auto">
          <a:xfrm>
            <a:off x="5638800" y="2895600"/>
            <a:ext cx="3048000" cy="533400"/>
          </a:xfrm>
          <a:prstGeom prst="rect">
            <a:avLst/>
          </a:prstGeom>
          <a:solidFill>
            <a:schemeClr val="bg1"/>
          </a:solidFill>
          <a:ln w="9525">
            <a:solidFill>
              <a:schemeClr val="tx1"/>
            </a:solidFill>
            <a:miter lim="800000"/>
            <a:headEnd/>
            <a:tailEnd/>
          </a:ln>
        </p:spPr>
        <p:txBody>
          <a:bodyPr anchor="ctr"/>
          <a:lstStyle/>
          <a:p>
            <a:pPr algn="l" eaLnBrk="0" hangingPunct="0"/>
            <a:r>
              <a:rPr lang="en-US" b="1"/>
              <a:t>If </a:t>
            </a:r>
            <a:r>
              <a:rPr lang="en-US" b="1">
                <a:solidFill>
                  <a:srgbClr val="FF0000"/>
                </a:solidFill>
              </a:rPr>
              <a:t>NO</a:t>
            </a:r>
            <a:r>
              <a:rPr lang="en-US" b="1"/>
              <a:t>, obtain the following  SIR information from the unit:</a:t>
            </a:r>
          </a:p>
        </p:txBody>
      </p:sp>
      <p:sp>
        <p:nvSpPr>
          <p:cNvPr id="69657" name="Text Box 45"/>
          <p:cNvSpPr txBox="1">
            <a:spLocks noChangeArrowheads="1"/>
          </p:cNvSpPr>
          <p:nvPr/>
        </p:nvSpPr>
        <p:spPr bwMode="auto">
          <a:xfrm>
            <a:off x="5638800" y="4425950"/>
            <a:ext cx="2971800" cy="457200"/>
          </a:xfrm>
          <a:prstGeom prst="rect">
            <a:avLst/>
          </a:prstGeom>
          <a:noFill/>
          <a:ln w="12700">
            <a:solidFill>
              <a:schemeClr val="tx1"/>
            </a:solidFill>
            <a:miter lim="800000"/>
            <a:headEnd type="none" w="sm" len="sm"/>
            <a:tailEnd type="none" w="lg" len="lg"/>
          </a:ln>
        </p:spPr>
        <p:txBody>
          <a:bodyPr/>
          <a:lstStyle/>
          <a:p>
            <a:pPr algn="l" eaLnBrk="0" hangingPunct="0"/>
            <a:r>
              <a:rPr lang="en-US" b="1"/>
              <a:t>2. </a:t>
            </a:r>
            <a:r>
              <a:rPr lang="en-US" sz="1000" b="1"/>
              <a:t>ANYONE THAT HAS BEEN INVOLVED IN A PREVIOUS EOF</a:t>
            </a:r>
          </a:p>
        </p:txBody>
      </p:sp>
      <p:sp>
        <p:nvSpPr>
          <p:cNvPr id="69658" name="Text Box 46"/>
          <p:cNvSpPr txBox="1">
            <a:spLocks noChangeArrowheads="1"/>
          </p:cNvSpPr>
          <p:nvPr/>
        </p:nvSpPr>
        <p:spPr bwMode="auto">
          <a:xfrm>
            <a:off x="5638800" y="5111750"/>
            <a:ext cx="2971800" cy="304800"/>
          </a:xfrm>
          <a:prstGeom prst="rect">
            <a:avLst/>
          </a:prstGeom>
          <a:noFill/>
          <a:ln w="12700">
            <a:solidFill>
              <a:schemeClr val="tx1"/>
            </a:solidFill>
            <a:miter lim="800000"/>
            <a:headEnd type="none" w="sm" len="sm"/>
            <a:tailEnd type="none" w="lg" len="lg"/>
          </a:ln>
        </p:spPr>
        <p:txBody>
          <a:bodyPr/>
          <a:lstStyle/>
          <a:p>
            <a:pPr algn="l" eaLnBrk="0" hangingPunct="0"/>
            <a:r>
              <a:rPr lang="en-US" b="1"/>
              <a:t>3. </a:t>
            </a:r>
            <a:r>
              <a:rPr lang="en-US" sz="1000" b="1"/>
              <a:t>DESCRIBE INCIDENT USING  5 W’s</a:t>
            </a:r>
          </a:p>
        </p:txBody>
      </p:sp>
      <p:cxnSp>
        <p:nvCxnSpPr>
          <p:cNvPr id="69660" name="AutoShape 50"/>
          <p:cNvCxnSpPr>
            <a:cxnSpLocks noChangeShapeType="1"/>
            <a:stCxn id="69654" idx="1"/>
            <a:endCxn id="69652" idx="3"/>
          </p:cNvCxnSpPr>
          <p:nvPr/>
        </p:nvCxnSpPr>
        <p:spPr bwMode="auto">
          <a:xfrm flipH="1">
            <a:off x="5475288" y="2209800"/>
            <a:ext cx="773112" cy="33338"/>
          </a:xfrm>
          <a:prstGeom prst="straightConnector1">
            <a:avLst/>
          </a:prstGeom>
          <a:noFill/>
          <a:ln w="9525">
            <a:solidFill>
              <a:schemeClr val="tx1"/>
            </a:solidFill>
            <a:round/>
            <a:headEnd/>
            <a:tailEnd type="triangle" w="med" len="med"/>
          </a:ln>
        </p:spPr>
      </p:cxnSp>
      <p:cxnSp>
        <p:nvCxnSpPr>
          <p:cNvPr id="69661" name="AutoShape 51"/>
          <p:cNvCxnSpPr>
            <a:cxnSpLocks noChangeShapeType="1"/>
            <a:stCxn id="69653" idx="3"/>
            <a:endCxn id="69652" idx="1"/>
          </p:cNvCxnSpPr>
          <p:nvPr/>
        </p:nvCxnSpPr>
        <p:spPr bwMode="auto">
          <a:xfrm>
            <a:off x="2590800" y="2209800"/>
            <a:ext cx="914400" cy="33338"/>
          </a:xfrm>
          <a:prstGeom prst="straightConnector1">
            <a:avLst/>
          </a:prstGeom>
          <a:noFill/>
          <a:ln w="9525">
            <a:solidFill>
              <a:schemeClr val="tx1"/>
            </a:solidFill>
            <a:round/>
            <a:headEnd/>
            <a:tailEnd type="triangle" w="med" len="med"/>
          </a:ln>
        </p:spPr>
      </p:cxnSp>
      <p:cxnSp>
        <p:nvCxnSpPr>
          <p:cNvPr id="69662" name="AutoShape 52"/>
          <p:cNvCxnSpPr>
            <a:cxnSpLocks noChangeShapeType="1"/>
            <a:stCxn id="69656" idx="2"/>
            <a:endCxn id="69642" idx="0"/>
          </p:cNvCxnSpPr>
          <p:nvPr/>
        </p:nvCxnSpPr>
        <p:spPr bwMode="auto">
          <a:xfrm flipH="1">
            <a:off x="7124700" y="3429000"/>
            <a:ext cx="38100" cy="387350"/>
          </a:xfrm>
          <a:prstGeom prst="straightConnector1">
            <a:avLst/>
          </a:prstGeom>
          <a:noFill/>
          <a:ln w="9525">
            <a:solidFill>
              <a:schemeClr val="tx1"/>
            </a:solidFill>
            <a:round/>
            <a:headEnd/>
            <a:tailEnd type="triangle" w="med" len="med"/>
          </a:ln>
        </p:spPr>
      </p:cxnSp>
      <p:cxnSp>
        <p:nvCxnSpPr>
          <p:cNvPr id="69663" name="AutoShape 53"/>
          <p:cNvCxnSpPr>
            <a:cxnSpLocks noChangeShapeType="1"/>
            <a:stCxn id="69652" idx="2"/>
            <a:endCxn id="69656" idx="0"/>
          </p:cNvCxnSpPr>
          <p:nvPr/>
        </p:nvCxnSpPr>
        <p:spPr bwMode="auto">
          <a:xfrm>
            <a:off x="4491038" y="2503488"/>
            <a:ext cx="2671762" cy="392112"/>
          </a:xfrm>
          <a:prstGeom prst="straightConnector1">
            <a:avLst/>
          </a:prstGeom>
          <a:noFill/>
          <a:ln w="9525">
            <a:solidFill>
              <a:schemeClr val="tx1"/>
            </a:solidFill>
            <a:round/>
            <a:headEnd/>
            <a:tailEnd type="triangle" w="med" len="med"/>
          </a:ln>
        </p:spPr>
      </p:cxnSp>
      <p:cxnSp>
        <p:nvCxnSpPr>
          <p:cNvPr id="69664" name="AutoShape 54"/>
          <p:cNvCxnSpPr>
            <a:cxnSpLocks noChangeShapeType="1"/>
            <a:stCxn id="69652" idx="2"/>
            <a:endCxn id="69655" idx="0"/>
          </p:cNvCxnSpPr>
          <p:nvPr/>
        </p:nvCxnSpPr>
        <p:spPr bwMode="auto">
          <a:xfrm flipH="1">
            <a:off x="4038600" y="2503488"/>
            <a:ext cx="452438" cy="315912"/>
          </a:xfrm>
          <a:prstGeom prst="straightConnector1">
            <a:avLst/>
          </a:prstGeom>
          <a:noFill/>
          <a:ln w="9525">
            <a:solidFill>
              <a:schemeClr val="tx1"/>
            </a:solidFill>
            <a:round/>
            <a:headEnd/>
            <a:tailEnd type="triangle" w="med" len="med"/>
          </a:ln>
        </p:spPr>
      </p:cxnSp>
      <p:sp>
        <p:nvSpPr>
          <p:cNvPr id="69665" name="Rectangle 55"/>
          <p:cNvSpPr>
            <a:spLocks noChangeArrowheads="1"/>
          </p:cNvSpPr>
          <p:nvPr/>
        </p:nvSpPr>
        <p:spPr bwMode="auto">
          <a:xfrm>
            <a:off x="228600" y="2895600"/>
            <a:ext cx="2057400" cy="685800"/>
          </a:xfrm>
          <a:prstGeom prst="rect">
            <a:avLst/>
          </a:prstGeom>
          <a:solidFill>
            <a:schemeClr val="bg1"/>
          </a:solidFill>
          <a:ln w="19050">
            <a:solidFill>
              <a:srgbClr val="008000"/>
            </a:solidFill>
            <a:miter lim="800000"/>
            <a:headEnd/>
            <a:tailEnd/>
          </a:ln>
        </p:spPr>
        <p:txBody>
          <a:bodyPr anchor="ctr"/>
          <a:lstStyle/>
          <a:p>
            <a:pPr algn="l" eaLnBrk="0" hangingPunct="0"/>
            <a:r>
              <a:rPr lang="en-US" b="1" dirty="0"/>
              <a:t>WITHIN 48HRS BN SUBMITS SLIDE PACKET FOR SIR BOARD (SIRB)</a:t>
            </a:r>
          </a:p>
        </p:txBody>
      </p:sp>
      <p:sp>
        <p:nvSpPr>
          <p:cNvPr id="69666" name="Rectangle 56"/>
          <p:cNvSpPr>
            <a:spLocks noChangeArrowheads="1"/>
          </p:cNvSpPr>
          <p:nvPr/>
        </p:nvSpPr>
        <p:spPr bwMode="auto">
          <a:xfrm>
            <a:off x="228600" y="3733800"/>
            <a:ext cx="2057400" cy="609600"/>
          </a:xfrm>
          <a:prstGeom prst="rect">
            <a:avLst/>
          </a:prstGeom>
          <a:solidFill>
            <a:schemeClr val="bg1"/>
          </a:solidFill>
          <a:ln w="19050">
            <a:solidFill>
              <a:srgbClr val="008000"/>
            </a:solidFill>
            <a:miter lim="800000"/>
            <a:headEnd/>
            <a:tailEnd/>
          </a:ln>
        </p:spPr>
        <p:txBody>
          <a:bodyPr anchor="ctr"/>
          <a:lstStyle/>
          <a:p>
            <a:pPr algn="l" eaLnBrk="0" hangingPunct="0"/>
            <a:r>
              <a:rPr lang="en-US" b="1" dirty="0"/>
              <a:t>BTL CPT SCHEDULES SIRB</a:t>
            </a:r>
            <a:endParaRPr lang="en-US" b="1" dirty="0">
              <a:solidFill>
                <a:srgbClr val="FF0000"/>
              </a:solidFill>
            </a:endParaRPr>
          </a:p>
        </p:txBody>
      </p:sp>
      <p:sp>
        <p:nvSpPr>
          <p:cNvPr id="69667" name="Rectangle 57"/>
          <p:cNvSpPr>
            <a:spLocks noChangeArrowheads="1"/>
          </p:cNvSpPr>
          <p:nvPr/>
        </p:nvSpPr>
        <p:spPr bwMode="auto">
          <a:xfrm>
            <a:off x="228600" y="5334000"/>
            <a:ext cx="2057400" cy="422277"/>
          </a:xfrm>
          <a:prstGeom prst="rect">
            <a:avLst/>
          </a:prstGeom>
          <a:solidFill>
            <a:schemeClr val="bg1"/>
          </a:solidFill>
          <a:ln w="19050">
            <a:solidFill>
              <a:srgbClr val="008000"/>
            </a:solidFill>
            <a:miter lim="800000"/>
            <a:headEnd/>
            <a:tailEnd/>
          </a:ln>
        </p:spPr>
        <p:txBody>
          <a:bodyPr anchor="ctr"/>
          <a:lstStyle/>
          <a:p>
            <a:pPr algn="l" eaLnBrk="0" hangingPunct="0"/>
            <a:r>
              <a:rPr lang="en-US" b="1" dirty="0"/>
              <a:t>WITHIN 72 HOURS, SIRB IS SCHEDULED</a:t>
            </a:r>
          </a:p>
        </p:txBody>
      </p:sp>
      <p:sp>
        <p:nvSpPr>
          <p:cNvPr id="69668" name="Rectangle 58"/>
          <p:cNvSpPr>
            <a:spLocks noChangeArrowheads="1"/>
          </p:cNvSpPr>
          <p:nvPr/>
        </p:nvSpPr>
        <p:spPr bwMode="auto">
          <a:xfrm>
            <a:off x="228600" y="4495800"/>
            <a:ext cx="2057400" cy="685800"/>
          </a:xfrm>
          <a:prstGeom prst="rect">
            <a:avLst/>
          </a:prstGeom>
          <a:solidFill>
            <a:schemeClr val="bg1"/>
          </a:solidFill>
          <a:ln w="9525">
            <a:solidFill>
              <a:schemeClr val="tx1"/>
            </a:solidFill>
            <a:prstDash val="dash"/>
            <a:miter lim="800000"/>
            <a:headEnd/>
            <a:tailEnd/>
          </a:ln>
        </p:spPr>
        <p:txBody>
          <a:bodyPr anchor="ctr"/>
          <a:lstStyle/>
          <a:p>
            <a:pPr algn="l" eaLnBrk="0" hangingPunct="0"/>
            <a:r>
              <a:rPr lang="en-US" b="1" dirty="0"/>
              <a:t>UNIT NOTIFIED OFSIRB</a:t>
            </a:r>
            <a:r>
              <a:rPr lang="en-US" dirty="0"/>
              <a:t> </a:t>
            </a:r>
            <a:r>
              <a:rPr lang="en-US" b="1" dirty="0"/>
              <a:t>TIME AND PAX REQUIRED TO ATTEND</a:t>
            </a:r>
          </a:p>
        </p:txBody>
      </p:sp>
      <p:cxnSp>
        <p:nvCxnSpPr>
          <p:cNvPr id="69669" name="AutoShape 59"/>
          <p:cNvCxnSpPr>
            <a:cxnSpLocks noChangeShapeType="1"/>
            <a:stCxn id="69665" idx="2"/>
            <a:endCxn id="69666" idx="0"/>
          </p:cNvCxnSpPr>
          <p:nvPr/>
        </p:nvCxnSpPr>
        <p:spPr bwMode="auto">
          <a:xfrm>
            <a:off x="1257300" y="3590925"/>
            <a:ext cx="0" cy="133350"/>
          </a:xfrm>
          <a:prstGeom prst="straightConnector1">
            <a:avLst/>
          </a:prstGeom>
          <a:noFill/>
          <a:ln w="9525">
            <a:solidFill>
              <a:schemeClr val="tx1"/>
            </a:solidFill>
            <a:round/>
            <a:headEnd/>
            <a:tailEnd type="triangle" w="med" len="med"/>
          </a:ln>
        </p:spPr>
      </p:cxnSp>
      <p:cxnSp>
        <p:nvCxnSpPr>
          <p:cNvPr id="69670" name="AutoShape 60"/>
          <p:cNvCxnSpPr>
            <a:cxnSpLocks noChangeShapeType="1"/>
            <a:stCxn id="69666" idx="2"/>
            <a:endCxn id="69668" idx="0"/>
          </p:cNvCxnSpPr>
          <p:nvPr/>
        </p:nvCxnSpPr>
        <p:spPr bwMode="auto">
          <a:xfrm>
            <a:off x="1257300" y="4352925"/>
            <a:ext cx="0" cy="142875"/>
          </a:xfrm>
          <a:prstGeom prst="straightConnector1">
            <a:avLst/>
          </a:prstGeom>
          <a:noFill/>
          <a:ln w="9525">
            <a:solidFill>
              <a:schemeClr val="tx1"/>
            </a:solidFill>
            <a:round/>
            <a:headEnd/>
            <a:tailEnd type="triangle" w="med" len="med"/>
          </a:ln>
        </p:spPr>
      </p:cxnSp>
      <p:cxnSp>
        <p:nvCxnSpPr>
          <p:cNvPr id="69671" name="AutoShape 61"/>
          <p:cNvCxnSpPr>
            <a:cxnSpLocks noChangeShapeType="1"/>
            <a:stCxn id="69668" idx="2"/>
            <a:endCxn id="69667" idx="0"/>
          </p:cNvCxnSpPr>
          <p:nvPr/>
        </p:nvCxnSpPr>
        <p:spPr bwMode="auto">
          <a:xfrm>
            <a:off x="1257300" y="5181600"/>
            <a:ext cx="0" cy="152400"/>
          </a:xfrm>
          <a:prstGeom prst="straightConnector1">
            <a:avLst/>
          </a:prstGeom>
          <a:noFill/>
          <a:ln w="9525">
            <a:solidFill>
              <a:schemeClr val="tx1"/>
            </a:solidFill>
            <a:round/>
            <a:headEnd/>
            <a:tailEnd type="triangle" w="med" len="med"/>
          </a:ln>
        </p:spPr>
      </p:cxnSp>
      <p:cxnSp>
        <p:nvCxnSpPr>
          <p:cNvPr id="69672" name="AutoShape 62"/>
          <p:cNvCxnSpPr>
            <a:cxnSpLocks noChangeShapeType="1"/>
            <a:stCxn id="69647" idx="1"/>
            <a:endCxn id="69665" idx="3"/>
          </p:cNvCxnSpPr>
          <p:nvPr/>
        </p:nvCxnSpPr>
        <p:spPr bwMode="auto">
          <a:xfrm flipH="1" flipV="1">
            <a:off x="2286000" y="3238500"/>
            <a:ext cx="228600" cy="728663"/>
          </a:xfrm>
          <a:prstGeom prst="straightConnector1">
            <a:avLst/>
          </a:prstGeom>
          <a:noFill/>
          <a:ln w="9525">
            <a:solidFill>
              <a:schemeClr val="tx1"/>
            </a:solidFill>
            <a:round/>
            <a:headEnd/>
            <a:tailEnd type="triangle" w="med" len="med"/>
          </a:ln>
        </p:spPr>
      </p:cxnSp>
      <p:sp>
        <p:nvSpPr>
          <p:cNvPr id="41" name="Text Box 20"/>
          <p:cNvSpPr txBox="1">
            <a:spLocks noChangeArrowheads="1"/>
          </p:cNvSpPr>
          <p:nvPr/>
        </p:nvSpPr>
        <p:spPr bwMode="auto">
          <a:xfrm>
            <a:off x="2590800" y="5562600"/>
            <a:ext cx="2514600" cy="304800"/>
          </a:xfrm>
          <a:prstGeom prst="rect">
            <a:avLst/>
          </a:prstGeom>
          <a:noFill/>
          <a:ln w="12700">
            <a:solidFill>
              <a:schemeClr val="tx1"/>
            </a:solidFill>
            <a:miter lim="800000"/>
            <a:headEnd type="none" w="sm" len="sm"/>
            <a:tailEnd type="none" w="lg" len="lg"/>
          </a:ln>
        </p:spPr>
        <p:txBody>
          <a:bodyPr/>
          <a:lstStyle/>
          <a:p>
            <a:pPr algn="l" eaLnBrk="0" hangingPunct="0"/>
            <a:r>
              <a:rPr lang="en-US" sz="1000" b="1" dirty="0"/>
              <a:t>Develop storyboard and send to CJTF</a:t>
            </a:r>
          </a:p>
        </p:txBody>
      </p:sp>
      <p:cxnSp>
        <p:nvCxnSpPr>
          <p:cNvPr id="42" name="AutoShape 15"/>
          <p:cNvCxnSpPr>
            <a:cxnSpLocks noChangeShapeType="1"/>
            <a:stCxn id="69647" idx="2"/>
            <a:endCxn id="41" idx="0"/>
          </p:cNvCxnSpPr>
          <p:nvPr/>
        </p:nvCxnSpPr>
        <p:spPr bwMode="auto">
          <a:xfrm>
            <a:off x="3848100" y="4352925"/>
            <a:ext cx="0" cy="1209675"/>
          </a:xfrm>
          <a:prstGeom prst="straightConnector1">
            <a:avLst/>
          </a:prstGeom>
          <a:noFill/>
          <a:ln w="9525">
            <a:solidFill>
              <a:schemeClr val="tx1"/>
            </a:solidFill>
            <a:round/>
            <a:headEnd/>
            <a:tailEnd type="triangle" w="med" len="med"/>
          </a:ln>
        </p:spPr>
      </p:cxnSp>
      <p:cxnSp>
        <p:nvCxnSpPr>
          <p:cNvPr id="48" name="AutoShape 15"/>
          <p:cNvCxnSpPr>
            <a:cxnSpLocks noChangeShapeType="1"/>
            <a:stCxn id="69645" idx="1"/>
            <a:endCxn id="41" idx="3"/>
          </p:cNvCxnSpPr>
          <p:nvPr/>
        </p:nvCxnSpPr>
        <p:spPr bwMode="auto">
          <a:xfrm rot="10800000">
            <a:off x="5105400" y="5715001"/>
            <a:ext cx="533400" cy="41275"/>
          </a:xfrm>
          <a:prstGeom prst="straightConnector1">
            <a:avLst/>
          </a:prstGeom>
          <a:noFill/>
          <a:ln w="9525">
            <a:solidFill>
              <a:schemeClr val="tx1"/>
            </a:solidFill>
            <a:round/>
            <a:headEnd/>
            <a:tailEnd type="triangle" w="med" len="med"/>
          </a:ln>
        </p:spPr>
      </p:cxn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2209800" y="1825625"/>
            <a:ext cx="1524000" cy="568325"/>
          </a:xfrm>
          <a:prstGeom prst="rect">
            <a:avLst/>
          </a:prstGeom>
          <a:noFill/>
          <a:ln w="19050">
            <a:solidFill>
              <a:schemeClr val="tx1"/>
            </a:solidFill>
            <a:miter lim="800000"/>
            <a:headEnd type="none" w="sm" len="sm"/>
            <a:tailEnd type="none" w="lg" len="lg"/>
          </a:ln>
        </p:spPr>
        <p:txBody>
          <a:bodyPr>
            <a:spAutoFit/>
          </a:bodyPr>
          <a:lstStyle/>
          <a:p>
            <a:pPr algn="l" eaLnBrk="0" hangingPunct="0"/>
            <a:r>
              <a:rPr lang="en-US" sz="1000" b="1"/>
              <a:t>1. Interpreter receives call and fills out T Report</a:t>
            </a:r>
          </a:p>
        </p:txBody>
      </p:sp>
      <p:sp>
        <p:nvSpPr>
          <p:cNvPr id="70659" name="Text Box 3"/>
          <p:cNvSpPr txBox="1">
            <a:spLocks noChangeArrowheads="1"/>
          </p:cNvSpPr>
          <p:nvPr/>
        </p:nvSpPr>
        <p:spPr bwMode="auto">
          <a:xfrm>
            <a:off x="2171700" y="3757613"/>
            <a:ext cx="1600200" cy="400110"/>
          </a:xfrm>
          <a:prstGeom prst="rect">
            <a:avLst/>
          </a:prstGeom>
          <a:noFill/>
          <a:ln w="19050">
            <a:solidFill>
              <a:schemeClr val="tx1"/>
            </a:solidFill>
            <a:miter lim="800000"/>
            <a:headEnd type="none" w="sm" len="sm"/>
            <a:tailEnd type="none" w="lg" len="lg"/>
          </a:ln>
        </p:spPr>
        <p:txBody>
          <a:bodyPr>
            <a:spAutoFit/>
          </a:bodyPr>
          <a:lstStyle/>
          <a:p>
            <a:pPr algn="l" eaLnBrk="0" hangingPunct="0"/>
            <a:r>
              <a:rPr lang="en-US" sz="1000" b="1" dirty="0"/>
              <a:t>3. S2 notifies BTL CPT of TIP Report</a:t>
            </a:r>
          </a:p>
        </p:txBody>
      </p:sp>
      <p:cxnSp>
        <p:nvCxnSpPr>
          <p:cNvPr id="70660" name="AutoShape 4"/>
          <p:cNvCxnSpPr>
            <a:cxnSpLocks noChangeShapeType="1"/>
            <a:stCxn id="70658" idx="2"/>
            <a:endCxn id="70668" idx="0"/>
          </p:cNvCxnSpPr>
          <p:nvPr/>
        </p:nvCxnSpPr>
        <p:spPr bwMode="auto">
          <a:xfrm>
            <a:off x="2971800" y="2403475"/>
            <a:ext cx="0" cy="303213"/>
          </a:xfrm>
          <a:prstGeom prst="straightConnector1">
            <a:avLst/>
          </a:prstGeom>
          <a:noFill/>
          <a:ln w="19050">
            <a:solidFill>
              <a:schemeClr val="tx1"/>
            </a:solidFill>
            <a:round/>
            <a:headEnd/>
            <a:tailEnd type="triangle" w="med" len="med"/>
          </a:ln>
        </p:spPr>
      </p:cxnSp>
      <p:cxnSp>
        <p:nvCxnSpPr>
          <p:cNvPr id="70661" name="AutoShape 5"/>
          <p:cNvCxnSpPr>
            <a:cxnSpLocks noChangeShapeType="1"/>
            <a:stCxn id="70668" idx="2"/>
            <a:endCxn id="70659" idx="0"/>
          </p:cNvCxnSpPr>
          <p:nvPr/>
        </p:nvCxnSpPr>
        <p:spPr bwMode="auto">
          <a:xfrm>
            <a:off x="2971800" y="3589338"/>
            <a:ext cx="0" cy="168275"/>
          </a:xfrm>
          <a:prstGeom prst="straightConnector1">
            <a:avLst/>
          </a:prstGeom>
          <a:noFill/>
          <a:ln w="19050">
            <a:solidFill>
              <a:schemeClr val="tx1"/>
            </a:solidFill>
            <a:round/>
            <a:headEnd/>
            <a:tailEnd type="triangle" w="med" len="med"/>
          </a:ln>
        </p:spPr>
      </p:cxnSp>
      <p:sp>
        <p:nvSpPr>
          <p:cNvPr id="70662" name="Text Box 6"/>
          <p:cNvSpPr txBox="1">
            <a:spLocks noChangeArrowheads="1"/>
          </p:cNvSpPr>
          <p:nvPr/>
        </p:nvSpPr>
        <p:spPr bwMode="auto">
          <a:xfrm>
            <a:off x="2209800" y="304800"/>
            <a:ext cx="4572000" cy="307975"/>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63:</a:t>
            </a:r>
            <a:r>
              <a:rPr lang="en-US" sz="1400" b="1" dirty="0"/>
              <a:t>  T Line</a:t>
            </a:r>
          </a:p>
        </p:txBody>
      </p:sp>
      <p:cxnSp>
        <p:nvCxnSpPr>
          <p:cNvPr id="70663" name="AutoShape 7"/>
          <p:cNvCxnSpPr>
            <a:cxnSpLocks noChangeShapeType="1"/>
            <a:endCxn id="70666" idx="0"/>
          </p:cNvCxnSpPr>
          <p:nvPr/>
        </p:nvCxnSpPr>
        <p:spPr bwMode="auto">
          <a:xfrm flipV="1">
            <a:off x="2971800" y="4638675"/>
            <a:ext cx="0" cy="31750"/>
          </a:xfrm>
          <a:prstGeom prst="straightConnector1">
            <a:avLst/>
          </a:prstGeom>
          <a:noFill/>
          <a:ln w="19050">
            <a:solidFill>
              <a:schemeClr val="tx1"/>
            </a:solidFill>
            <a:round/>
            <a:headEnd/>
            <a:tailEnd type="triangle" w="med" len="med"/>
          </a:ln>
        </p:spPr>
      </p:cxnSp>
      <p:sp>
        <p:nvSpPr>
          <p:cNvPr id="70664" name="AutoShape 8"/>
          <p:cNvSpPr>
            <a:spLocks noChangeArrowheads="1"/>
          </p:cNvSpPr>
          <p:nvPr/>
        </p:nvSpPr>
        <p:spPr bwMode="auto">
          <a:xfrm>
            <a:off x="2171700" y="971550"/>
            <a:ext cx="1600200" cy="533400"/>
          </a:xfrm>
          <a:prstGeom prst="flowChartInputOutput">
            <a:avLst/>
          </a:prstGeom>
          <a:noFill/>
          <a:ln w="19050">
            <a:solidFill>
              <a:schemeClr val="tx1"/>
            </a:solidFill>
            <a:miter lim="800000"/>
            <a:headEnd/>
            <a:tailEnd/>
          </a:ln>
        </p:spPr>
        <p:txBody>
          <a:bodyPr wrap="none" anchor="ctr"/>
          <a:lstStyle/>
          <a:p>
            <a:pPr eaLnBrk="0" hangingPunct="0"/>
            <a:r>
              <a:rPr lang="en-US" b="1"/>
              <a:t>LN Places Call </a:t>
            </a:r>
          </a:p>
          <a:p>
            <a:pPr eaLnBrk="0" hangingPunct="0"/>
            <a:r>
              <a:rPr lang="en-US" b="1"/>
              <a:t>to T Line</a:t>
            </a:r>
            <a:endParaRPr lang="en-US"/>
          </a:p>
        </p:txBody>
      </p:sp>
      <p:cxnSp>
        <p:nvCxnSpPr>
          <p:cNvPr id="70665" name="AutoShape 9"/>
          <p:cNvCxnSpPr>
            <a:cxnSpLocks noChangeShapeType="1"/>
            <a:stCxn id="70664" idx="4"/>
            <a:endCxn id="70658" idx="0"/>
          </p:cNvCxnSpPr>
          <p:nvPr/>
        </p:nvCxnSpPr>
        <p:spPr bwMode="auto">
          <a:xfrm>
            <a:off x="2971800" y="1514475"/>
            <a:ext cx="0" cy="301625"/>
          </a:xfrm>
          <a:prstGeom prst="straightConnector1">
            <a:avLst/>
          </a:prstGeom>
          <a:noFill/>
          <a:ln w="19050">
            <a:solidFill>
              <a:schemeClr val="tx1"/>
            </a:solidFill>
            <a:round/>
            <a:headEnd/>
            <a:tailEnd type="triangle" w="med" len="med"/>
          </a:ln>
        </p:spPr>
      </p:cxnSp>
      <p:sp>
        <p:nvSpPr>
          <p:cNvPr id="70666" name="AutoShape 10"/>
          <p:cNvSpPr>
            <a:spLocks noChangeArrowheads="1"/>
          </p:cNvSpPr>
          <p:nvPr/>
        </p:nvSpPr>
        <p:spPr bwMode="auto">
          <a:xfrm>
            <a:off x="1981200" y="4648200"/>
            <a:ext cx="1981200" cy="1695450"/>
          </a:xfrm>
          <a:prstGeom prst="flowChartDecision">
            <a:avLst/>
          </a:prstGeom>
          <a:noFill/>
          <a:ln w="19050">
            <a:solidFill>
              <a:schemeClr val="tx1"/>
            </a:solidFill>
            <a:miter lim="800000"/>
            <a:headEnd/>
            <a:tailEnd/>
          </a:ln>
        </p:spPr>
        <p:txBody>
          <a:bodyPr anchor="ctr">
            <a:spAutoFit/>
          </a:bodyPr>
          <a:lstStyle/>
          <a:p>
            <a:pPr algn="l" eaLnBrk="0" hangingPunct="0"/>
            <a:r>
              <a:rPr lang="en-US" sz="1000" b="1"/>
              <a:t>4. S2/S3 determine if TIP Report is actionable</a:t>
            </a:r>
          </a:p>
          <a:p>
            <a:pPr algn="l" eaLnBrk="0" hangingPunct="0"/>
            <a:endParaRPr lang="en-US"/>
          </a:p>
        </p:txBody>
      </p:sp>
      <p:cxnSp>
        <p:nvCxnSpPr>
          <p:cNvPr id="70667" name="AutoShape 11"/>
          <p:cNvCxnSpPr>
            <a:cxnSpLocks noChangeShapeType="1"/>
            <a:stCxn id="70659" idx="2"/>
            <a:endCxn id="70666" idx="0"/>
          </p:cNvCxnSpPr>
          <p:nvPr/>
        </p:nvCxnSpPr>
        <p:spPr bwMode="auto">
          <a:xfrm>
            <a:off x="2971800" y="4157723"/>
            <a:ext cx="0" cy="490477"/>
          </a:xfrm>
          <a:prstGeom prst="straightConnector1">
            <a:avLst/>
          </a:prstGeom>
          <a:noFill/>
          <a:ln w="19050">
            <a:solidFill>
              <a:schemeClr val="tx1"/>
            </a:solidFill>
            <a:round/>
            <a:headEnd/>
            <a:tailEnd type="triangle" w="med" len="med"/>
          </a:ln>
        </p:spPr>
      </p:cxnSp>
      <p:sp>
        <p:nvSpPr>
          <p:cNvPr id="70668" name="Text Box 12"/>
          <p:cNvSpPr txBox="1">
            <a:spLocks noChangeArrowheads="1"/>
          </p:cNvSpPr>
          <p:nvPr/>
        </p:nvSpPr>
        <p:spPr bwMode="auto">
          <a:xfrm>
            <a:off x="2209800" y="2716213"/>
            <a:ext cx="1524000" cy="873125"/>
          </a:xfrm>
          <a:prstGeom prst="rect">
            <a:avLst/>
          </a:prstGeom>
          <a:noFill/>
          <a:ln w="19050">
            <a:solidFill>
              <a:schemeClr val="tx1"/>
            </a:solidFill>
            <a:miter lim="800000"/>
            <a:headEnd type="none" w="sm" len="sm"/>
            <a:tailEnd type="none" w="lg" len="lg"/>
          </a:ln>
        </p:spPr>
        <p:txBody>
          <a:bodyPr>
            <a:spAutoFit/>
          </a:bodyPr>
          <a:lstStyle/>
          <a:p>
            <a:pPr algn="l" eaLnBrk="0" hangingPunct="0"/>
            <a:r>
              <a:rPr lang="en-US" sz="1000" b="1"/>
              <a:t>2. Interpreter contacts S2 Current OPs via SVOIP and sends report via SIPR or hand carry </a:t>
            </a:r>
          </a:p>
        </p:txBody>
      </p:sp>
      <p:cxnSp>
        <p:nvCxnSpPr>
          <p:cNvPr id="70669" name="AutoShape 13"/>
          <p:cNvCxnSpPr>
            <a:cxnSpLocks noChangeShapeType="1"/>
            <a:stCxn id="70666" idx="3"/>
            <a:endCxn id="70671" idx="1"/>
          </p:cNvCxnSpPr>
          <p:nvPr/>
        </p:nvCxnSpPr>
        <p:spPr bwMode="auto">
          <a:xfrm flipV="1">
            <a:off x="3971925" y="1579563"/>
            <a:ext cx="2038350" cy="3916362"/>
          </a:xfrm>
          <a:prstGeom prst="bentConnector3">
            <a:avLst>
              <a:gd name="adj1" fmla="val 28894"/>
            </a:avLst>
          </a:prstGeom>
          <a:noFill/>
          <a:ln w="19050">
            <a:solidFill>
              <a:schemeClr val="tx1"/>
            </a:solidFill>
            <a:miter lim="800000"/>
            <a:headEnd/>
            <a:tailEnd type="triangle" w="med" len="med"/>
          </a:ln>
        </p:spPr>
      </p:cxnSp>
      <p:sp>
        <p:nvSpPr>
          <p:cNvPr id="70670" name="Text Box 14"/>
          <p:cNvSpPr txBox="1">
            <a:spLocks noChangeArrowheads="1"/>
          </p:cNvSpPr>
          <p:nvPr/>
        </p:nvSpPr>
        <p:spPr bwMode="auto">
          <a:xfrm>
            <a:off x="5867400" y="2438400"/>
            <a:ext cx="1905000" cy="400110"/>
          </a:xfrm>
          <a:prstGeom prst="rect">
            <a:avLst/>
          </a:prstGeom>
          <a:noFill/>
          <a:ln w="19050">
            <a:solidFill>
              <a:schemeClr val="tx1"/>
            </a:solidFill>
            <a:miter lim="800000"/>
            <a:headEnd type="none" w="sm" len="sm"/>
            <a:tailEnd type="none" w="lg" len="lg"/>
          </a:ln>
        </p:spPr>
        <p:txBody>
          <a:bodyPr>
            <a:spAutoFit/>
          </a:bodyPr>
          <a:lstStyle/>
          <a:p>
            <a:pPr algn="l" eaLnBrk="0" hangingPunct="0"/>
            <a:r>
              <a:rPr lang="en-US" sz="1000" b="1" dirty="0"/>
              <a:t>6.Pass information to appropriate partner units.</a:t>
            </a:r>
          </a:p>
        </p:txBody>
      </p:sp>
      <p:sp>
        <p:nvSpPr>
          <p:cNvPr id="70671" name="Text Box 15"/>
          <p:cNvSpPr txBox="1">
            <a:spLocks noChangeArrowheads="1"/>
          </p:cNvSpPr>
          <p:nvPr/>
        </p:nvSpPr>
        <p:spPr bwMode="auto">
          <a:xfrm>
            <a:off x="6019800" y="1447800"/>
            <a:ext cx="1600200" cy="263525"/>
          </a:xfrm>
          <a:prstGeom prst="rect">
            <a:avLst/>
          </a:prstGeom>
          <a:noFill/>
          <a:ln w="19050">
            <a:solidFill>
              <a:schemeClr val="tx1"/>
            </a:solidFill>
            <a:miter lim="800000"/>
            <a:headEnd type="none" w="sm" len="sm"/>
            <a:tailEnd type="none" w="lg" len="lg"/>
          </a:ln>
        </p:spPr>
        <p:txBody>
          <a:bodyPr>
            <a:spAutoFit/>
          </a:bodyPr>
          <a:lstStyle/>
          <a:p>
            <a:pPr algn="l" eaLnBrk="0" hangingPunct="0"/>
            <a:r>
              <a:rPr lang="en-US" sz="1000" b="1"/>
              <a:t>5.  Execute BTL Drill </a:t>
            </a:r>
          </a:p>
        </p:txBody>
      </p:sp>
      <p:sp>
        <p:nvSpPr>
          <p:cNvPr id="70672" name="Text Box 16"/>
          <p:cNvSpPr txBox="1">
            <a:spLocks noChangeArrowheads="1"/>
          </p:cNvSpPr>
          <p:nvPr/>
        </p:nvSpPr>
        <p:spPr bwMode="auto">
          <a:xfrm>
            <a:off x="4038600" y="5257800"/>
            <a:ext cx="436563" cy="244475"/>
          </a:xfrm>
          <a:prstGeom prst="rect">
            <a:avLst/>
          </a:prstGeom>
          <a:noFill/>
          <a:ln w="19050">
            <a:noFill/>
            <a:miter lim="800000"/>
            <a:headEnd/>
            <a:tailEnd/>
          </a:ln>
        </p:spPr>
        <p:txBody>
          <a:bodyPr wrap="none">
            <a:spAutoFit/>
          </a:bodyPr>
          <a:lstStyle/>
          <a:p>
            <a:r>
              <a:rPr lang="en-US" sz="1000" b="1"/>
              <a:t>YES</a:t>
            </a:r>
          </a:p>
        </p:txBody>
      </p:sp>
      <p:sp>
        <p:nvSpPr>
          <p:cNvPr id="70673" name="Text Box 17"/>
          <p:cNvSpPr txBox="1">
            <a:spLocks noChangeArrowheads="1"/>
          </p:cNvSpPr>
          <p:nvPr/>
        </p:nvSpPr>
        <p:spPr bwMode="auto">
          <a:xfrm>
            <a:off x="6172200" y="5334000"/>
            <a:ext cx="1295400" cy="568325"/>
          </a:xfrm>
          <a:prstGeom prst="rect">
            <a:avLst/>
          </a:prstGeom>
          <a:noFill/>
          <a:ln w="19050">
            <a:solidFill>
              <a:schemeClr val="tx1"/>
            </a:solidFill>
            <a:miter lim="800000"/>
            <a:headEnd type="none" w="sm" len="sm"/>
            <a:tailEnd type="none" w="lg" len="lg"/>
          </a:ln>
        </p:spPr>
        <p:txBody>
          <a:bodyPr>
            <a:spAutoFit/>
          </a:bodyPr>
          <a:lstStyle/>
          <a:p>
            <a:pPr algn="l" eaLnBrk="0" hangingPunct="0"/>
            <a:r>
              <a:rPr lang="en-US" sz="1000" b="1" dirty="0"/>
              <a:t>7. Information passed to CSS for rewards action</a:t>
            </a:r>
          </a:p>
        </p:txBody>
      </p:sp>
      <p:cxnSp>
        <p:nvCxnSpPr>
          <p:cNvPr id="70674" name="AutoShape 18"/>
          <p:cNvCxnSpPr>
            <a:cxnSpLocks noChangeShapeType="1"/>
            <a:stCxn id="70670" idx="2"/>
            <a:endCxn id="70673" idx="0"/>
          </p:cNvCxnSpPr>
          <p:nvPr/>
        </p:nvCxnSpPr>
        <p:spPr bwMode="auto">
          <a:xfrm>
            <a:off x="6819900" y="2838510"/>
            <a:ext cx="0" cy="2495490"/>
          </a:xfrm>
          <a:prstGeom prst="straightConnector1">
            <a:avLst/>
          </a:prstGeom>
          <a:noFill/>
          <a:ln w="19050">
            <a:solidFill>
              <a:schemeClr val="tx1"/>
            </a:solidFill>
            <a:round/>
            <a:headEnd/>
            <a:tailEnd type="triangle" w="med" len="med"/>
          </a:ln>
        </p:spPr>
      </p:cxnSp>
      <p:cxnSp>
        <p:nvCxnSpPr>
          <p:cNvPr id="70675" name="AutoShape 19"/>
          <p:cNvCxnSpPr>
            <a:cxnSpLocks noChangeShapeType="1"/>
            <a:stCxn id="70671" idx="2"/>
            <a:endCxn id="70670" idx="0"/>
          </p:cNvCxnSpPr>
          <p:nvPr/>
        </p:nvCxnSpPr>
        <p:spPr bwMode="auto">
          <a:xfrm>
            <a:off x="6819900" y="1711325"/>
            <a:ext cx="0" cy="727075"/>
          </a:xfrm>
          <a:prstGeom prst="straightConnector1">
            <a:avLst/>
          </a:prstGeom>
          <a:noFill/>
          <a:ln w="19050">
            <a:solidFill>
              <a:schemeClr val="tx1"/>
            </a:solidFill>
            <a:round/>
            <a:headEnd/>
            <a:tailEnd type="triangle" w="med" len="med"/>
          </a:ln>
        </p:spPr>
      </p:cxnSp>
      <p:cxnSp>
        <p:nvCxnSpPr>
          <p:cNvPr id="70676" name="AutoShape 20"/>
          <p:cNvCxnSpPr>
            <a:cxnSpLocks noChangeShapeType="1"/>
            <a:stCxn id="70666" idx="2"/>
            <a:endCxn id="70670" idx="1"/>
          </p:cNvCxnSpPr>
          <p:nvPr/>
        </p:nvCxnSpPr>
        <p:spPr bwMode="auto">
          <a:xfrm rot="5400000" flipH="1" flipV="1">
            <a:off x="2567002" y="3043253"/>
            <a:ext cx="3705195" cy="2895600"/>
          </a:xfrm>
          <a:prstGeom prst="bentConnector4">
            <a:avLst>
              <a:gd name="adj1" fmla="val -6170"/>
              <a:gd name="adj2" fmla="val 67105"/>
            </a:avLst>
          </a:prstGeom>
          <a:noFill/>
          <a:ln w="19050">
            <a:solidFill>
              <a:schemeClr val="tx1"/>
            </a:solidFill>
            <a:miter lim="800000"/>
            <a:headEnd/>
            <a:tailEnd type="triangle" w="med" len="med"/>
          </a:ln>
        </p:spPr>
      </p:cxnSp>
      <p:sp>
        <p:nvSpPr>
          <p:cNvPr id="70677" name="Text Box 21"/>
          <p:cNvSpPr txBox="1">
            <a:spLocks noChangeArrowheads="1"/>
          </p:cNvSpPr>
          <p:nvPr/>
        </p:nvSpPr>
        <p:spPr bwMode="auto">
          <a:xfrm>
            <a:off x="3381375" y="6324600"/>
            <a:ext cx="374650" cy="244475"/>
          </a:xfrm>
          <a:prstGeom prst="rect">
            <a:avLst/>
          </a:prstGeom>
          <a:noFill/>
          <a:ln w="19050">
            <a:noFill/>
            <a:miter lim="800000"/>
            <a:headEnd/>
            <a:tailEnd/>
          </a:ln>
        </p:spPr>
        <p:txBody>
          <a:bodyPr wrap="none">
            <a:spAutoFit/>
          </a:bodyPr>
          <a:lstStyle/>
          <a:p>
            <a:r>
              <a:rPr lang="en-US" sz="1000" b="1"/>
              <a:t>NO</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5943600" y="762000"/>
            <a:ext cx="2182813" cy="400110"/>
          </a:xfrm>
          <a:prstGeom prst="rect">
            <a:avLst/>
          </a:prstGeom>
          <a:noFill/>
          <a:ln w="12700">
            <a:noFill/>
            <a:miter lim="800000"/>
            <a:headEnd type="none" w="sm" len="sm"/>
            <a:tailEnd type="none" w="lg" len="lg"/>
          </a:ln>
        </p:spPr>
        <p:txBody>
          <a:bodyPr>
            <a:spAutoFit/>
          </a:bodyPr>
          <a:lstStyle/>
          <a:p>
            <a:pPr algn="l" eaLnBrk="0" hangingPunct="0"/>
            <a:r>
              <a:rPr lang="en-US" sz="1000" b="1" dirty="0"/>
              <a:t>LN contacts unit requesting Medical Assistance</a:t>
            </a:r>
          </a:p>
        </p:txBody>
      </p:sp>
      <p:sp>
        <p:nvSpPr>
          <p:cNvPr id="71683" name="AutoShape 3"/>
          <p:cNvSpPr>
            <a:spLocks noChangeArrowheads="1"/>
          </p:cNvSpPr>
          <p:nvPr/>
        </p:nvSpPr>
        <p:spPr bwMode="auto">
          <a:xfrm>
            <a:off x="5181600" y="768350"/>
            <a:ext cx="3352800" cy="527050"/>
          </a:xfrm>
          <a:prstGeom prst="flowChartInputOutput">
            <a:avLst/>
          </a:prstGeom>
          <a:noFill/>
          <a:ln w="9525">
            <a:solidFill>
              <a:schemeClr val="tx1"/>
            </a:solidFill>
            <a:miter lim="800000"/>
            <a:headEnd/>
            <a:tailEnd/>
          </a:ln>
        </p:spPr>
        <p:txBody>
          <a:bodyPr wrap="none" anchor="ctr"/>
          <a:lstStyle/>
          <a:p>
            <a:endParaRPr lang="en-US"/>
          </a:p>
        </p:txBody>
      </p:sp>
      <p:sp>
        <p:nvSpPr>
          <p:cNvPr id="71684" name="Text Box 4"/>
          <p:cNvSpPr txBox="1">
            <a:spLocks noChangeArrowheads="1"/>
          </p:cNvSpPr>
          <p:nvPr/>
        </p:nvSpPr>
        <p:spPr bwMode="auto">
          <a:xfrm>
            <a:off x="5867400" y="1495425"/>
            <a:ext cx="1981200" cy="4095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1b.  Unit on site determines if individual is L/L/ES </a:t>
            </a:r>
          </a:p>
        </p:txBody>
      </p:sp>
      <p:cxnSp>
        <p:nvCxnSpPr>
          <p:cNvPr id="71685" name="AutoShape 5"/>
          <p:cNvCxnSpPr>
            <a:cxnSpLocks noChangeShapeType="1"/>
            <a:stCxn id="71683" idx="4"/>
            <a:endCxn id="71684" idx="0"/>
          </p:cNvCxnSpPr>
          <p:nvPr/>
        </p:nvCxnSpPr>
        <p:spPr bwMode="auto">
          <a:xfrm rot="5400000">
            <a:off x="6758781" y="1394619"/>
            <a:ext cx="200025" cy="1588"/>
          </a:xfrm>
          <a:prstGeom prst="straightConnector1">
            <a:avLst/>
          </a:prstGeom>
          <a:noFill/>
          <a:ln w="9525">
            <a:solidFill>
              <a:schemeClr val="tx1"/>
            </a:solidFill>
            <a:round/>
            <a:headEnd/>
            <a:tailEnd type="triangle" w="med" len="med"/>
          </a:ln>
        </p:spPr>
      </p:cxnSp>
      <p:sp>
        <p:nvSpPr>
          <p:cNvPr id="71686" name="Text Box 6"/>
          <p:cNvSpPr txBox="1">
            <a:spLocks noChangeArrowheads="1"/>
          </p:cNvSpPr>
          <p:nvPr/>
        </p:nvSpPr>
        <p:spPr bwMode="auto">
          <a:xfrm>
            <a:off x="1600200" y="152400"/>
            <a:ext cx="5334000" cy="52322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64:</a:t>
            </a:r>
            <a:r>
              <a:rPr lang="en-US" sz="1400" b="1" dirty="0"/>
              <a:t> Local National Requesting Medical Treatment </a:t>
            </a:r>
          </a:p>
        </p:txBody>
      </p:sp>
      <p:sp>
        <p:nvSpPr>
          <p:cNvPr id="71687" name="Rectangle 7"/>
          <p:cNvSpPr>
            <a:spLocks noChangeArrowheads="1"/>
          </p:cNvSpPr>
          <p:nvPr/>
        </p:nvSpPr>
        <p:spPr bwMode="auto">
          <a:xfrm>
            <a:off x="7924800" y="76200"/>
            <a:ext cx="1066800" cy="533400"/>
          </a:xfrm>
          <a:prstGeom prst="rect">
            <a:avLst/>
          </a:prstGeom>
          <a:solidFill>
            <a:srgbClr val="00FF00"/>
          </a:solidFill>
          <a:ln w="28575">
            <a:solidFill>
              <a:schemeClr val="tx1"/>
            </a:solidFill>
            <a:miter lim="800000"/>
            <a:headEnd/>
            <a:tailEnd/>
          </a:ln>
        </p:spPr>
        <p:txBody>
          <a:bodyPr wrap="none" anchor="ctr"/>
          <a:lstStyle/>
          <a:p>
            <a:pPr algn="l"/>
            <a:r>
              <a:rPr lang="en-US" sz="1000" b="1"/>
              <a:t>Hyperlink</a:t>
            </a:r>
          </a:p>
          <a:p>
            <a:pPr algn="l"/>
            <a:r>
              <a:rPr lang="en-US" sz="1000" b="1" u="sng"/>
              <a:t>48</a:t>
            </a:r>
            <a:r>
              <a:rPr lang="en-US" sz="1000" b="1" u="sng">
                <a:hlinkClick r:id="rId2" action="ppaction://hlinksldjump"/>
              </a:rPr>
              <a:t>-</a:t>
            </a:r>
            <a:r>
              <a:rPr lang="en-US" sz="1000" b="1">
                <a:hlinkClick r:id="rId2" action="ppaction://hlinksldjump"/>
              </a:rPr>
              <a:t>MEDEVAC</a:t>
            </a:r>
            <a:endParaRPr lang="en-US" sz="1000" b="1"/>
          </a:p>
        </p:txBody>
      </p:sp>
      <p:sp>
        <p:nvSpPr>
          <p:cNvPr id="71688" name="Text Box 8"/>
          <p:cNvSpPr txBox="1">
            <a:spLocks noChangeArrowheads="1"/>
          </p:cNvSpPr>
          <p:nvPr/>
        </p:nvSpPr>
        <p:spPr bwMode="auto">
          <a:xfrm>
            <a:off x="1066800" y="762000"/>
            <a:ext cx="2182813" cy="396875"/>
          </a:xfrm>
          <a:prstGeom prst="rect">
            <a:avLst/>
          </a:prstGeom>
          <a:noFill/>
          <a:ln w="12700">
            <a:noFill/>
            <a:miter lim="800000"/>
            <a:headEnd type="none" w="sm" len="sm"/>
            <a:tailEnd type="none" w="lg" len="lg"/>
          </a:ln>
        </p:spPr>
        <p:txBody>
          <a:bodyPr>
            <a:spAutoFit/>
          </a:bodyPr>
          <a:lstStyle/>
          <a:p>
            <a:pPr algn="l" eaLnBrk="0" hangingPunct="0"/>
            <a:r>
              <a:rPr lang="en-US" sz="1000" b="1" dirty="0"/>
              <a:t>LN Arrives at VCC requesting Medical Assistance</a:t>
            </a:r>
          </a:p>
        </p:txBody>
      </p:sp>
      <p:sp>
        <p:nvSpPr>
          <p:cNvPr id="71689" name="AutoShape 9"/>
          <p:cNvSpPr>
            <a:spLocks noChangeArrowheads="1"/>
          </p:cNvSpPr>
          <p:nvPr/>
        </p:nvSpPr>
        <p:spPr bwMode="auto">
          <a:xfrm>
            <a:off x="457200" y="762000"/>
            <a:ext cx="3352800" cy="374650"/>
          </a:xfrm>
          <a:prstGeom prst="flowChartInputOutput">
            <a:avLst/>
          </a:prstGeom>
          <a:noFill/>
          <a:ln w="9525">
            <a:solidFill>
              <a:schemeClr val="tx1"/>
            </a:solidFill>
            <a:miter lim="800000"/>
            <a:headEnd/>
            <a:tailEnd/>
          </a:ln>
        </p:spPr>
        <p:txBody>
          <a:bodyPr wrap="none" anchor="ctr"/>
          <a:lstStyle/>
          <a:p>
            <a:endParaRPr lang="en-US"/>
          </a:p>
        </p:txBody>
      </p:sp>
      <p:sp>
        <p:nvSpPr>
          <p:cNvPr id="71690" name="Text Box 10"/>
          <p:cNvSpPr txBox="1">
            <a:spLocks noChangeArrowheads="1"/>
          </p:cNvSpPr>
          <p:nvPr/>
        </p:nvSpPr>
        <p:spPr bwMode="auto">
          <a:xfrm>
            <a:off x="228600" y="1295400"/>
            <a:ext cx="2895600" cy="707886"/>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1a.  VCC Medic assesses the casualty.  VCC requests FLA from higher to assess the casualty: Are they Life / Limb / Eye Sight (L/L/ES)? </a:t>
            </a:r>
          </a:p>
        </p:txBody>
      </p:sp>
      <p:sp>
        <p:nvSpPr>
          <p:cNvPr id="71691" name="Text Box 11"/>
          <p:cNvSpPr txBox="1">
            <a:spLocks noChangeArrowheads="1"/>
          </p:cNvSpPr>
          <p:nvPr/>
        </p:nvSpPr>
        <p:spPr bwMode="auto">
          <a:xfrm>
            <a:off x="228600" y="2362200"/>
            <a:ext cx="1295400" cy="714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VCC contacts higher to dispatch FLA to VCC for transport to ER </a:t>
            </a:r>
          </a:p>
        </p:txBody>
      </p:sp>
      <p:cxnSp>
        <p:nvCxnSpPr>
          <p:cNvPr id="71692" name="AutoShape 12"/>
          <p:cNvCxnSpPr>
            <a:cxnSpLocks noChangeShapeType="1"/>
            <a:stCxn id="71689" idx="3"/>
            <a:endCxn id="71690" idx="0"/>
          </p:cNvCxnSpPr>
          <p:nvPr/>
        </p:nvCxnSpPr>
        <p:spPr bwMode="auto">
          <a:xfrm flipH="1">
            <a:off x="1676400" y="1136650"/>
            <a:ext cx="121920" cy="158750"/>
          </a:xfrm>
          <a:prstGeom prst="straightConnector1">
            <a:avLst/>
          </a:prstGeom>
          <a:noFill/>
          <a:ln w="9525">
            <a:solidFill>
              <a:schemeClr val="tx1"/>
            </a:solidFill>
            <a:round/>
            <a:headEnd/>
            <a:tailEnd type="triangle" w="med" len="med"/>
          </a:ln>
        </p:spPr>
      </p:cxnSp>
      <p:cxnSp>
        <p:nvCxnSpPr>
          <p:cNvPr id="71693" name="AutoShape 13"/>
          <p:cNvCxnSpPr>
            <a:cxnSpLocks noChangeShapeType="1"/>
            <a:stCxn id="71690" idx="2"/>
            <a:endCxn id="71691" idx="0"/>
          </p:cNvCxnSpPr>
          <p:nvPr/>
        </p:nvCxnSpPr>
        <p:spPr bwMode="auto">
          <a:xfrm flipH="1">
            <a:off x="876300" y="2003286"/>
            <a:ext cx="800100" cy="358914"/>
          </a:xfrm>
          <a:prstGeom prst="straightConnector1">
            <a:avLst/>
          </a:prstGeom>
          <a:noFill/>
          <a:ln w="9525">
            <a:solidFill>
              <a:schemeClr val="tx1"/>
            </a:solidFill>
            <a:round/>
            <a:headEnd/>
            <a:tailEnd type="triangle" w="med" len="med"/>
          </a:ln>
        </p:spPr>
      </p:cxnSp>
      <p:cxnSp>
        <p:nvCxnSpPr>
          <p:cNvPr id="71694" name="AutoShape 14"/>
          <p:cNvCxnSpPr>
            <a:cxnSpLocks noChangeShapeType="1"/>
            <a:stCxn id="71690" idx="2"/>
            <a:endCxn id="71699" idx="0"/>
          </p:cNvCxnSpPr>
          <p:nvPr/>
        </p:nvCxnSpPr>
        <p:spPr bwMode="auto">
          <a:xfrm>
            <a:off x="1676400" y="2003286"/>
            <a:ext cx="838200" cy="358914"/>
          </a:xfrm>
          <a:prstGeom prst="straightConnector1">
            <a:avLst/>
          </a:prstGeom>
          <a:noFill/>
          <a:ln w="9525">
            <a:solidFill>
              <a:schemeClr val="tx1"/>
            </a:solidFill>
            <a:round/>
            <a:headEnd/>
            <a:tailEnd type="triangle" w="med" len="med"/>
          </a:ln>
        </p:spPr>
      </p:cxnSp>
      <p:sp>
        <p:nvSpPr>
          <p:cNvPr id="71695" name="Text Box 15"/>
          <p:cNvSpPr txBox="1">
            <a:spLocks noChangeArrowheads="1"/>
          </p:cNvSpPr>
          <p:nvPr/>
        </p:nvSpPr>
        <p:spPr bwMode="auto">
          <a:xfrm>
            <a:off x="801688" y="2036763"/>
            <a:ext cx="533400" cy="228600"/>
          </a:xfrm>
          <a:prstGeom prst="rect">
            <a:avLst/>
          </a:prstGeom>
          <a:noFill/>
          <a:ln w="28575">
            <a:noFill/>
            <a:miter lim="800000"/>
            <a:headEnd/>
            <a:tailEnd/>
          </a:ln>
        </p:spPr>
        <p:txBody>
          <a:bodyPr>
            <a:spAutoFit/>
          </a:bodyPr>
          <a:lstStyle/>
          <a:p>
            <a:pPr>
              <a:spcBef>
                <a:spcPct val="50000"/>
              </a:spcBef>
            </a:pPr>
            <a:r>
              <a:rPr lang="en-US" sz="900" b="1"/>
              <a:t>YES</a:t>
            </a:r>
          </a:p>
        </p:txBody>
      </p:sp>
      <p:sp>
        <p:nvSpPr>
          <p:cNvPr id="71696" name="Text Box 16"/>
          <p:cNvSpPr txBox="1">
            <a:spLocks noChangeArrowheads="1"/>
          </p:cNvSpPr>
          <p:nvPr/>
        </p:nvSpPr>
        <p:spPr bwMode="auto">
          <a:xfrm>
            <a:off x="2073275" y="2036763"/>
            <a:ext cx="365125" cy="228600"/>
          </a:xfrm>
          <a:prstGeom prst="rect">
            <a:avLst/>
          </a:prstGeom>
          <a:noFill/>
          <a:ln w="28575">
            <a:noFill/>
            <a:miter lim="800000"/>
            <a:headEnd/>
            <a:tailEnd/>
          </a:ln>
        </p:spPr>
        <p:txBody>
          <a:bodyPr>
            <a:spAutoFit/>
          </a:bodyPr>
          <a:lstStyle/>
          <a:p>
            <a:pPr>
              <a:spcBef>
                <a:spcPct val="50000"/>
              </a:spcBef>
            </a:pPr>
            <a:r>
              <a:rPr lang="en-US" sz="900" b="1"/>
              <a:t>NO</a:t>
            </a:r>
          </a:p>
        </p:txBody>
      </p:sp>
      <p:sp>
        <p:nvSpPr>
          <p:cNvPr id="71697" name="Text Box 17"/>
          <p:cNvSpPr txBox="1">
            <a:spLocks noChangeArrowheads="1"/>
          </p:cNvSpPr>
          <p:nvPr/>
        </p:nvSpPr>
        <p:spPr bwMode="auto">
          <a:xfrm>
            <a:off x="152400" y="3381375"/>
            <a:ext cx="1447800" cy="861774"/>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3a. Higher notifies BTL CPT if injured individual is local law enforcement or military. </a:t>
            </a:r>
          </a:p>
        </p:txBody>
      </p:sp>
      <p:cxnSp>
        <p:nvCxnSpPr>
          <p:cNvPr id="71698" name="AutoShape 18"/>
          <p:cNvCxnSpPr>
            <a:cxnSpLocks noChangeShapeType="1"/>
            <a:stCxn id="71691" idx="2"/>
            <a:endCxn id="71697" idx="0"/>
          </p:cNvCxnSpPr>
          <p:nvPr/>
        </p:nvCxnSpPr>
        <p:spPr bwMode="auto">
          <a:xfrm>
            <a:off x="876300" y="3076575"/>
            <a:ext cx="0" cy="304800"/>
          </a:xfrm>
          <a:prstGeom prst="straightConnector1">
            <a:avLst/>
          </a:prstGeom>
          <a:noFill/>
          <a:ln w="9525">
            <a:solidFill>
              <a:schemeClr val="tx1"/>
            </a:solidFill>
            <a:round/>
            <a:headEnd/>
            <a:tailEnd type="triangle" w="med" len="med"/>
          </a:ln>
        </p:spPr>
      </p:cxnSp>
      <p:sp>
        <p:nvSpPr>
          <p:cNvPr id="71699" name="Text Box 19"/>
          <p:cNvSpPr txBox="1">
            <a:spLocks noChangeArrowheads="1"/>
          </p:cNvSpPr>
          <p:nvPr/>
        </p:nvSpPr>
        <p:spPr bwMode="auto">
          <a:xfrm>
            <a:off x="1752600" y="2362200"/>
            <a:ext cx="1524000"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2b. Is the individual a key leader</a:t>
            </a:r>
          </a:p>
        </p:txBody>
      </p:sp>
      <p:sp>
        <p:nvSpPr>
          <p:cNvPr id="71700" name="Text Box 20"/>
          <p:cNvSpPr txBox="1">
            <a:spLocks noChangeArrowheads="1"/>
          </p:cNvSpPr>
          <p:nvPr/>
        </p:nvSpPr>
        <p:spPr bwMode="auto">
          <a:xfrm>
            <a:off x="3581400" y="2819400"/>
            <a:ext cx="1447800"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3c.  LN is directed to LN facility.</a:t>
            </a:r>
          </a:p>
        </p:txBody>
      </p:sp>
      <p:cxnSp>
        <p:nvCxnSpPr>
          <p:cNvPr id="71701" name="AutoShape 21"/>
          <p:cNvCxnSpPr>
            <a:cxnSpLocks noChangeShapeType="1"/>
            <a:stCxn id="71699" idx="3"/>
            <a:endCxn id="71700" idx="1"/>
          </p:cNvCxnSpPr>
          <p:nvPr/>
        </p:nvCxnSpPr>
        <p:spPr bwMode="auto">
          <a:xfrm>
            <a:off x="3276600" y="2562255"/>
            <a:ext cx="304800" cy="457200"/>
          </a:xfrm>
          <a:prstGeom prst="straightConnector1">
            <a:avLst/>
          </a:prstGeom>
          <a:noFill/>
          <a:ln w="9525">
            <a:solidFill>
              <a:schemeClr val="tx1"/>
            </a:solidFill>
            <a:round/>
            <a:headEnd/>
            <a:tailEnd type="triangle" w="med" len="med"/>
          </a:ln>
        </p:spPr>
      </p:cxnSp>
      <p:sp>
        <p:nvSpPr>
          <p:cNvPr id="71702" name="Text Box 22"/>
          <p:cNvSpPr txBox="1">
            <a:spLocks noChangeArrowheads="1"/>
          </p:cNvSpPr>
          <p:nvPr/>
        </p:nvSpPr>
        <p:spPr bwMode="auto">
          <a:xfrm>
            <a:off x="3244850" y="2647950"/>
            <a:ext cx="365125" cy="228600"/>
          </a:xfrm>
          <a:prstGeom prst="rect">
            <a:avLst/>
          </a:prstGeom>
          <a:noFill/>
          <a:ln w="28575">
            <a:noFill/>
            <a:miter lim="800000"/>
            <a:headEnd/>
            <a:tailEnd/>
          </a:ln>
        </p:spPr>
        <p:txBody>
          <a:bodyPr>
            <a:spAutoFit/>
          </a:bodyPr>
          <a:lstStyle/>
          <a:p>
            <a:pPr>
              <a:spcBef>
                <a:spcPct val="50000"/>
              </a:spcBef>
            </a:pPr>
            <a:r>
              <a:rPr lang="en-US" sz="900" b="1"/>
              <a:t>NO</a:t>
            </a:r>
          </a:p>
        </p:txBody>
      </p:sp>
      <p:sp>
        <p:nvSpPr>
          <p:cNvPr id="71703" name="Text Box 23"/>
          <p:cNvSpPr txBox="1">
            <a:spLocks noChangeArrowheads="1"/>
          </p:cNvSpPr>
          <p:nvPr/>
        </p:nvSpPr>
        <p:spPr bwMode="auto">
          <a:xfrm>
            <a:off x="1784350" y="3352800"/>
            <a:ext cx="1447800" cy="1015663"/>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3b. Higher contacts BTL CPT.  BTL CPT contacts PA to determine is Hospital will treat non-L/L/ES injury. </a:t>
            </a:r>
          </a:p>
        </p:txBody>
      </p:sp>
      <p:cxnSp>
        <p:nvCxnSpPr>
          <p:cNvPr id="71704" name="AutoShape 24"/>
          <p:cNvCxnSpPr>
            <a:cxnSpLocks noChangeShapeType="1"/>
            <a:stCxn id="71699" idx="2"/>
            <a:endCxn id="71703" idx="0"/>
          </p:cNvCxnSpPr>
          <p:nvPr/>
        </p:nvCxnSpPr>
        <p:spPr bwMode="auto">
          <a:xfrm flipH="1">
            <a:off x="2508250" y="2762310"/>
            <a:ext cx="6350" cy="590490"/>
          </a:xfrm>
          <a:prstGeom prst="straightConnector1">
            <a:avLst/>
          </a:prstGeom>
          <a:noFill/>
          <a:ln w="9525">
            <a:solidFill>
              <a:schemeClr val="tx1"/>
            </a:solidFill>
            <a:round/>
            <a:headEnd/>
            <a:tailEnd type="triangle" w="med" len="med"/>
          </a:ln>
        </p:spPr>
      </p:cxnSp>
      <p:sp>
        <p:nvSpPr>
          <p:cNvPr id="71705" name="Text Box 25"/>
          <p:cNvSpPr txBox="1">
            <a:spLocks noChangeArrowheads="1"/>
          </p:cNvSpPr>
          <p:nvPr/>
        </p:nvSpPr>
        <p:spPr bwMode="auto">
          <a:xfrm>
            <a:off x="2133600" y="3124200"/>
            <a:ext cx="441325" cy="228600"/>
          </a:xfrm>
          <a:prstGeom prst="rect">
            <a:avLst/>
          </a:prstGeom>
          <a:noFill/>
          <a:ln w="28575">
            <a:noFill/>
            <a:miter lim="800000"/>
            <a:headEnd/>
            <a:tailEnd/>
          </a:ln>
        </p:spPr>
        <p:txBody>
          <a:bodyPr>
            <a:spAutoFit/>
          </a:bodyPr>
          <a:lstStyle/>
          <a:p>
            <a:pPr>
              <a:spcBef>
                <a:spcPct val="50000"/>
              </a:spcBef>
            </a:pPr>
            <a:r>
              <a:rPr lang="en-US" sz="900" b="1"/>
              <a:t>YES</a:t>
            </a:r>
          </a:p>
        </p:txBody>
      </p:sp>
      <p:sp>
        <p:nvSpPr>
          <p:cNvPr id="71706" name="Text Box 26"/>
          <p:cNvSpPr txBox="1">
            <a:spLocks noChangeArrowheads="1"/>
          </p:cNvSpPr>
          <p:nvPr/>
        </p:nvSpPr>
        <p:spPr bwMode="auto">
          <a:xfrm>
            <a:off x="3505200" y="4495800"/>
            <a:ext cx="1447800" cy="714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 PA’s office coordinates with hospital staff for treatment.  </a:t>
            </a:r>
          </a:p>
        </p:txBody>
      </p:sp>
      <p:cxnSp>
        <p:nvCxnSpPr>
          <p:cNvPr id="71707" name="AutoShape 27"/>
          <p:cNvCxnSpPr>
            <a:cxnSpLocks noChangeShapeType="1"/>
            <a:stCxn id="71703" idx="2"/>
            <a:endCxn id="71706" idx="1"/>
          </p:cNvCxnSpPr>
          <p:nvPr/>
        </p:nvCxnSpPr>
        <p:spPr bwMode="auto">
          <a:xfrm rot="16200000" flipH="1">
            <a:off x="2764463" y="4112250"/>
            <a:ext cx="484525" cy="996950"/>
          </a:xfrm>
          <a:prstGeom prst="straightConnector1">
            <a:avLst/>
          </a:prstGeom>
          <a:noFill/>
          <a:ln w="9525">
            <a:solidFill>
              <a:schemeClr val="tx1"/>
            </a:solidFill>
            <a:round/>
            <a:headEnd/>
            <a:tailEnd type="triangle" w="med" len="med"/>
          </a:ln>
        </p:spPr>
      </p:cxnSp>
      <p:cxnSp>
        <p:nvCxnSpPr>
          <p:cNvPr id="71708" name="AutoShape 28"/>
          <p:cNvCxnSpPr>
            <a:cxnSpLocks noChangeShapeType="1"/>
            <a:endCxn id="71712" idx="0"/>
          </p:cNvCxnSpPr>
          <p:nvPr/>
        </p:nvCxnSpPr>
        <p:spPr bwMode="auto">
          <a:xfrm flipH="1">
            <a:off x="6096000" y="1905000"/>
            <a:ext cx="762000" cy="381000"/>
          </a:xfrm>
          <a:prstGeom prst="straightConnector1">
            <a:avLst/>
          </a:prstGeom>
          <a:noFill/>
          <a:ln w="9525">
            <a:solidFill>
              <a:schemeClr val="tx1"/>
            </a:solidFill>
            <a:round/>
            <a:headEnd/>
            <a:tailEnd type="triangle" w="med" len="med"/>
          </a:ln>
        </p:spPr>
      </p:cxnSp>
      <p:cxnSp>
        <p:nvCxnSpPr>
          <p:cNvPr id="71709" name="AutoShape 29"/>
          <p:cNvCxnSpPr>
            <a:cxnSpLocks noChangeShapeType="1"/>
            <a:endCxn id="71715" idx="0"/>
          </p:cNvCxnSpPr>
          <p:nvPr/>
        </p:nvCxnSpPr>
        <p:spPr bwMode="auto">
          <a:xfrm>
            <a:off x="6972300" y="1905000"/>
            <a:ext cx="914400" cy="381000"/>
          </a:xfrm>
          <a:prstGeom prst="straightConnector1">
            <a:avLst/>
          </a:prstGeom>
          <a:noFill/>
          <a:ln w="9525">
            <a:solidFill>
              <a:schemeClr val="tx1"/>
            </a:solidFill>
            <a:round/>
            <a:headEnd/>
            <a:tailEnd type="triangle" w="med" len="med"/>
          </a:ln>
        </p:spPr>
      </p:cxnSp>
      <p:sp>
        <p:nvSpPr>
          <p:cNvPr id="71710" name="Text Box 30"/>
          <p:cNvSpPr txBox="1">
            <a:spLocks noChangeArrowheads="1"/>
          </p:cNvSpPr>
          <p:nvPr/>
        </p:nvSpPr>
        <p:spPr bwMode="auto">
          <a:xfrm>
            <a:off x="7162800" y="1905000"/>
            <a:ext cx="533400" cy="228600"/>
          </a:xfrm>
          <a:prstGeom prst="rect">
            <a:avLst/>
          </a:prstGeom>
          <a:noFill/>
          <a:ln w="28575">
            <a:noFill/>
            <a:miter lim="800000"/>
            <a:headEnd/>
            <a:tailEnd/>
          </a:ln>
        </p:spPr>
        <p:txBody>
          <a:bodyPr>
            <a:spAutoFit/>
          </a:bodyPr>
          <a:lstStyle/>
          <a:p>
            <a:pPr>
              <a:spcBef>
                <a:spcPct val="50000"/>
              </a:spcBef>
            </a:pPr>
            <a:r>
              <a:rPr lang="en-US" sz="900" b="1"/>
              <a:t>YES</a:t>
            </a:r>
          </a:p>
        </p:txBody>
      </p:sp>
      <p:sp>
        <p:nvSpPr>
          <p:cNvPr id="71711" name="Text Box 31"/>
          <p:cNvSpPr txBox="1">
            <a:spLocks noChangeArrowheads="1"/>
          </p:cNvSpPr>
          <p:nvPr/>
        </p:nvSpPr>
        <p:spPr bwMode="auto">
          <a:xfrm>
            <a:off x="6096000" y="1905000"/>
            <a:ext cx="365125" cy="228600"/>
          </a:xfrm>
          <a:prstGeom prst="rect">
            <a:avLst/>
          </a:prstGeom>
          <a:noFill/>
          <a:ln w="28575">
            <a:noFill/>
            <a:miter lim="800000"/>
            <a:headEnd/>
            <a:tailEnd/>
          </a:ln>
        </p:spPr>
        <p:txBody>
          <a:bodyPr>
            <a:spAutoFit/>
          </a:bodyPr>
          <a:lstStyle/>
          <a:p>
            <a:pPr>
              <a:spcBef>
                <a:spcPct val="50000"/>
              </a:spcBef>
            </a:pPr>
            <a:r>
              <a:rPr lang="en-US" sz="900" b="1"/>
              <a:t>NO</a:t>
            </a:r>
          </a:p>
        </p:txBody>
      </p:sp>
      <p:sp>
        <p:nvSpPr>
          <p:cNvPr id="71712" name="Text Box 32"/>
          <p:cNvSpPr txBox="1">
            <a:spLocks noChangeArrowheads="1"/>
          </p:cNvSpPr>
          <p:nvPr/>
        </p:nvSpPr>
        <p:spPr bwMode="auto">
          <a:xfrm>
            <a:off x="5334000" y="2286000"/>
            <a:ext cx="1524000"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2c. Is the individual  a key leader</a:t>
            </a:r>
          </a:p>
        </p:txBody>
      </p:sp>
      <p:cxnSp>
        <p:nvCxnSpPr>
          <p:cNvPr id="71713" name="AutoShape 33"/>
          <p:cNvCxnSpPr>
            <a:cxnSpLocks noChangeShapeType="1"/>
            <a:stCxn id="71712" idx="1"/>
            <a:endCxn id="71700" idx="3"/>
          </p:cNvCxnSpPr>
          <p:nvPr/>
        </p:nvCxnSpPr>
        <p:spPr bwMode="auto">
          <a:xfrm flipH="1">
            <a:off x="5029200" y="2486055"/>
            <a:ext cx="304800" cy="533400"/>
          </a:xfrm>
          <a:prstGeom prst="straightConnector1">
            <a:avLst/>
          </a:prstGeom>
          <a:noFill/>
          <a:ln w="9525">
            <a:solidFill>
              <a:schemeClr val="tx1"/>
            </a:solidFill>
            <a:round/>
            <a:headEnd/>
            <a:tailEnd type="triangle" w="med" len="med"/>
          </a:ln>
        </p:spPr>
      </p:cxnSp>
      <p:sp>
        <p:nvSpPr>
          <p:cNvPr id="71714" name="Text Box 34"/>
          <p:cNvSpPr txBox="1">
            <a:spLocks noChangeArrowheads="1"/>
          </p:cNvSpPr>
          <p:nvPr/>
        </p:nvSpPr>
        <p:spPr bwMode="auto">
          <a:xfrm>
            <a:off x="4953000" y="2667000"/>
            <a:ext cx="365125" cy="228600"/>
          </a:xfrm>
          <a:prstGeom prst="rect">
            <a:avLst/>
          </a:prstGeom>
          <a:noFill/>
          <a:ln w="28575">
            <a:noFill/>
            <a:miter lim="800000"/>
            <a:headEnd/>
            <a:tailEnd/>
          </a:ln>
        </p:spPr>
        <p:txBody>
          <a:bodyPr>
            <a:spAutoFit/>
          </a:bodyPr>
          <a:lstStyle/>
          <a:p>
            <a:pPr>
              <a:spcBef>
                <a:spcPct val="50000"/>
              </a:spcBef>
            </a:pPr>
            <a:r>
              <a:rPr lang="en-US" sz="900" b="1"/>
              <a:t>NO</a:t>
            </a:r>
          </a:p>
        </p:txBody>
      </p:sp>
      <p:sp>
        <p:nvSpPr>
          <p:cNvPr id="71715" name="Text Box 35"/>
          <p:cNvSpPr txBox="1">
            <a:spLocks noChangeArrowheads="1"/>
          </p:cNvSpPr>
          <p:nvPr/>
        </p:nvSpPr>
        <p:spPr bwMode="auto">
          <a:xfrm>
            <a:off x="7010400" y="2286000"/>
            <a:ext cx="17526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2d. Unit submits 9-line MEDEVAC to COP / TOC / Sheriffs net</a:t>
            </a:r>
          </a:p>
        </p:txBody>
      </p:sp>
      <p:sp>
        <p:nvSpPr>
          <p:cNvPr id="71716" name="Text Box 36"/>
          <p:cNvSpPr txBox="1">
            <a:spLocks noChangeArrowheads="1"/>
          </p:cNvSpPr>
          <p:nvPr/>
        </p:nvSpPr>
        <p:spPr bwMode="auto">
          <a:xfrm>
            <a:off x="5302250" y="3429000"/>
            <a:ext cx="1600200" cy="1169551"/>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3d. Unit contacts TOC to request treatment under special circumstance and directs individual to VCC. BTL CPT contacts PA </a:t>
            </a:r>
          </a:p>
        </p:txBody>
      </p:sp>
      <p:cxnSp>
        <p:nvCxnSpPr>
          <p:cNvPr id="71717" name="AutoShape 37"/>
          <p:cNvCxnSpPr>
            <a:cxnSpLocks noChangeShapeType="1"/>
            <a:stCxn id="71712" idx="2"/>
            <a:endCxn id="71716" idx="0"/>
          </p:cNvCxnSpPr>
          <p:nvPr/>
        </p:nvCxnSpPr>
        <p:spPr bwMode="auto">
          <a:xfrm>
            <a:off x="6096000" y="2686110"/>
            <a:ext cx="6350" cy="742890"/>
          </a:xfrm>
          <a:prstGeom prst="straightConnector1">
            <a:avLst/>
          </a:prstGeom>
          <a:noFill/>
          <a:ln w="9525">
            <a:solidFill>
              <a:schemeClr val="tx1"/>
            </a:solidFill>
            <a:round/>
            <a:headEnd/>
            <a:tailEnd type="triangle" w="med" len="med"/>
          </a:ln>
        </p:spPr>
      </p:cxnSp>
      <p:sp>
        <p:nvSpPr>
          <p:cNvPr id="71718" name="Text Box 38"/>
          <p:cNvSpPr txBox="1">
            <a:spLocks noChangeArrowheads="1"/>
          </p:cNvSpPr>
          <p:nvPr/>
        </p:nvSpPr>
        <p:spPr bwMode="auto">
          <a:xfrm>
            <a:off x="5715000" y="3048000"/>
            <a:ext cx="533400" cy="228600"/>
          </a:xfrm>
          <a:prstGeom prst="rect">
            <a:avLst/>
          </a:prstGeom>
          <a:noFill/>
          <a:ln w="28575">
            <a:noFill/>
            <a:miter lim="800000"/>
            <a:headEnd/>
            <a:tailEnd/>
          </a:ln>
        </p:spPr>
        <p:txBody>
          <a:bodyPr>
            <a:spAutoFit/>
          </a:bodyPr>
          <a:lstStyle/>
          <a:p>
            <a:pPr>
              <a:spcBef>
                <a:spcPct val="50000"/>
              </a:spcBef>
            </a:pPr>
            <a:r>
              <a:rPr lang="en-US" sz="900" b="1"/>
              <a:t>YES</a:t>
            </a:r>
          </a:p>
        </p:txBody>
      </p:sp>
      <p:cxnSp>
        <p:nvCxnSpPr>
          <p:cNvPr id="71719" name="AutoShape 39"/>
          <p:cNvCxnSpPr>
            <a:cxnSpLocks noChangeShapeType="1"/>
            <a:stCxn id="71716" idx="2"/>
            <a:endCxn id="71706" idx="3"/>
          </p:cNvCxnSpPr>
          <p:nvPr/>
        </p:nvCxnSpPr>
        <p:spPr bwMode="auto">
          <a:xfrm rot="5400000">
            <a:off x="5400457" y="4151094"/>
            <a:ext cx="254437" cy="1149350"/>
          </a:xfrm>
          <a:prstGeom prst="straightConnector1">
            <a:avLst/>
          </a:prstGeom>
          <a:noFill/>
          <a:ln w="9525">
            <a:solidFill>
              <a:schemeClr val="tx1"/>
            </a:solidFill>
            <a:round/>
            <a:headEnd/>
            <a:tailEnd type="triangle" w="med" len="med"/>
          </a:ln>
        </p:spPr>
      </p:cxnSp>
      <p:sp>
        <p:nvSpPr>
          <p:cNvPr id="71720" name="Text Box 40"/>
          <p:cNvSpPr txBox="1">
            <a:spLocks noChangeArrowheads="1"/>
          </p:cNvSpPr>
          <p:nvPr/>
        </p:nvSpPr>
        <p:spPr bwMode="auto">
          <a:xfrm>
            <a:off x="2890838" y="5457825"/>
            <a:ext cx="2667000" cy="553998"/>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5. PA contacts VCC to have casualty loaded into FLA to be moved to hospital or to direct individual to LN facility.  </a:t>
            </a:r>
          </a:p>
        </p:txBody>
      </p:sp>
      <p:cxnSp>
        <p:nvCxnSpPr>
          <p:cNvPr id="71721" name="AutoShape 41"/>
          <p:cNvCxnSpPr>
            <a:cxnSpLocks noChangeShapeType="1"/>
            <a:stCxn id="71706" idx="2"/>
            <a:endCxn id="71720" idx="0"/>
          </p:cNvCxnSpPr>
          <p:nvPr/>
        </p:nvCxnSpPr>
        <p:spPr bwMode="auto">
          <a:xfrm flipH="1">
            <a:off x="4224338" y="5210175"/>
            <a:ext cx="4762" cy="247650"/>
          </a:xfrm>
          <a:prstGeom prst="straightConnector1">
            <a:avLst/>
          </a:prstGeom>
          <a:noFill/>
          <a:ln w="9525">
            <a:solidFill>
              <a:schemeClr val="tx1"/>
            </a:solidFill>
            <a:round/>
            <a:headEnd/>
            <a:tailEnd type="triangle" w="med" len="med"/>
          </a:ln>
        </p:spPr>
      </p:cxn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2133600" y="152400"/>
            <a:ext cx="5257800" cy="307777"/>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65:</a:t>
            </a:r>
            <a:r>
              <a:rPr lang="en-US" sz="1400" b="1" dirty="0"/>
              <a:t>  LNO Alert to (UNK Unit)</a:t>
            </a:r>
          </a:p>
        </p:txBody>
      </p:sp>
      <p:sp>
        <p:nvSpPr>
          <p:cNvPr id="72724" name="Text Box 20"/>
          <p:cNvSpPr txBox="1">
            <a:spLocks noChangeArrowheads="1"/>
          </p:cNvSpPr>
          <p:nvPr/>
        </p:nvSpPr>
        <p:spPr bwMode="auto">
          <a:xfrm>
            <a:off x="381000" y="4953000"/>
            <a:ext cx="914400" cy="274638"/>
          </a:xfrm>
          <a:prstGeom prst="rect">
            <a:avLst/>
          </a:prstGeom>
          <a:noFill/>
          <a:ln w="28575">
            <a:noFill/>
            <a:miter lim="800000"/>
            <a:headEnd/>
            <a:tailEnd/>
          </a:ln>
        </p:spPr>
        <p:txBody>
          <a:bodyPr>
            <a:spAutoFit/>
          </a:bodyPr>
          <a:lstStyle/>
          <a:p>
            <a:pPr>
              <a:spcBef>
                <a:spcPct val="50000"/>
              </a:spcBef>
            </a:pPr>
            <a:endParaRPr lang="en-US"/>
          </a:p>
        </p:txBody>
      </p:sp>
      <p:sp>
        <p:nvSpPr>
          <p:cNvPr id="72726" name="Text Box 22"/>
          <p:cNvSpPr txBox="1">
            <a:spLocks noChangeArrowheads="1"/>
          </p:cNvSpPr>
          <p:nvPr/>
        </p:nvSpPr>
        <p:spPr bwMode="auto">
          <a:xfrm>
            <a:off x="2819400" y="838200"/>
            <a:ext cx="3276600" cy="276999"/>
          </a:xfrm>
          <a:prstGeom prst="rect">
            <a:avLst/>
          </a:prstGeom>
          <a:noFill/>
          <a:ln w="38100">
            <a:solidFill>
              <a:schemeClr val="tx1"/>
            </a:solidFill>
            <a:miter lim="800000"/>
            <a:headEnd/>
            <a:tailEnd/>
          </a:ln>
        </p:spPr>
        <p:txBody>
          <a:bodyPr>
            <a:spAutoFit/>
          </a:bodyPr>
          <a:lstStyle/>
          <a:p>
            <a:pPr>
              <a:spcBef>
                <a:spcPct val="50000"/>
              </a:spcBef>
            </a:pPr>
            <a:r>
              <a:rPr lang="en-US" b="1" dirty="0"/>
              <a:t>BUILD IN COUNTRY</a:t>
            </a:r>
          </a:p>
        </p:txBody>
      </p:sp>
      <p:sp>
        <p:nvSpPr>
          <p:cNvPr id="25" name="TextBox 24"/>
          <p:cNvSpPr txBox="1"/>
          <p:nvPr/>
        </p:nvSpPr>
        <p:spPr>
          <a:xfrm>
            <a:off x="1143000" y="2743200"/>
            <a:ext cx="6861174" cy="1107996"/>
          </a:xfrm>
          <a:prstGeom prst="rect">
            <a:avLst/>
          </a:prstGeom>
          <a:noFill/>
        </p:spPr>
        <p:txBody>
          <a:bodyPr wrap="none" rtlCol="0">
            <a:spAutoFit/>
          </a:bodyPr>
          <a:lstStyle/>
          <a:p>
            <a:r>
              <a:rPr lang="en-US" sz="6600" b="1" dirty="0">
                <a:solidFill>
                  <a:srgbClr val="FF5050"/>
                </a:solidFill>
              </a:rPr>
              <a:t>PLACE HOLDER</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195263" y="1219200"/>
            <a:ext cx="2319337" cy="3170099"/>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SALT-A report to TOC:</a:t>
            </a:r>
          </a:p>
          <a:p>
            <a:pPr algn="l" eaLnBrk="0" hangingPunct="0"/>
            <a:r>
              <a:rPr lang="en-US" sz="1000" b="1" dirty="0"/>
              <a:t>S-Size</a:t>
            </a:r>
          </a:p>
          <a:p>
            <a:pPr algn="l" eaLnBrk="0" hangingPunct="0"/>
            <a:r>
              <a:rPr lang="en-US" sz="1000" b="1" dirty="0"/>
              <a:t>      (1)  Name or affiliation of Enemy unit ?</a:t>
            </a:r>
          </a:p>
          <a:p>
            <a:pPr algn="l" eaLnBrk="0" hangingPunct="0"/>
            <a:r>
              <a:rPr lang="en-US" sz="1000" b="1" dirty="0"/>
              <a:t>A-Activity</a:t>
            </a:r>
          </a:p>
          <a:p>
            <a:pPr algn="l" eaLnBrk="0" hangingPunct="0"/>
            <a:r>
              <a:rPr lang="en-US" sz="1000" b="1" dirty="0"/>
              <a:t>     (1)  What activity caused the initial breakdown of  security?  </a:t>
            </a:r>
          </a:p>
          <a:p>
            <a:pPr algn="l" eaLnBrk="0" hangingPunct="0"/>
            <a:r>
              <a:rPr lang="en-US" sz="1000" b="1" dirty="0"/>
              <a:t>L-Location (8-digit grid)</a:t>
            </a:r>
          </a:p>
          <a:p>
            <a:pPr algn="l" eaLnBrk="0" hangingPunct="0"/>
            <a:r>
              <a:rPr lang="en-US" sz="1000" b="1" dirty="0"/>
              <a:t>     (1)  Where did the breakdown of security occur?</a:t>
            </a:r>
          </a:p>
          <a:p>
            <a:pPr algn="l" eaLnBrk="0" hangingPunct="0"/>
            <a:r>
              <a:rPr lang="en-US" sz="1000" b="1" dirty="0"/>
              <a:t>T-Time.  </a:t>
            </a:r>
          </a:p>
          <a:p>
            <a:pPr algn="l" eaLnBrk="0" hangingPunct="0"/>
            <a:r>
              <a:rPr lang="en-US" sz="1000" b="1" dirty="0"/>
              <a:t>     (1)  When did the breakdown of security begin?</a:t>
            </a:r>
          </a:p>
          <a:p>
            <a:pPr algn="l" eaLnBrk="0" hangingPunct="0"/>
            <a:r>
              <a:rPr lang="en-US" sz="1000" b="1" dirty="0"/>
              <a:t>A-Actions:</a:t>
            </a:r>
          </a:p>
          <a:p>
            <a:pPr algn="l" eaLnBrk="0" hangingPunct="0"/>
            <a:r>
              <a:rPr lang="en-US" sz="1000" b="1" dirty="0"/>
              <a:t>     (1)  Actions taken by local authorities to control the situation.  </a:t>
            </a:r>
          </a:p>
          <a:p>
            <a:pPr algn="l" eaLnBrk="0" hangingPunct="0"/>
            <a:r>
              <a:rPr lang="en-US" sz="1000" b="1" dirty="0"/>
              <a:t>     (2)  Assets/support needed?</a:t>
            </a:r>
          </a:p>
          <a:p>
            <a:pPr algn="l" eaLnBrk="0" hangingPunct="0"/>
            <a:r>
              <a:rPr lang="en-US" sz="1000" b="1" dirty="0"/>
              <a:t>     (3) Did the unit return fire?  If so, are there enemy WIA/KIA? What is the BDA?</a:t>
            </a:r>
          </a:p>
        </p:txBody>
      </p:sp>
      <p:sp>
        <p:nvSpPr>
          <p:cNvPr id="73731" name="Text Box 3"/>
          <p:cNvSpPr txBox="1">
            <a:spLocks noChangeArrowheads="1"/>
          </p:cNvSpPr>
          <p:nvPr/>
        </p:nvSpPr>
        <p:spPr bwMode="auto">
          <a:xfrm>
            <a:off x="2743200" y="746125"/>
            <a:ext cx="2895600" cy="396875"/>
          </a:xfrm>
          <a:prstGeom prst="rect">
            <a:avLst/>
          </a:prstGeom>
          <a:noFill/>
          <a:ln w="12700">
            <a:noFill/>
            <a:miter lim="800000"/>
            <a:headEnd type="none" w="sm" len="sm"/>
            <a:tailEnd type="none" w="lg" len="lg"/>
          </a:ln>
        </p:spPr>
        <p:txBody>
          <a:bodyPr>
            <a:spAutoFit/>
          </a:bodyPr>
          <a:lstStyle/>
          <a:p>
            <a:pPr algn="l" eaLnBrk="0" hangingPunct="0"/>
            <a:r>
              <a:rPr lang="en-US" sz="1000" b="1" dirty="0"/>
              <a:t>  Local authorities unable to contain security situation due to Enemy influence</a:t>
            </a:r>
          </a:p>
        </p:txBody>
      </p:sp>
      <p:sp>
        <p:nvSpPr>
          <p:cNvPr id="73732" name="AutoShape 4"/>
          <p:cNvSpPr>
            <a:spLocks noChangeArrowheads="1"/>
          </p:cNvSpPr>
          <p:nvPr/>
        </p:nvSpPr>
        <p:spPr bwMode="auto">
          <a:xfrm>
            <a:off x="2020888" y="717550"/>
            <a:ext cx="4191000" cy="425450"/>
          </a:xfrm>
          <a:prstGeom prst="flowChartInputOutput">
            <a:avLst/>
          </a:prstGeom>
          <a:noFill/>
          <a:ln w="28575">
            <a:solidFill>
              <a:schemeClr val="tx1"/>
            </a:solidFill>
            <a:miter lim="800000"/>
            <a:headEnd/>
            <a:tailEnd/>
          </a:ln>
        </p:spPr>
        <p:txBody>
          <a:bodyPr wrap="none" anchor="ctr"/>
          <a:lstStyle/>
          <a:p>
            <a:endParaRPr lang="en-US"/>
          </a:p>
        </p:txBody>
      </p:sp>
      <p:sp>
        <p:nvSpPr>
          <p:cNvPr id="73733" name="Text Box 5"/>
          <p:cNvSpPr txBox="1">
            <a:spLocks noChangeArrowheads="1"/>
          </p:cNvSpPr>
          <p:nvPr/>
        </p:nvSpPr>
        <p:spPr bwMode="auto">
          <a:xfrm>
            <a:off x="3200400" y="1295400"/>
            <a:ext cx="1828800" cy="246221"/>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Unit notifies TOC</a:t>
            </a:r>
          </a:p>
        </p:txBody>
      </p:sp>
      <p:sp>
        <p:nvSpPr>
          <p:cNvPr id="73734" name="Text Box 6"/>
          <p:cNvSpPr txBox="1">
            <a:spLocks noChangeArrowheads="1"/>
          </p:cNvSpPr>
          <p:nvPr/>
        </p:nvSpPr>
        <p:spPr bwMode="auto">
          <a:xfrm>
            <a:off x="2971800" y="1828800"/>
            <a:ext cx="22860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2.  Battle Captain begins notification procedures.  Submit SALUTE report within 30 minutes.</a:t>
            </a:r>
          </a:p>
        </p:txBody>
      </p:sp>
      <p:cxnSp>
        <p:nvCxnSpPr>
          <p:cNvPr id="73735" name="AutoShape 7"/>
          <p:cNvCxnSpPr>
            <a:cxnSpLocks noChangeShapeType="1"/>
            <a:stCxn id="73733" idx="1"/>
            <a:endCxn id="73730" idx="3"/>
          </p:cNvCxnSpPr>
          <p:nvPr/>
        </p:nvCxnSpPr>
        <p:spPr bwMode="auto">
          <a:xfrm rot="10800000" flipV="1">
            <a:off x="2514600" y="1418510"/>
            <a:ext cx="685800" cy="1385739"/>
          </a:xfrm>
          <a:prstGeom prst="bentConnector3">
            <a:avLst>
              <a:gd name="adj1" fmla="val 50000"/>
            </a:avLst>
          </a:prstGeom>
          <a:noFill/>
          <a:ln w="9525">
            <a:solidFill>
              <a:schemeClr val="tx1"/>
            </a:solidFill>
            <a:prstDash val="dash"/>
            <a:miter lim="800000"/>
            <a:headEnd/>
            <a:tailEnd/>
          </a:ln>
        </p:spPr>
      </p:cxnSp>
      <p:cxnSp>
        <p:nvCxnSpPr>
          <p:cNvPr id="73736" name="AutoShape 8"/>
          <p:cNvCxnSpPr>
            <a:cxnSpLocks noChangeShapeType="1"/>
            <a:stCxn id="73732" idx="4"/>
            <a:endCxn id="73733" idx="0"/>
          </p:cNvCxnSpPr>
          <p:nvPr/>
        </p:nvCxnSpPr>
        <p:spPr bwMode="auto">
          <a:xfrm flipH="1">
            <a:off x="4114800" y="1143000"/>
            <a:ext cx="1588" cy="152400"/>
          </a:xfrm>
          <a:prstGeom prst="straightConnector1">
            <a:avLst/>
          </a:prstGeom>
          <a:noFill/>
          <a:ln w="9525">
            <a:solidFill>
              <a:schemeClr val="tx1"/>
            </a:solidFill>
            <a:round/>
            <a:headEnd/>
            <a:tailEnd type="triangle" w="med" len="med"/>
          </a:ln>
        </p:spPr>
      </p:cxnSp>
      <p:cxnSp>
        <p:nvCxnSpPr>
          <p:cNvPr id="73737" name="AutoShape 9"/>
          <p:cNvCxnSpPr>
            <a:cxnSpLocks noChangeShapeType="1"/>
            <a:stCxn id="73733" idx="2"/>
            <a:endCxn id="73734" idx="0"/>
          </p:cNvCxnSpPr>
          <p:nvPr/>
        </p:nvCxnSpPr>
        <p:spPr bwMode="auto">
          <a:xfrm>
            <a:off x="4114800" y="1541621"/>
            <a:ext cx="0" cy="287179"/>
          </a:xfrm>
          <a:prstGeom prst="straightConnector1">
            <a:avLst/>
          </a:prstGeom>
          <a:noFill/>
          <a:ln w="9525">
            <a:solidFill>
              <a:schemeClr val="tx1"/>
            </a:solidFill>
            <a:round/>
            <a:headEnd/>
            <a:tailEnd type="triangle" w="med" len="med"/>
          </a:ln>
        </p:spPr>
      </p:cxnSp>
      <p:cxnSp>
        <p:nvCxnSpPr>
          <p:cNvPr id="73738" name="AutoShape 10"/>
          <p:cNvCxnSpPr>
            <a:cxnSpLocks noChangeShapeType="1"/>
            <a:stCxn id="73734" idx="2"/>
            <a:endCxn id="73741" idx="0"/>
          </p:cNvCxnSpPr>
          <p:nvPr/>
        </p:nvCxnSpPr>
        <p:spPr bwMode="auto">
          <a:xfrm>
            <a:off x="4114800" y="2390775"/>
            <a:ext cx="0" cy="171450"/>
          </a:xfrm>
          <a:prstGeom prst="straightConnector1">
            <a:avLst/>
          </a:prstGeom>
          <a:noFill/>
          <a:ln w="9525">
            <a:solidFill>
              <a:schemeClr val="tx1"/>
            </a:solidFill>
            <a:round/>
            <a:headEnd/>
            <a:tailEnd type="triangle" w="med" len="med"/>
          </a:ln>
        </p:spPr>
      </p:cxnSp>
      <p:sp>
        <p:nvSpPr>
          <p:cNvPr id="73739" name="Text Box 11"/>
          <p:cNvSpPr txBox="1">
            <a:spLocks noChangeArrowheads="1"/>
          </p:cNvSpPr>
          <p:nvPr/>
        </p:nvSpPr>
        <p:spPr bwMode="auto">
          <a:xfrm>
            <a:off x="1828800" y="228600"/>
            <a:ext cx="5715000" cy="307777"/>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66:</a:t>
            </a:r>
            <a:r>
              <a:rPr lang="en-US" sz="1400" b="1" dirty="0"/>
              <a:t>  Breakdown of Local/Provincial Security </a:t>
            </a:r>
          </a:p>
        </p:txBody>
      </p:sp>
      <p:grpSp>
        <p:nvGrpSpPr>
          <p:cNvPr id="73740" name="Group 12"/>
          <p:cNvGrpSpPr>
            <a:grpSpLocks/>
          </p:cNvGrpSpPr>
          <p:nvPr/>
        </p:nvGrpSpPr>
        <p:grpSpPr bwMode="auto">
          <a:xfrm>
            <a:off x="5410200" y="1143000"/>
            <a:ext cx="3505200" cy="396875"/>
            <a:chOff x="1098" y="3744"/>
            <a:chExt cx="3605" cy="442"/>
          </a:xfrm>
        </p:grpSpPr>
        <p:sp>
          <p:nvSpPr>
            <p:cNvPr id="73756" name="Rectangle 13"/>
            <p:cNvSpPr>
              <a:spLocks noChangeArrowheads="1"/>
            </p:cNvSpPr>
            <p:nvPr/>
          </p:nvSpPr>
          <p:spPr bwMode="auto">
            <a:xfrm>
              <a:off x="1501" y="3744"/>
              <a:ext cx="2809" cy="442"/>
            </a:xfrm>
            <a:prstGeom prst="rect">
              <a:avLst/>
            </a:prstGeom>
            <a:solidFill>
              <a:srgbClr val="FF0000"/>
            </a:solidFill>
            <a:ln w="9525">
              <a:noFill/>
              <a:miter lim="800000"/>
              <a:headEnd/>
              <a:tailEnd/>
            </a:ln>
          </p:spPr>
          <p:txBody>
            <a:bodyPr>
              <a:spAutoFit/>
            </a:bodyPr>
            <a:lstStyle/>
            <a:p>
              <a:pPr>
                <a:tabLst>
                  <a:tab pos="228600" algn="r"/>
                  <a:tab pos="2743200" algn="ctr"/>
                  <a:tab pos="5486400" algn="r"/>
                </a:tabLst>
              </a:pPr>
              <a:r>
                <a:rPr lang="en-US" sz="2000" b="1">
                  <a:solidFill>
                    <a:schemeClr val="bg1"/>
                  </a:solidFill>
                  <a:cs typeface="Times New Roman" pitchFamily="18" charset="0"/>
                </a:rPr>
                <a:t>FLASH TRAFFIC!</a:t>
              </a:r>
              <a:endParaRPr lang="en-US" sz="2000" b="1">
                <a:solidFill>
                  <a:schemeClr val="bg1"/>
                </a:solidFill>
                <a:latin typeface="Times New Roman" pitchFamily="18" charset="0"/>
              </a:endParaRPr>
            </a:p>
          </p:txBody>
        </p:sp>
        <p:pic>
          <p:nvPicPr>
            <p:cNvPr id="73757" name="Picture 14" descr="DD01352_"/>
            <p:cNvPicPr>
              <a:picLocks noChangeAspect="1" noChangeArrowheads="1"/>
            </p:cNvPicPr>
            <p:nvPr/>
          </p:nvPicPr>
          <p:blipFill>
            <a:blip r:embed="rId2" cstate="print"/>
            <a:srcRect/>
            <a:stretch>
              <a:fillRect/>
            </a:stretch>
          </p:blipFill>
          <p:spPr bwMode="auto">
            <a:xfrm>
              <a:off x="4222" y="3744"/>
              <a:ext cx="480" cy="432"/>
            </a:xfrm>
            <a:prstGeom prst="rect">
              <a:avLst/>
            </a:prstGeom>
            <a:solidFill>
              <a:srgbClr val="FF0000"/>
            </a:solidFill>
            <a:ln w="9525">
              <a:noFill/>
              <a:miter lim="800000"/>
              <a:headEnd/>
              <a:tailEnd/>
            </a:ln>
          </p:spPr>
        </p:pic>
        <p:pic>
          <p:nvPicPr>
            <p:cNvPr id="73758" name="Picture 15" descr="DD01352_"/>
            <p:cNvPicPr>
              <a:picLocks noChangeAspect="1" noChangeArrowheads="1"/>
            </p:cNvPicPr>
            <p:nvPr/>
          </p:nvPicPr>
          <p:blipFill>
            <a:blip r:embed="rId2" cstate="print"/>
            <a:srcRect/>
            <a:stretch>
              <a:fillRect/>
            </a:stretch>
          </p:blipFill>
          <p:spPr bwMode="auto">
            <a:xfrm>
              <a:off x="1098" y="3744"/>
              <a:ext cx="480" cy="432"/>
            </a:xfrm>
            <a:prstGeom prst="rect">
              <a:avLst/>
            </a:prstGeom>
            <a:solidFill>
              <a:srgbClr val="FF0000"/>
            </a:solidFill>
            <a:ln w="9525">
              <a:noFill/>
              <a:miter lim="800000"/>
              <a:headEnd/>
              <a:tailEnd/>
            </a:ln>
          </p:spPr>
        </p:pic>
        <p:sp>
          <p:nvSpPr>
            <p:cNvPr id="73759" name="Rectangle 16"/>
            <p:cNvSpPr>
              <a:spLocks noChangeArrowheads="1"/>
            </p:cNvSpPr>
            <p:nvPr/>
          </p:nvSpPr>
          <p:spPr bwMode="auto">
            <a:xfrm>
              <a:off x="1103" y="3744"/>
              <a:ext cx="3600" cy="432"/>
            </a:xfrm>
            <a:prstGeom prst="rect">
              <a:avLst/>
            </a:prstGeom>
            <a:noFill/>
            <a:ln w="38100">
              <a:solidFill>
                <a:schemeClr val="tx1"/>
              </a:solidFill>
              <a:miter lim="800000"/>
              <a:headEnd/>
              <a:tailEnd/>
            </a:ln>
          </p:spPr>
          <p:txBody>
            <a:bodyPr wrap="none" anchor="ctr"/>
            <a:lstStyle/>
            <a:p>
              <a:endParaRPr lang="en-US"/>
            </a:p>
          </p:txBody>
        </p:sp>
      </p:grpSp>
      <p:sp>
        <p:nvSpPr>
          <p:cNvPr id="73741" name="Text Box 17"/>
          <p:cNvSpPr txBox="1">
            <a:spLocks noChangeArrowheads="1"/>
          </p:cNvSpPr>
          <p:nvPr/>
        </p:nvSpPr>
        <p:spPr bwMode="auto">
          <a:xfrm>
            <a:off x="2895600" y="2562225"/>
            <a:ext cx="2438400" cy="257175"/>
          </a:xfrm>
          <a:prstGeom prst="rect">
            <a:avLst/>
          </a:prstGeom>
          <a:solidFill>
            <a:srgbClr val="FF3300"/>
          </a:solidFill>
          <a:ln w="12700">
            <a:solidFill>
              <a:schemeClr val="tx1"/>
            </a:solidFill>
            <a:miter lim="800000"/>
            <a:headEnd type="none" w="sm" len="sm"/>
            <a:tailEnd type="none" w="lg" len="lg"/>
          </a:ln>
        </p:spPr>
        <p:txBody>
          <a:bodyPr>
            <a:spAutoFit/>
          </a:bodyPr>
          <a:lstStyle/>
          <a:p>
            <a:pPr algn="l" eaLnBrk="0" hangingPunct="0"/>
            <a:r>
              <a:rPr lang="en-US" sz="1000" b="1">
                <a:solidFill>
                  <a:schemeClr val="bg1"/>
                </a:solidFill>
              </a:rPr>
              <a:t>3.  Begin Scaleable Support Package</a:t>
            </a:r>
          </a:p>
        </p:txBody>
      </p:sp>
      <p:sp>
        <p:nvSpPr>
          <p:cNvPr id="73742" name="Text Box 18"/>
          <p:cNvSpPr txBox="1">
            <a:spLocks noChangeArrowheads="1"/>
          </p:cNvSpPr>
          <p:nvPr/>
        </p:nvSpPr>
        <p:spPr bwMode="auto">
          <a:xfrm>
            <a:off x="5867400" y="1651000"/>
            <a:ext cx="3097213" cy="1015663"/>
          </a:xfrm>
          <a:prstGeom prst="rect">
            <a:avLst/>
          </a:prstGeom>
          <a:noFill/>
          <a:ln w="9525">
            <a:solidFill>
              <a:schemeClr val="tx1"/>
            </a:solidFill>
            <a:miter lim="800000"/>
            <a:headEnd/>
            <a:tailEnd/>
          </a:ln>
        </p:spPr>
        <p:txBody>
          <a:bodyPr>
            <a:spAutoFit/>
          </a:bodyPr>
          <a:lstStyle/>
          <a:p>
            <a:pPr algn="l"/>
            <a:r>
              <a:rPr lang="en-US" sz="1000" b="1" dirty="0"/>
              <a:t>2a. Staff Action Checklist</a:t>
            </a:r>
          </a:p>
          <a:p>
            <a:pPr algn="l">
              <a:buFont typeface="Wingdings" pitchFamily="2" charset="2"/>
              <a:buChar char="q"/>
            </a:pPr>
            <a:r>
              <a:rPr lang="en-US" sz="1000" b="1" dirty="0"/>
              <a:t> BTL CPT immediately notifies staff</a:t>
            </a:r>
          </a:p>
          <a:p>
            <a:pPr algn="l">
              <a:buFont typeface="Wingdings" pitchFamily="2" charset="2"/>
              <a:buChar char="q"/>
            </a:pPr>
            <a:r>
              <a:rPr lang="en-US" sz="1000" b="1" dirty="0"/>
              <a:t> BTL CPT zooms in on incident using CPOF, display only the applicable overlays </a:t>
            </a:r>
          </a:p>
          <a:p>
            <a:pPr algn="l">
              <a:buFont typeface="Wingdings" pitchFamily="2" charset="2"/>
              <a:buChar char="q"/>
            </a:pPr>
            <a:r>
              <a:rPr lang="en-US" sz="1000" b="1" dirty="0"/>
              <a:t> S2 diverts UAS coverage to the incident location to gather current SITREP </a:t>
            </a:r>
          </a:p>
        </p:txBody>
      </p:sp>
      <p:sp>
        <p:nvSpPr>
          <p:cNvPr id="73743" name="Text Box 19"/>
          <p:cNvSpPr txBox="1">
            <a:spLocks noChangeArrowheads="1"/>
          </p:cNvSpPr>
          <p:nvPr/>
        </p:nvSpPr>
        <p:spPr bwMode="auto">
          <a:xfrm>
            <a:off x="3048000" y="2895600"/>
            <a:ext cx="2286000" cy="5619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a:hlinkClick r:id="rId3" action="ppaction://hlinksldjump"/>
              </a:rPr>
              <a:t>3a.  Level 1 – Understand</a:t>
            </a:r>
            <a:endParaRPr lang="en-US" sz="1000" b="1"/>
          </a:p>
          <a:p>
            <a:pPr algn="l" eaLnBrk="0" hangingPunct="0"/>
            <a:r>
              <a:rPr lang="en-US" sz="1000"/>
              <a:t>Trigger:  Initial indications of deterioration of security</a:t>
            </a:r>
          </a:p>
        </p:txBody>
      </p:sp>
      <p:cxnSp>
        <p:nvCxnSpPr>
          <p:cNvPr id="73744" name="AutoShape 20"/>
          <p:cNvCxnSpPr>
            <a:cxnSpLocks noChangeShapeType="1"/>
            <a:stCxn id="73754" idx="3"/>
            <a:endCxn id="73746" idx="1"/>
          </p:cNvCxnSpPr>
          <p:nvPr/>
        </p:nvCxnSpPr>
        <p:spPr bwMode="auto">
          <a:xfrm flipV="1">
            <a:off x="5334000" y="6296055"/>
            <a:ext cx="533400" cy="153888"/>
          </a:xfrm>
          <a:prstGeom prst="bentConnector3">
            <a:avLst>
              <a:gd name="adj1" fmla="val 50000"/>
            </a:avLst>
          </a:prstGeom>
          <a:noFill/>
          <a:ln w="9525">
            <a:solidFill>
              <a:schemeClr val="tx1"/>
            </a:solidFill>
            <a:miter lim="800000"/>
            <a:headEnd/>
            <a:tailEnd type="triangle" w="med" len="med"/>
          </a:ln>
        </p:spPr>
      </p:cxnSp>
      <p:sp>
        <p:nvSpPr>
          <p:cNvPr id="73745" name="Text Box 21"/>
          <p:cNvSpPr txBox="1">
            <a:spLocks noChangeArrowheads="1"/>
          </p:cNvSpPr>
          <p:nvPr/>
        </p:nvSpPr>
        <p:spPr bwMode="auto">
          <a:xfrm>
            <a:off x="5867400" y="4495800"/>
            <a:ext cx="2959100" cy="254000"/>
          </a:xfrm>
          <a:prstGeom prst="rect">
            <a:avLst/>
          </a:prstGeom>
          <a:noFill/>
          <a:ln w="9525">
            <a:solidFill>
              <a:schemeClr val="tx1"/>
            </a:solidFill>
            <a:miter lim="800000"/>
            <a:headEnd type="none" w="sm" len="sm"/>
            <a:tailEnd type="none" w="lg" len="lg"/>
          </a:ln>
        </p:spPr>
        <p:txBody>
          <a:bodyPr>
            <a:spAutoFit/>
          </a:bodyPr>
          <a:lstStyle/>
          <a:p>
            <a:pPr algn="l" eaLnBrk="0" hangingPunct="0"/>
            <a:r>
              <a:rPr lang="en-US" sz="1000" b="1"/>
              <a:t>2b.  If unit requests MEDEVAC, see </a:t>
            </a:r>
            <a:r>
              <a:rPr lang="en-US" sz="1000" b="1" u="sng">
                <a:hlinkClick r:id="rId4" action="ppaction://hlinksldjump"/>
              </a:rPr>
              <a:t>CARD 48</a:t>
            </a:r>
            <a:endParaRPr lang="en-US" sz="1000" b="1" u="sng"/>
          </a:p>
        </p:txBody>
      </p:sp>
      <p:sp>
        <p:nvSpPr>
          <p:cNvPr id="73746" name="Text Box 22"/>
          <p:cNvSpPr txBox="1">
            <a:spLocks noChangeArrowheads="1"/>
          </p:cNvSpPr>
          <p:nvPr/>
        </p:nvSpPr>
        <p:spPr bwMode="auto">
          <a:xfrm>
            <a:off x="5867400" y="6096000"/>
            <a:ext cx="2689225"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 Unit Submits follow-up report Story Board</a:t>
            </a:r>
          </a:p>
        </p:txBody>
      </p:sp>
      <p:cxnSp>
        <p:nvCxnSpPr>
          <p:cNvPr id="73747" name="AutoShape 23"/>
          <p:cNvCxnSpPr>
            <a:cxnSpLocks noChangeShapeType="1"/>
            <a:stCxn id="73741" idx="2"/>
            <a:endCxn id="73743" idx="0"/>
          </p:cNvCxnSpPr>
          <p:nvPr/>
        </p:nvCxnSpPr>
        <p:spPr bwMode="auto">
          <a:xfrm rot="16200000" flipH="1">
            <a:off x="4114800" y="2819400"/>
            <a:ext cx="76200" cy="76200"/>
          </a:xfrm>
          <a:prstGeom prst="straightConnector1">
            <a:avLst/>
          </a:prstGeom>
          <a:noFill/>
          <a:ln w="9525">
            <a:solidFill>
              <a:schemeClr val="tx1"/>
            </a:solidFill>
            <a:round/>
            <a:headEnd/>
            <a:tailEnd type="triangle" w="med" len="med"/>
          </a:ln>
        </p:spPr>
      </p:cxnSp>
      <p:cxnSp>
        <p:nvCxnSpPr>
          <p:cNvPr id="73748" name="AutoShape 24"/>
          <p:cNvCxnSpPr>
            <a:cxnSpLocks noChangeShapeType="1"/>
            <a:stCxn id="73734" idx="3"/>
            <a:endCxn id="73742" idx="1"/>
          </p:cNvCxnSpPr>
          <p:nvPr/>
        </p:nvCxnSpPr>
        <p:spPr bwMode="auto">
          <a:xfrm>
            <a:off x="5257800" y="2109788"/>
            <a:ext cx="609600" cy="49044"/>
          </a:xfrm>
          <a:prstGeom prst="bentConnector3">
            <a:avLst>
              <a:gd name="adj1" fmla="val 50000"/>
            </a:avLst>
          </a:prstGeom>
          <a:noFill/>
          <a:ln w="9525">
            <a:solidFill>
              <a:schemeClr val="tx1"/>
            </a:solidFill>
            <a:miter lim="800000"/>
            <a:headEnd/>
            <a:tailEnd type="triangle" w="med" len="med"/>
          </a:ln>
        </p:spPr>
      </p:cxnSp>
      <p:cxnSp>
        <p:nvCxnSpPr>
          <p:cNvPr id="73749" name="AutoShape 25"/>
          <p:cNvCxnSpPr>
            <a:cxnSpLocks noChangeShapeType="1"/>
            <a:stCxn id="73734" idx="3"/>
            <a:endCxn id="73745" idx="1"/>
          </p:cNvCxnSpPr>
          <p:nvPr/>
        </p:nvCxnSpPr>
        <p:spPr bwMode="auto">
          <a:xfrm>
            <a:off x="5257800" y="2109788"/>
            <a:ext cx="609600" cy="2513012"/>
          </a:xfrm>
          <a:prstGeom prst="bentConnector3">
            <a:avLst>
              <a:gd name="adj1" fmla="val 50000"/>
            </a:avLst>
          </a:prstGeom>
          <a:noFill/>
          <a:ln w="9525">
            <a:solidFill>
              <a:schemeClr val="tx1"/>
            </a:solidFill>
            <a:miter lim="800000"/>
            <a:headEnd/>
            <a:tailEnd type="triangle" w="med" len="med"/>
          </a:ln>
        </p:spPr>
      </p:cxnSp>
      <p:sp>
        <p:nvSpPr>
          <p:cNvPr id="73750" name="Text Box 26"/>
          <p:cNvSpPr txBox="1">
            <a:spLocks noChangeArrowheads="1"/>
          </p:cNvSpPr>
          <p:nvPr/>
        </p:nvSpPr>
        <p:spPr bwMode="auto">
          <a:xfrm>
            <a:off x="3048000" y="3505200"/>
            <a:ext cx="2286000" cy="4095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hlinkClick r:id="rId5" action="ppaction://hlinksldjump"/>
              </a:rPr>
              <a:t>3b.  Level 2 – Enable</a:t>
            </a:r>
            <a:r>
              <a:rPr lang="en-US" sz="1000" b="1" dirty="0"/>
              <a:t> </a:t>
            </a:r>
          </a:p>
          <a:p>
            <a:pPr algn="l" eaLnBrk="0" hangingPunct="0"/>
            <a:r>
              <a:rPr lang="en-US" sz="1000" dirty="0"/>
              <a:t>Trigger:  On request </a:t>
            </a:r>
          </a:p>
        </p:txBody>
      </p:sp>
      <p:sp>
        <p:nvSpPr>
          <p:cNvPr id="73751" name="Text Box 27"/>
          <p:cNvSpPr txBox="1">
            <a:spLocks noChangeArrowheads="1"/>
          </p:cNvSpPr>
          <p:nvPr/>
        </p:nvSpPr>
        <p:spPr bwMode="auto">
          <a:xfrm>
            <a:off x="3048000" y="3962400"/>
            <a:ext cx="2286000" cy="55399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hlinkClick r:id="rId6" action="ppaction://hlinksldjump"/>
              </a:rPr>
              <a:t>3c.  Level 3 – Demonstrate</a:t>
            </a:r>
            <a:r>
              <a:rPr lang="en-US" sz="1000" b="1" dirty="0"/>
              <a:t> </a:t>
            </a:r>
          </a:p>
          <a:p>
            <a:pPr algn="l" eaLnBrk="0" hangingPunct="0"/>
            <a:r>
              <a:rPr lang="en-US" sz="1000" dirty="0"/>
              <a:t>Trigger:  Opportunity to prevent failure, or to reinforce success</a:t>
            </a:r>
          </a:p>
        </p:txBody>
      </p:sp>
      <p:sp>
        <p:nvSpPr>
          <p:cNvPr id="73752" name="Text Box 28"/>
          <p:cNvSpPr txBox="1">
            <a:spLocks noChangeArrowheads="1"/>
          </p:cNvSpPr>
          <p:nvPr/>
        </p:nvSpPr>
        <p:spPr bwMode="auto">
          <a:xfrm>
            <a:off x="3048000" y="4724400"/>
            <a:ext cx="2286000" cy="561975"/>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hlinkClick r:id="rId7" action="ppaction://hlinksldjump"/>
              </a:rPr>
              <a:t>3d.  Level 4 – Intervene</a:t>
            </a:r>
            <a:r>
              <a:rPr lang="en-US" sz="1000" b="1" dirty="0"/>
              <a:t> </a:t>
            </a:r>
          </a:p>
          <a:p>
            <a:pPr algn="l" eaLnBrk="0" hangingPunct="0"/>
            <a:r>
              <a:rPr lang="en-US" sz="1000" dirty="0"/>
              <a:t>Trigger:  Indications of imminent and significant failure</a:t>
            </a:r>
          </a:p>
        </p:txBody>
      </p:sp>
      <p:sp>
        <p:nvSpPr>
          <p:cNvPr id="73753" name="Text Box 29"/>
          <p:cNvSpPr txBox="1">
            <a:spLocks noChangeArrowheads="1"/>
          </p:cNvSpPr>
          <p:nvPr/>
        </p:nvSpPr>
        <p:spPr bwMode="auto">
          <a:xfrm>
            <a:off x="3048000" y="5334000"/>
            <a:ext cx="2286000" cy="553998"/>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hlinkClick r:id="rId8" action="ppaction://hlinksldjump"/>
              </a:rPr>
              <a:t>3e.  Level 5 – Consequence Management</a:t>
            </a:r>
            <a:endParaRPr lang="en-US" sz="1000" b="1" dirty="0"/>
          </a:p>
          <a:p>
            <a:pPr algn="l" eaLnBrk="0" hangingPunct="0"/>
            <a:r>
              <a:rPr lang="en-US" sz="1000" dirty="0"/>
              <a:t>Trigger:  Specific critical incident </a:t>
            </a:r>
          </a:p>
        </p:txBody>
      </p:sp>
      <p:sp>
        <p:nvSpPr>
          <p:cNvPr id="73754" name="Text Box 30"/>
          <p:cNvSpPr txBox="1">
            <a:spLocks noChangeArrowheads="1"/>
          </p:cNvSpPr>
          <p:nvPr/>
        </p:nvSpPr>
        <p:spPr bwMode="auto">
          <a:xfrm>
            <a:off x="3048000" y="6096000"/>
            <a:ext cx="2286000" cy="707886"/>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hlinkClick r:id="rId9" action="ppaction://hlinksldjump"/>
              </a:rPr>
              <a:t>3f.  Level 6 – Disengagement</a:t>
            </a:r>
            <a:endParaRPr lang="en-US" sz="1000" b="1" dirty="0"/>
          </a:p>
          <a:p>
            <a:pPr algn="l" eaLnBrk="0" hangingPunct="0"/>
            <a:r>
              <a:rPr lang="en-US" sz="1000" dirty="0"/>
              <a:t>Trigger:  On indication local authorities are in position to retain C2 of security</a:t>
            </a:r>
          </a:p>
        </p:txBody>
      </p:sp>
      <p:sp>
        <p:nvSpPr>
          <p:cNvPr id="73755" name="AutoShape 31"/>
          <p:cNvSpPr>
            <a:spLocks noChangeArrowheads="1"/>
          </p:cNvSpPr>
          <p:nvPr/>
        </p:nvSpPr>
        <p:spPr bwMode="auto">
          <a:xfrm rot="5400000">
            <a:off x="914400" y="4648200"/>
            <a:ext cx="3657600" cy="4572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folHlink">
              <a:alpha val="50980"/>
            </a:schemeClr>
          </a:solidFill>
          <a:ln w="9525">
            <a:solidFill>
              <a:schemeClr val="tx1"/>
            </a:solidFill>
            <a:miter lim="800000"/>
            <a:headEnd/>
            <a:tailEnd/>
          </a:ln>
        </p:spPr>
        <p:txBody>
          <a:bodyPr wrap="none" anchor="ctr"/>
          <a:lstStyle/>
          <a:p>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990600" y="775252"/>
            <a:ext cx="3581400" cy="244475"/>
          </a:xfrm>
          <a:prstGeom prst="rect">
            <a:avLst/>
          </a:prstGeom>
          <a:noFill/>
          <a:ln w="12700">
            <a:noFill/>
            <a:miter lim="800000"/>
            <a:headEnd type="none" w="sm" len="sm"/>
            <a:tailEnd type="none" w="lg" len="lg"/>
          </a:ln>
        </p:spPr>
        <p:txBody>
          <a:bodyPr>
            <a:spAutoFit/>
          </a:bodyPr>
          <a:lstStyle/>
          <a:p>
            <a:pPr algn="l" eaLnBrk="0" hangingPunct="0"/>
            <a:r>
              <a:rPr lang="en-US" sz="1000" b="1" dirty="0"/>
              <a:t>Trigger:  </a:t>
            </a:r>
            <a:r>
              <a:rPr lang="en-AU" sz="1000" b="1" dirty="0">
                <a:solidFill>
                  <a:srgbClr val="000000"/>
                </a:solidFill>
                <a:cs typeface="Times New Roman" pitchFamily="18" charset="0"/>
              </a:rPr>
              <a:t>Initial indications of deterioration of security.</a:t>
            </a:r>
            <a:r>
              <a:rPr lang="en-AU" sz="1000" b="1" dirty="0"/>
              <a:t> </a:t>
            </a:r>
            <a:endParaRPr lang="en-US" sz="1000" b="1" dirty="0"/>
          </a:p>
        </p:txBody>
      </p:sp>
      <p:sp>
        <p:nvSpPr>
          <p:cNvPr id="74755" name="AutoShape 3"/>
          <p:cNvSpPr>
            <a:spLocks noChangeArrowheads="1"/>
          </p:cNvSpPr>
          <p:nvPr/>
        </p:nvSpPr>
        <p:spPr bwMode="auto">
          <a:xfrm>
            <a:off x="381000" y="685800"/>
            <a:ext cx="4724400" cy="457200"/>
          </a:xfrm>
          <a:prstGeom prst="flowChartInputOutput">
            <a:avLst/>
          </a:prstGeom>
          <a:noFill/>
          <a:ln w="28575">
            <a:solidFill>
              <a:schemeClr val="tx1"/>
            </a:solidFill>
            <a:miter lim="800000"/>
            <a:headEnd/>
            <a:tailEnd/>
          </a:ln>
        </p:spPr>
        <p:txBody>
          <a:bodyPr wrap="none" anchor="ctr"/>
          <a:lstStyle/>
          <a:p>
            <a:endParaRPr lang="en-US"/>
          </a:p>
        </p:txBody>
      </p:sp>
      <p:cxnSp>
        <p:nvCxnSpPr>
          <p:cNvPr id="74756" name="AutoShape 4"/>
          <p:cNvCxnSpPr>
            <a:cxnSpLocks noChangeShapeType="1"/>
            <a:endCxn id="74762" idx="0"/>
          </p:cNvCxnSpPr>
          <p:nvPr/>
        </p:nvCxnSpPr>
        <p:spPr bwMode="auto">
          <a:xfrm flipH="1">
            <a:off x="4610100" y="914400"/>
            <a:ext cx="52388" cy="304800"/>
          </a:xfrm>
          <a:prstGeom prst="straightConnector1">
            <a:avLst/>
          </a:prstGeom>
          <a:noFill/>
          <a:ln w="38100">
            <a:solidFill>
              <a:schemeClr val="tx1"/>
            </a:solidFill>
            <a:round/>
            <a:headEnd/>
            <a:tailEnd type="triangle" w="med" len="med"/>
          </a:ln>
        </p:spPr>
      </p:cxnSp>
      <p:cxnSp>
        <p:nvCxnSpPr>
          <p:cNvPr id="74757" name="AutoShape 5"/>
          <p:cNvCxnSpPr>
            <a:cxnSpLocks noChangeShapeType="1"/>
          </p:cNvCxnSpPr>
          <p:nvPr/>
        </p:nvCxnSpPr>
        <p:spPr bwMode="auto">
          <a:xfrm>
            <a:off x="4648200" y="1524000"/>
            <a:ext cx="0" cy="228600"/>
          </a:xfrm>
          <a:prstGeom prst="straightConnector1">
            <a:avLst/>
          </a:prstGeom>
          <a:noFill/>
          <a:ln w="9525">
            <a:solidFill>
              <a:schemeClr val="tx1"/>
            </a:solidFill>
            <a:round/>
            <a:headEnd/>
            <a:tailEnd type="triangle" w="med" len="med"/>
          </a:ln>
        </p:spPr>
      </p:cxnSp>
      <p:sp>
        <p:nvSpPr>
          <p:cNvPr id="74758" name="Text Box 6"/>
          <p:cNvSpPr txBox="1">
            <a:spLocks noChangeArrowheads="1"/>
          </p:cNvSpPr>
          <p:nvPr/>
        </p:nvSpPr>
        <p:spPr bwMode="auto">
          <a:xfrm>
            <a:off x="1828800" y="228600"/>
            <a:ext cx="5105400" cy="307777"/>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67a:</a:t>
            </a:r>
            <a:r>
              <a:rPr lang="en-US" sz="1400" b="1" dirty="0"/>
              <a:t>  LEVEL 1 - Understand </a:t>
            </a:r>
          </a:p>
        </p:txBody>
      </p:sp>
      <p:sp>
        <p:nvSpPr>
          <p:cNvPr id="74759" name="Text Box 7"/>
          <p:cNvSpPr txBox="1">
            <a:spLocks noChangeArrowheads="1"/>
          </p:cNvSpPr>
          <p:nvPr/>
        </p:nvSpPr>
        <p:spPr bwMode="auto">
          <a:xfrm>
            <a:off x="5867400" y="1041400"/>
            <a:ext cx="3200400" cy="861774"/>
          </a:xfrm>
          <a:prstGeom prst="rect">
            <a:avLst/>
          </a:prstGeom>
          <a:noFill/>
          <a:ln w="9525">
            <a:solidFill>
              <a:schemeClr val="tx1"/>
            </a:solidFill>
            <a:miter lim="800000"/>
            <a:headEnd/>
            <a:tailEnd/>
          </a:ln>
        </p:spPr>
        <p:txBody>
          <a:bodyPr>
            <a:spAutoFit/>
          </a:bodyPr>
          <a:lstStyle/>
          <a:p>
            <a:pPr algn="l"/>
            <a:r>
              <a:rPr lang="en-US" sz="1000" b="1" dirty="0"/>
              <a:t>1a. Staff Action Checklist</a:t>
            </a:r>
          </a:p>
          <a:p>
            <a:pPr algn="l">
              <a:buFont typeface="Wingdings" pitchFamily="2" charset="2"/>
              <a:buChar char="q"/>
            </a:pPr>
            <a:r>
              <a:rPr lang="en-AU" sz="1000" b="1" dirty="0">
                <a:solidFill>
                  <a:srgbClr val="000000"/>
                </a:solidFill>
                <a:cs typeface="Times New Roman" pitchFamily="18" charset="0"/>
              </a:rPr>
              <a:t>  KLE with influential figures to develop understanding of situation and leadership intent.</a:t>
            </a:r>
            <a:r>
              <a:rPr lang="en-US" sz="1000" b="1" dirty="0"/>
              <a:t> </a:t>
            </a:r>
          </a:p>
          <a:p>
            <a:pPr algn="l">
              <a:buFont typeface="Wingdings" pitchFamily="2" charset="2"/>
              <a:buChar char="q"/>
            </a:pPr>
            <a:r>
              <a:rPr lang="en-AU" sz="1000" b="1" dirty="0">
                <a:solidFill>
                  <a:srgbClr val="000000"/>
                </a:solidFill>
                <a:cs typeface="Times New Roman" pitchFamily="18" charset="0"/>
              </a:rPr>
              <a:t>  KLE with local authorities to develop understanding and scope requirements</a:t>
            </a:r>
          </a:p>
        </p:txBody>
      </p:sp>
      <p:cxnSp>
        <p:nvCxnSpPr>
          <p:cNvPr id="74760" name="AutoShape 8"/>
          <p:cNvCxnSpPr>
            <a:cxnSpLocks noChangeShapeType="1"/>
            <a:stCxn id="74762" idx="3"/>
            <a:endCxn id="74759" idx="1"/>
          </p:cNvCxnSpPr>
          <p:nvPr/>
        </p:nvCxnSpPr>
        <p:spPr bwMode="auto">
          <a:xfrm>
            <a:off x="5334000" y="1362869"/>
            <a:ext cx="533400" cy="109418"/>
          </a:xfrm>
          <a:prstGeom prst="bentConnector3">
            <a:avLst>
              <a:gd name="adj1" fmla="val 50000"/>
            </a:avLst>
          </a:prstGeom>
          <a:noFill/>
          <a:ln w="28575">
            <a:solidFill>
              <a:schemeClr val="tx1"/>
            </a:solidFill>
            <a:prstDash val="sysDot"/>
            <a:miter lim="800000"/>
            <a:headEnd/>
            <a:tailEnd type="triangle" w="med" len="med"/>
          </a:ln>
        </p:spPr>
      </p:cxnSp>
      <p:sp>
        <p:nvSpPr>
          <p:cNvPr id="74761" name="Text Box 9"/>
          <p:cNvSpPr txBox="1">
            <a:spLocks noChangeArrowheads="1"/>
          </p:cNvSpPr>
          <p:nvPr/>
        </p:nvSpPr>
        <p:spPr bwMode="auto">
          <a:xfrm>
            <a:off x="6172200" y="5867400"/>
            <a:ext cx="2689225"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7. Unit Submits follow-up report Story Board</a:t>
            </a:r>
          </a:p>
        </p:txBody>
      </p:sp>
      <p:sp>
        <p:nvSpPr>
          <p:cNvPr id="74762" name="Text Box 10"/>
          <p:cNvSpPr txBox="1">
            <a:spLocks noChangeArrowheads="1"/>
          </p:cNvSpPr>
          <p:nvPr/>
        </p:nvSpPr>
        <p:spPr bwMode="auto">
          <a:xfrm>
            <a:off x="3886200" y="1219200"/>
            <a:ext cx="14478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1.  Liaise</a:t>
            </a:r>
          </a:p>
        </p:txBody>
      </p:sp>
      <p:sp>
        <p:nvSpPr>
          <p:cNvPr id="74763" name="Text Box 11"/>
          <p:cNvSpPr txBox="1">
            <a:spLocks noChangeArrowheads="1"/>
          </p:cNvSpPr>
          <p:nvPr/>
        </p:nvSpPr>
        <p:spPr bwMode="auto">
          <a:xfrm>
            <a:off x="3886200" y="1752600"/>
            <a:ext cx="14478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2.  Fuse</a:t>
            </a:r>
          </a:p>
        </p:txBody>
      </p:sp>
      <p:sp>
        <p:nvSpPr>
          <p:cNvPr id="74764" name="Text Box 12"/>
          <p:cNvSpPr txBox="1">
            <a:spLocks noChangeArrowheads="1"/>
          </p:cNvSpPr>
          <p:nvPr/>
        </p:nvSpPr>
        <p:spPr bwMode="auto">
          <a:xfrm>
            <a:off x="76200" y="1622425"/>
            <a:ext cx="2895600" cy="558800"/>
          </a:xfrm>
          <a:prstGeom prst="rect">
            <a:avLst/>
          </a:prstGeom>
          <a:noFill/>
          <a:ln w="9525">
            <a:solidFill>
              <a:schemeClr val="tx1"/>
            </a:solidFill>
            <a:miter lim="800000"/>
            <a:headEnd/>
            <a:tailEnd/>
          </a:ln>
        </p:spPr>
        <p:txBody>
          <a:bodyPr>
            <a:spAutoFit/>
          </a:bodyPr>
          <a:lstStyle/>
          <a:p>
            <a:pPr algn="l"/>
            <a:r>
              <a:rPr lang="en-US" sz="1000" b="1"/>
              <a:t>2a. Staff Action Checklist</a:t>
            </a:r>
          </a:p>
          <a:p>
            <a:pPr algn="l">
              <a:buFont typeface="Wingdings" pitchFamily="2" charset="2"/>
              <a:buChar char="q"/>
            </a:pPr>
            <a:r>
              <a:rPr lang="en-US" sz="1000" b="1"/>
              <a:t> </a:t>
            </a:r>
            <a:r>
              <a:rPr lang="en-AU" sz="1000" b="1">
                <a:solidFill>
                  <a:srgbClr val="000000"/>
                </a:solidFill>
                <a:cs typeface="Times New Roman" pitchFamily="18" charset="0"/>
              </a:rPr>
              <a:t>S2 fuses information gained as a result of liaison and produce useable output</a:t>
            </a:r>
            <a:r>
              <a:rPr lang="en-US" sz="1000" b="1"/>
              <a:t> </a:t>
            </a:r>
          </a:p>
        </p:txBody>
      </p:sp>
      <p:cxnSp>
        <p:nvCxnSpPr>
          <p:cNvPr id="74765" name="AutoShape 13"/>
          <p:cNvCxnSpPr>
            <a:cxnSpLocks noChangeShapeType="1"/>
            <a:stCxn id="74763" idx="1"/>
            <a:endCxn id="74764" idx="3"/>
          </p:cNvCxnSpPr>
          <p:nvPr/>
        </p:nvCxnSpPr>
        <p:spPr bwMode="auto">
          <a:xfrm rot="10800000" flipV="1">
            <a:off x="2971800" y="1897063"/>
            <a:ext cx="914400" cy="4762"/>
          </a:xfrm>
          <a:prstGeom prst="bentConnector3">
            <a:avLst>
              <a:gd name="adj1" fmla="val 50000"/>
            </a:avLst>
          </a:prstGeom>
          <a:noFill/>
          <a:ln w="28575">
            <a:solidFill>
              <a:schemeClr val="tx1"/>
            </a:solidFill>
            <a:prstDash val="sysDot"/>
            <a:miter lim="800000"/>
            <a:headEnd/>
            <a:tailEnd type="triangle" w="med" len="med"/>
          </a:ln>
        </p:spPr>
      </p:cxnSp>
      <p:sp>
        <p:nvSpPr>
          <p:cNvPr id="74766" name="Text Box 14"/>
          <p:cNvSpPr txBox="1">
            <a:spLocks noChangeArrowheads="1"/>
          </p:cNvSpPr>
          <p:nvPr/>
        </p:nvSpPr>
        <p:spPr bwMode="auto">
          <a:xfrm>
            <a:off x="3886200" y="2362200"/>
            <a:ext cx="14478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3.  Monitor Media</a:t>
            </a:r>
          </a:p>
        </p:txBody>
      </p:sp>
      <p:sp>
        <p:nvSpPr>
          <p:cNvPr id="74767" name="Text Box 15"/>
          <p:cNvSpPr txBox="1">
            <a:spLocks noChangeArrowheads="1"/>
          </p:cNvSpPr>
          <p:nvPr/>
        </p:nvSpPr>
        <p:spPr bwMode="auto">
          <a:xfrm>
            <a:off x="5867400" y="2870200"/>
            <a:ext cx="3124200" cy="558800"/>
          </a:xfrm>
          <a:prstGeom prst="rect">
            <a:avLst/>
          </a:prstGeom>
          <a:noFill/>
          <a:ln w="9525">
            <a:solidFill>
              <a:schemeClr val="tx1"/>
            </a:solidFill>
            <a:miter lim="800000"/>
            <a:headEnd/>
            <a:tailEnd/>
          </a:ln>
        </p:spPr>
        <p:txBody>
          <a:bodyPr>
            <a:spAutoFit/>
          </a:bodyPr>
          <a:lstStyle/>
          <a:p>
            <a:pPr algn="l"/>
            <a:r>
              <a:rPr lang="en-US" sz="1000" b="1"/>
              <a:t>3a. Staff Action Checklist</a:t>
            </a:r>
          </a:p>
          <a:p>
            <a:pPr algn="l">
              <a:buFont typeface="Wingdings" pitchFamily="2" charset="2"/>
              <a:buChar char="q"/>
            </a:pPr>
            <a:r>
              <a:rPr lang="en-US" sz="1000" b="1"/>
              <a:t> PAO, IO </a:t>
            </a:r>
            <a:r>
              <a:rPr lang="en-AU" sz="1000" b="1">
                <a:solidFill>
                  <a:srgbClr val="000000"/>
                </a:solidFill>
                <a:cs typeface="Times New Roman" pitchFamily="18" charset="0"/>
              </a:rPr>
              <a:t>local, national and international media sources to be monitored by the PAO.</a:t>
            </a:r>
            <a:r>
              <a:rPr lang="en-US" sz="1000" b="1"/>
              <a:t> </a:t>
            </a:r>
          </a:p>
        </p:txBody>
      </p:sp>
      <p:cxnSp>
        <p:nvCxnSpPr>
          <p:cNvPr id="74768" name="AutoShape 16"/>
          <p:cNvCxnSpPr>
            <a:cxnSpLocks noChangeShapeType="1"/>
            <a:stCxn id="74766" idx="3"/>
            <a:endCxn id="74767" idx="1"/>
          </p:cNvCxnSpPr>
          <p:nvPr/>
        </p:nvCxnSpPr>
        <p:spPr bwMode="auto">
          <a:xfrm>
            <a:off x="5334000" y="2506663"/>
            <a:ext cx="533400" cy="642937"/>
          </a:xfrm>
          <a:prstGeom prst="bentConnector3">
            <a:avLst>
              <a:gd name="adj1" fmla="val 50000"/>
            </a:avLst>
          </a:prstGeom>
          <a:noFill/>
          <a:ln w="28575">
            <a:solidFill>
              <a:schemeClr val="tx1"/>
            </a:solidFill>
            <a:prstDash val="sysDot"/>
            <a:miter lim="800000"/>
            <a:headEnd/>
            <a:tailEnd type="triangle" w="med" len="med"/>
          </a:ln>
        </p:spPr>
      </p:cxnSp>
      <p:sp>
        <p:nvSpPr>
          <p:cNvPr id="74769" name="Text Box 17"/>
          <p:cNvSpPr txBox="1">
            <a:spLocks noChangeArrowheads="1"/>
          </p:cNvSpPr>
          <p:nvPr/>
        </p:nvSpPr>
        <p:spPr bwMode="auto">
          <a:xfrm>
            <a:off x="5867400" y="4013200"/>
            <a:ext cx="3124200" cy="863600"/>
          </a:xfrm>
          <a:prstGeom prst="rect">
            <a:avLst/>
          </a:prstGeom>
          <a:noFill/>
          <a:ln w="9525">
            <a:solidFill>
              <a:schemeClr val="tx1"/>
            </a:solidFill>
            <a:miter lim="800000"/>
            <a:headEnd/>
            <a:tailEnd/>
          </a:ln>
        </p:spPr>
        <p:txBody>
          <a:bodyPr>
            <a:spAutoFit/>
          </a:bodyPr>
          <a:lstStyle/>
          <a:p>
            <a:pPr algn="l"/>
            <a:r>
              <a:rPr lang="en-US" sz="1000" b="1" dirty="0"/>
              <a:t>5a. Staff Action Checklist</a:t>
            </a:r>
          </a:p>
          <a:p>
            <a:pPr algn="l">
              <a:buFont typeface="Wingdings" pitchFamily="2" charset="2"/>
              <a:buChar char="q"/>
            </a:pPr>
            <a:r>
              <a:rPr lang="en-US" sz="1000" b="1" dirty="0"/>
              <a:t> DCO </a:t>
            </a:r>
            <a:r>
              <a:rPr lang="en-AU" sz="1000" b="1" dirty="0">
                <a:solidFill>
                  <a:srgbClr val="000000"/>
                </a:solidFill>
                <a:cs typeface="Times New Roman" pitchFamily="18" charset="0"/>
              </a:rPr>
              <a:t>deploy forward C2 node w/ </a:t>
            </a:r>
            <a:r>
              <a:rPr lang="en-AU" sz="1000" b="1" dirty="0" err="1">
                <a:solidFill>
                  <a:srgbClr val="000000"/>
                </a:solidFill>
                <a:cs typeface="Times New Roman" pitchFamily="18" charset="0"/>
              </a:rPr>
              <a:t>comms</a:t>
            </a:r>
            <a:r>
              <a:rPr lang="en-AU" sz="1000" b="1" dirty="0">
                <a:solidFill>
                  <a:srgbClr val="000000"/>
                </a:solidFill>
                <a:cs typeface="Times New Roman" pitchFamily="18" charset="0"/>
              </a:rPr>
              <a:t> package to confirm/ disprove reporting and scope possible contribution under Scalable Support Package (SSP).</a:t>
            </a:r>
            <a:r>
              <a:rPr lang="en-US" sz="1000" b="1" dirty="0"/>
              <a:t> </a:t>
            </a:r>
          </a:p>
        </p:txBody>
      </p:sp>
      <p:sp>
        <p:nvSpPr>
          <p:cNvPr id="74770" name="Text Box 18"/>
          <p:cNvSpPr txBox="1">
            <a:spLocks noChangeArrowheads="1"/>
          </p:cNvSpPr>
          <p:nvPr/>
        </p:nvSpPr>
        <p:spPr bwMode="auto">
          <a:xfrm>
            <a:off x="76200" y="2870200"/>
            <a:ext cx="2895600" cy="711200"/>
          </a:xfrm>
          <a:prstGeom prst="rect">
            <a:avLst/>
          </a:prstGeom>
          <a:noFill/>
          <a:ln w="9525">
            <a:solidFill>
              <a:schemeClr val="tx1"/>
            </a:solidFill>
            <a:miter lim="800000"/>
            <a:headEnd/>
            <a:tailEnd/>
          </a:ln>
        </p:spPr>
        <p:txBody>
          <a:bodyPr>
            <a:spAutoFit/>
          </a:bodyPr>
          <a:lstStyle/>
          <a:p>
            <a:pPr algn="l"/>
            <a:r>
              <a:rPr lang="en-US" sz="1000" b="1"/>
              <a:t>4a. Staff Action Checklist</a:t>
            </a:r>
          </a:p>
          <a:p>
            <a:pPr algn="l">
              <a:buFont typeface="Wingdings" pitchFamily="2" charset="2"/>
              <a:buChar char="q"/>
            </a:pPr>
            <a:r>
              <a:rPr lang="en-US" sz="1000" b="1"/>
              <a:t> S2 </a:t>
            </a:r>
            <a:r>
              <a:rPr lang="en-AU" sz="1000" b="1">
                <a:solidFill>
                  <a:srgbClr val="000000"/>
                </a:solidFill>
                <a:cs typeface="Times New Roman" pitchFamily="18" charset="0"/>
              </a:rPr>
              <a:t>deploys UAS assets (Shadow, Predator, Raven, P3) to observe area of interest and to confirm/disprove reporting</a:t>
            </a:r>
            <a:r>
              <a:rPr lang="en-US" sz="1000" b="1"/>
              <a:t> </a:t>
            </a:r>
          </a:p>
        </p:txBody>
      </p:sp>
      <p:sp>
        <p:nvSpPr>
          <p:cNvPr id="74771" name="Text Box 19"/>
          <p:cNvSpPr txBox="1">
            <a:spLocks noChangeArrowheads="1"/>
          </p:cNvSpPr>
          <p:nvPr/>
        </p:nvSpPr>
        <p:spPr bwMode="auto">
          <a:xfrm>
            <a:off x="3886200" y="3082925"/>
            <a:ext cx="14478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4.  Observe</a:t>
            </a:r>
          </a:p>
        </p:txBody>
      </p:sp>
      <p:cxnSp>
        <p:nvCxnSpPr>
          <p:cNvPr id="74772" name="AutoShape 20"/>
          <p:cNvCxnSpPr>
            <a:cxnSpLocks noChangeShapeType="1"/>
            <a:stCxn id="74771" idx="1"/>
            <a:endCxn id="74770" idx="3"/>
          </p:cNvCxnSpPr>
          <p:nvPr/>
        </p:nvCxnSpPr>
        <p:spPr bwMode="auto">
          <a:xfrm rot="10800000">
            <a:off x="2971800" y="3225800"/>
            <a:ext cx="914400" cy="1588"/>
          </a:xfrm>
          <a:prstGeom prst="bentConnector3">
            <a:avLst>
              <a:gd name="adj1" fmla="val 50000"/>
            </a:avLst>
          </a:prstGeom>
          <a:noFill/>
          <a:ln w="28575">
            <a:solidFill>
              <a:schemeClr val="tx1"/>
            </a:solidFill>
            <a:prstDash val="sysDot"/>
            <a:miter lim="800000"/>
            <a:headEnd/>
            <a:tailEnd type="triangle" w="med" len="med"/>
          </a:ln>
        </p:spPr>
      </p:cxnSp>
      <p:sp>
        <p:nvSpPr>
          <p:cNvPr id="74773" name="Text Box 21"/>
          <p:cNvSpPr txBox="1">
            <a:spLocks noChangeArrowheads="1"/>
          </p:cNvSpPr>
          <p:nvPr/>
        </p:nvSpPr>
        <p:spPr bwMode="auto">
          <a:xfrm>
            <a:off x="3962400" y="3960813"/>
            <a:ext cx="1447800" cy="287337"/>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5.  Ground Truth</a:t>
            </a:r>
          </a:p>
        </p:txBody>
      </p:sp>
      <p:cxnSp>
        <p:nvCxnSpPr>
          <p:cNvPr id="74774" name="AutoShape 22"/>
          <p:cNvCxnSpPr>
            <a:cxnSpLocks noChangeShapeType="1"/>
            <a:stCxn id="74773" idx="3"/>
            <a:endCxn id="74769" idx="1"/>
          </p:cNvCxnSpPr>
          <p:nvPr/>
        </p:nvCxnSpPr>
        <p:spPr bwMode="auto">
          <a:xfrm>
            <a:off x="5410200" y="4105275"/>
            <a:ext cx="457200" cy="339725"/>
          </a:xfrm>
          <a:prstGeom prst="bentConnector3">
            <a:avLst>
              <a:gd name="adj1" fmla="val 50000"/>
            </a:avLst>
          </a:prstGeom>
          <a:noFill/>
          <a:ln w="28575">
            <a:solidFill>
              <a:schemeClr val="tx1"/>
            </a:solidFill>
            <a:prstDash val="sysDot"/>
            <a:miter lim="800000"/>
            <a:headEnd/>
            <a:tailEnd type="triangle" w="med" len="med"/>
          </a:ln>
        </p:spPr>
      </p:cxnSp>
      <p:sp>
        <p:nvSpPr>
          <p:cNvPr id="74775" name="Text Box 23"/>
          <p:cNvSpPr txBox="1">
            <a:spLocks noChangeArrowheads="1"/>
          </p:cNvSpPr>
          <p:nvPr/>
        </p:nvSpPr>
        <p:spPr bwMode="auto">
          <a:xfrm>
            <a:off x="3962400" y="5143500"/>
            <a:ext cx="15240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6.  Friendly Prep</a:t>
            </a:r>
          </a:p>
        </p:txBody>
      </p:sp>
      <p:sp>
        <p:nvSpPr>
          <p:cNvPr id="74776" name="Text Box 24"/>
          <p:cNvSpPr txBox="1">
            <a:spLocks noChangeArrowheads="1"/>
          </p:cNvSpPr>
          <p:nvPr/>
        </p:nvSpPr>
        <p:spPr bwMode="auto">
          <a:xfrm>
            <a:off x="76200" y="3860800"/>
            <a:ext cx="3124200" cy="2092881"/>
          </a:xfrm>
          <a:prstGeom prst="rect">
            <a:avLst/>
          </a:prstGeom>
          <a:noFill/>
          <a:ln w="9525">
            <a:solidFill>
              <a:schemeClr val="tx1"/>
            </a:solidFill>
            <a:miter lim="800000"/>
            <a:headEnd/>
            <a:tailEnd/>
          </a:ln>
        </p:spPr>
        <p:txBody>
          <a:bodyPr>
            <a:spAutoFit/>
          </a:bodyPr>
          <a:lstStyle/>
          <a:p>
            <a:pPr algn="l"/>
            <a:r>
              <a:rPr lang="en-US" sz="1000" b="1" dirty="0"/>
              <a:t>6a. Staff Action Checklist</a:t>
            </a:r>
          </a:p>
          <a:p>
            <a:pPr algn="l">
              <a:buFont typeface="Wingdings" pitchFamily="2" charset="2"/>
              <a:buChar char="q"/>
            </a:pPr>
            <a:r>
              <a:rPr lang="en-US" sz="1000" b="1" dirty="0"/>
              <a:t> </a:t>
            </a:r>
            <a:r>
              <a:rPr lang="en-AU" sz="1000" b="1" dirty="0">
                <a:solidFill>
                  <a:srgbClr val="000000"/>
                </a:solidFill>
                <a:cs typeface="Times New Roman" pitchFamily="18" charset="0"/>
              </a:rPr>
              <a:t>Unit is to be prepared to move to ECP with interpreter to facilitate casualty handover.</a:t>
            </a:r>
            <a:endParaRPr lang="en-US" sz="1000" b="1" dirty="0"/>
          </a:p>
          <a:p>
            <a:pPr algn="l">
              <a:buFont typeface="Wingdings" pitchFamily="2" charset="2"/>
              <a:buChar char="q"/>
            </a:pPr>
            <a:r>
              <a:rPr lang="en-US" sz="1000" b="1" dirty="0"/>
              <a:t> </a:t>
            </a:r>
            <a:r>
              <a:rPr lang="en-AU" sz="1000" b="1" dirty="0">
                <a:solidFill>
                  <a:srgbClr val="000000"/>
                </a:solidFill>
                <a:cs typeface="Times New Roman" pitchFamily="18" charset="0"/>
              </a:rPr>
              <a:t>S3 notify staff to de-conflict work timings in preparation to commence surge ops.</a:t>
            </a:r>
            <a:r>
              <a:rPr lang="en-US" sz="1000" b="1" dirty="0"/>
              <a:t> </a:t>
            </a:r>
          </a:p>
          <a:p>
            <a:pPr algn="l">
              <a:buFont typeface="Wingdings" pitchFamily="2" charset="2"/>
              <a:buChar char="q"/>
            </a:pPr>
            <a:r>
              <a:rPr lang="en-US" sz="1000" b="1" dirty="0"/>
              <a:t> S6, </a:t>
            </a:r>
            <a:r>
              <a:rPr lang="en-AU" sz="1000" b="1" dirty="0">
                <a:solidFill>
                  <a:srgbClr val="000000"/>
                </a:solidFill>
                <a:ea typeface="Times New Roman" pitchFamily="18" charset="0"/>
                <a:cs typeface="Arial" charset="0"/>
              </a:rPr>
              <a:t>commence preparation for deployment of forward C2 node</a:t>
            </a:r>
          </a:p>
          <a:p>
            <a:pPr algn="l">
              <a:buFont typeface="Wingdings" pitchFamily="2" charset="2"/>
              <a:buChar char="q"/>
            </a:pPr>
            <a:r>
              <a:rPr lang="en-AU" sz="1000" b="1" dirty="0">
                <a:solidFill>
                  <a:srgbClr val="000000"/>
                </a:solidFill>
                <a:ea typeface="Times New Roman" pitchFamily="18" charset="0"/>
                <a:cs typeface="Arial" charset="0"/>
              </a:rPr>
              <a:t> FSO requests additional fast air in preparation for demonstration.</a:t>
            </a:r>
            <a:r>
              <a:rPr lang="en-US" sz="1000" b="1" dirty="0">
                <a:solidFill>
                  <a:srgbClr val="000000"/>
                </a:solidFill>
                <a:ea typeface="Times New Roman" pitchFamily="18" charset="0"/>
                <a:cs typeface="Arial" charset="0"/>
              </a:rPr>
              <a:t> </a:t>
            </a:r>
          </a:p>
          <a:p>
            <a:pPr algn="l">
              <a:buFont typeface="Wingdings" pitchFamily="2" charset="2"/>
              <a:buChar char="q"/>
            </a:pPr>
            <a:r>
              <a:rPr lang="en-US" sz="1000" b="1" dirty="0">
                <a:solidFill>
                  <a:srgbClr val="000000"/>
                </a:solidFill>
                <a:ea typeface="Times New Roman" pitchFamily="18" charset="0"/>
                <a:cs typeface="Arial" charset="0"/>
              </a:rPr>
              <a:t> BDE PA </a:t>
            </a:r>
            <a:r>
              <a:rPr lang="en-AU" sz="1000" b="1" dirty="0">
                <a:solidFill>
                  <a:srgbClr val="000000"/>
                </a:solidFill>
                <a:ea typeface="Times New Roman" pitchFamily="18" charset="0"/>
                <a:cs typeface="Arial" charset="0"/>
              </a:rPr>
              <a:t>prepares triage staff and supplies and evac team to deploy to ECP IOT facilitate transfer of casualties to the TMC or treat casualties in location.</a:t>
            </a:r>
            <a:endParaRPr lang="en-US" sz="1000" b="1" dirty="0">
              <a:solidFill>
                <a:srgbClr val="000000"/>
              </a:solidFill>
              <a:ea typeface="Times New Roman" pitchFamily="18" charset="0"/>
              <a:cs typeface="Arial" charset="0"/>
            </a:endParaRPr>
          </a:p>
        </p:txBody>
      </p:sp>
      <p:cxnSp>
        <p:nvCxnSpPr>
          <p:cNvPr id="74777" name="AutoShape 25"/>
          <p:cNvCxnSpPr>
            <a:cxnSpLocks noChangeShapeType="1"/>
            <a:stCxn id="74775" idx="1"/>
            <a:endCxn id="74776" idx="3"/>
          </p:cNvCxnSpPr>
          <p:nvPr/>
        </p:nvCxnSpPr>
        <p:spPr bwMode="auto">
          <a:xfrm rot="10800000">
            <a:off x="3200400" y="4907241"/>
            <a:ext cx="762000" cy="379928"/>
          </a:xfrm>
          <a:prstGeom prst="bentConnector3">
            <a:avLst>
              <a:gd name="adj1" fmla="val 50000"/>
            </a:avLst>
          </a:prstGeom>
          <a:noFill/>
          <a:ln w="28575">
            <a:solidFill>
              <a:schemeClr val="tx1"/>
            </a:solidFill>
            <a:prstDash val="sysDot"/>
            <a:miter lim="800000"/>
            <a:headEnd/>
            <a:tailEnd type="triangle" w="med" len="med"/>
          </a:ln>
        </p:spPr>
      </p:cxnSp>
      <p:cxnSp>
        <p:nvCxnSpPr>
          <p:cNvPr id="74778" name="AutoShape 26"/>
          <p:cNvCxnSpPr>
            <a:cxnSpLocks noChangeShapeType="1"/>
          </p:cNvCxnSpPr>
          <p:nvPr/>
        </p:nvCxnSpPr>
        <p:spPr bwMode="auto">
          <a:xfrm>
            <a:off x="4648200" y="3352800"/>
            <a:ext cx="0" cy="533400"/>
          </a:xfrm>
          <a:prstGeom prst="straightConnector1">
            <a:avLst/>
          </a:prstGeom>
          <a:noFill/>
          <a:ln w="9525">
            <a:solidFill>
              <a:schemeClr val="tx1"/>
            </a:solidFill>
            <a:round/>
            <a:headEnd/>
            <a:tailEnd type="triangle" w="med" len="med"/>
          </a:ln>
        </p:spPr>
      </p:cxnSp>
      <p:cxnSp>
        <p:nvCxnSpPr>
          <p:cNvPr id="74779" name="AutoShape 27"/>
          <p:cNvCxnSpPr>
            <a:cxnSpLocks noChangeShapeType="1"/>
          </p:cNvCxnSpPr>
          <p:nvPr/>
        </p:nvCxnSpPr>
        <p:spPr bwMode="auto">
          <a:xfrm>
            <a:off x="4648200" y="4267200"/>
            <a:ext cx="1588" cy="788988"/>
          </a:xfrm>
          <a:prstGeom prst="straightConnector1">
            <a:avLst/>
          </a:prstGeom>
          <a:noFill/>
          <a:ln w="9525">
            <a:solidFill>
              <a:schemeClr val="tx1"/>
            </a:solidFill>
            <a:round/>
            <a:headEnd/>
            <a:tailEnd type="triangle" w="med" len="med"/>
          </a:ln>
        </p:spPr>
      </p:cxnSp>
      <p:cxnSp>
        <p:nvCxnSpPr>
          <p:cNvPr id="74780" name="AutoShape 28"/>
          <p:cNvCxnSpPr>
            <a:cxnSpLocks noChangeShapeType="1"/>
          </p:cNvCxnSpPr>
          <p:nvPr/>
        </p:nvCxnSpPr>
        <p:spPr bwMode="auto">
          <a:xfrm>
            <a:off x="4648200" y="2057400"/>
            <a:ext cx="0" cy="228600"/>
          </a:xfrm>
          <a:prstGeom prst="straightConnector1">
            <a:avLst/>
          </a:prstGeom>
          <a:noFill/>
          <a:ln w="9525">
            <a:solidFill>
              <a:schemeClr val="tx1"/>
            </a:solidFill>
            <a:round/>
            <a:headEnd/>
            <a:tailEnd type="triangle" w="med" len="med"/>
          </a:ln>
        </p:spPr>
      </p:cxnSp>
      <p:cxnSp>
        <p:nvCxnSpPr>
          <p:cNvPr id="74781" name="AutoShape 29"/>
          <p:cNvCxnSpPr>
            <a:cxnSpLocks noChangeShapeType="1"/>
          </p:cNvCxnSpPr>
          <p:nvPr/>
        </p:nvCxnSpPr>
        <p:spPr bwMode="auto">
          <a:xfrm>
            <a:off x="4648200" y="2667000"/>
            <a:ext cx="0" cy="228600"/>
          </a:xfrm>
          <a:prstGeom prst="straightConnector1">
            <a:avLst/>
          </a:prstGeom>
          <a:noFill/>
          <a:ln w="9525">
            <a:solidFill>
              <a:schemeClr val="tx1"/>
            </a:solidFill>
            <a:round/>
            <a:headEnd/>
            <a:tailEnd type="triangle" w="med" len="med"/>
          </a:ln>
        </p:spPr>
      </p:cxn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2133600" y="666690"/>
            <a:ext cx="2514599" cy="400110"/>
          </a:xfrm>
          <a:prstGeom prst="rect">
            <a:avLst/>
          </a:prstGeom>
          <a:noFill/>
          <a:ln w="12700">
            <a:noFill/>
            <a:miter lim="800000"/>
            <a:headEnd type="none" w="sm" len="sm"/>
            <a:tailEnd type="none" w="lg" len="lg"/>
          </a:ln>
        </p:spPr>
        <p:txBody>
          <a:bodyPr wrap="square">
            <a:spAutoFit/>
          </a:bodyPr>
          <a:lstStyle/>
          <a:p>
            <a:pPr algn="l" eaLnBrk="0" hangingPunct="0"/>
            <a:r>
              <a:rPr lang="en-US" sz="1000" b="1" dirty="0"/>
              <a:t>Trigger:  </a:t>
            </a:r>
            <a:r>
              <a:rPr lang="en-AU" sz="1000" b="1" dirty="0">
                <a:solidFill>
                  <a:srgbClr val="000000"/>
                </a:solidFill>
                <a:cs typeface="Times New Roman" pitchFamily="18" charset="0"/>
              </a:rPr>
              <a:t>On request from local authorities</a:t>
            </a:r>
            <a:r>
              <a:rPr lang="en-AU" sz="1000" b="1" dirty="0"/>
              <a:t> </a:t>
            </a:r>
            <a:endParaRPr lang="en-US" sz="1000" b="1" dirty="0"/>
          </a:p>
        </p:txBody>
      </p:sp>
      <p:sp>
        <p:nvSpPr>
          <p:cNvPr id="75779" name="AutoShape 3"/>
          <p:cNvSpPr>
            <a:spLocks noChangeArrowheads="1"/>
          </p:cNvSpPr>
          <p:nvPr/>
        </p:nvSpPr>
        <p:spPr bwMode="auto">
          <a:xfrm>
            <a:off x="1447800" y="685800"/>
            <a:ext cx="3276600" cy="381000"/>
          </a:xfrm>
          <a:prstGeom prst="flowChartInputOutput">
            <a:avLst/>
          </a:prstGeom>
          <a:noFill/>
          <a:ln w="28575">
            <a:solidFill>
              <a:schemeClr val="tx1"/>
            </a:solidFill>
            <a:miter lim="800000"/>
            <a:headEnd/>
            <a:tailEnd/>
          </a:ln>
        </p:spPr>
        <p:txBody>
          <a:bodyPr wrap="none" anchor="ctr"/>
          <a:lstStyle/>
          <a:p>
            <a:endParaRPr lang="en-US"/>
          </a:p>
        </p:txBody>
      </p:sp>
      <p:cxnSp>
        <p:nvCxnSpPr>
          <p:cNvPr id="75780" name="AutoShape 4"/>
          <p:cNvCxnSpPr>
            <a:cxnSpLocks noChangeShapeType="1"/>
            <a:stCxn id="75779" idx="5"/>
            <a:endCxn id="75786" idx="0"/>
          </p:cNvCxnSpPr>
          <p:nvPr/>
        </p:nvCxnSpPr>
        <p:spPr bwMode="auto">
          <a:xfrm>
            <a:off x="4405313" y="876300"/>
            <a:ext cx="204787" cy="342900"/>
          </a:xfrm>
          <a:prstGeom prst="straightConnector1">
            <a:avLst/>
          </a:prstGeom>
          <a:noFill/>
          <a:ln w="38100">
            <a:solidFill>
              <a:schemeClr val="tx1"/>
            </a:solidFill>
            <a:round/>
            <a:headEnd/>
            <a:tailEnd type="triangle" w="med" len="med"/>
          </a:ln>
        </p:spPr>
      </p:cxnSp>
      <p:cxnSp>
        <p:nvCxnSpPr>
          <p:cNvPr id="75781" name="AutoShape 5"/>
          <p:cNvCxnSpPr>
            <a:cxnSpLocks noChangeShapeType="1"/>
          </p:cNvCxnSpPr>
          <p:nvPr/>
        </p:nvCxnSpPr>
        <p:spPr bwMode="auto">
          <a:xfrm>
            <a:off x="4648200" y="1524000"/>
            <a:ext cx="0" cy="228600"/>
          </a:xfrm>
          <a:prstGeom prst="straightConnector1">
            <a:avLst/>
          </a:prstGeom>
          <a:noFill/>
          <a:ln w="9525">
            <a:solidFill>
              <a:schemeClr val="tx1"/>
            </a:solidFill>
            <a:round/>
            <a:headEnd/>
            <a:tailEnd type="triangle" w="med" len="med"/>
          </a:ln>
        </p:spPr>
      </p:cxnSp>
      <p:sp>
        <p:nvSpPr>
          <p:cNvPr id="75782" name="Text Box 6"/>
          <p:cNvSpPr txBox="1">
            <a:spLocks noChangeArrowheads="1"/>
          </p:cNvSpPr>
          <p:nvPr/>
        </p:nvSpPr>
        <p:spPr bwMode="auto">
          <a:xfrm>
            <a:off x="1828800" y="228600"/>
            <a:ext cx="5105400" cy="307777"/>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67b:</a:t>
            </a:r>
            <a:r>
              <a:rPr lang="en-US" sz="1400" b="1" dirty="0"/>
              <a:t>  LEVEL 2 - Enable </a:t>
            </a:r>
          </a:p>
        </p:txBody>
      </p:sp>
      <p:sp>
        <p:nvSpPr>
          <p:cNvPr id="75783" name="Text Box 7"/>
          <p:cNvSpPr txBox="1">
            <a:spLocks noChangeArrowheads="1"/>
          </p:cNvSpPr>
          <p:nvPr/>
        </p:nvSpPr>
        <p:spPr bwMode="auto">
          <a:xfrm>
            <a:off x="5867400" y="1041400"/>
            <a:ext cx="3200400" cy="1169551"/>
          </a:xfrm>
          <a:prstGeom prst="rect">
            <a:avLst/>
          </a:prstGeom>
          <a:noFill/>
          <a:ln w="9525">
            <a:solidFill>
              <a:schemeClr val="tx1"/>
            </a:solidFill>
            <a:miter lim="800000"/>
            <a:headEnd/>
            <a:tailEnd/>
          </a:ln>
        </p:spPr>
        <p:txBody>
          <a:bodyPr>
            <a:spAutoFit/>
          </a:bodyPr>
          <a:lstStyle/>
          <a:p>
            <a:pPr algn="l"/>
            <a:r>
              <a:rPr lang="en-US" sz="1000" b="1" dirty="0"/>
              <a:t>1a. Staff Action Checklist</a:t>
            </a:r>
          </a:p>
          <a:p>
            <a:pPr algn="l">
              <a:buFont typeface="Wingdings" pitchFamily="2" charset="2"/>
              <a:buChar char="q"/>
            </a:pPr>
            <a:r>
              <a:rPr lang="en-US" sz="1000" b="1" dirty="0"/>
              <a:t> BDE PA </a:t>
            </a:r>
            <a:r>
              <a:rPr lang="en-AU" sz="1000" b="1" dirty="0">
                <a:solidFill>
                  <a:srgbClr val="000000"/>
                </a:solidFill>
                <a:cs typeface="Times New Roman" pitchFamily="18" charset="0"/>
              </a:rPr>
              <a:t>provides emergency medical support from ECP. Conduct triage. Transfer local authorities’ casualties beyond to the TMC if needed..</a:t>
            </a:r>
            <a:r>
              <a:rPr lang="en-AU" sz="1000" b="1" dirty="0"/>
              <a:t> </a:t>
            </a:r>
          </a:p>
          <a:p>
            <a:pPr algn="l">
              <a:buFont typeface="Wingdings" pitchFamily="2" charset="2"/>
              <a:buChar char="q"/>
            </a:pPr>
            <a:r>
              <a:rPr lang="en-AU" sz="1000" b="1" dirty="0"/>
              <a:t> IO, PSYOPs </a:t>
            </a:r>
            <a:r>
              <a:rPr lang="en-AU" sz="1000" b="1" dirty="0">
                <a:solidFill>
                  <a:srgbClr val="000000"/>
                </a:solidFill>
                <a:cs typeface="Times New Roman" pitchFamily="18" charset="0"/>
              </a:rPr>
              <a:t>provide IO/ PSYOPS support</a:t>
            </a:r>
            <a:endParaRPr lang="en-US" sz="1000" b="1" dirty="0"/>
          </a:p>
          <a:p>
            <a:pPr algn="l">
              <a:buFont typeface="Wingdings" pitchFamily="2" charset="2"/>
              <a:buChar char="q"/>
            </a:pPr>
            <a:r>
              <a:rPr lang="en-US" sz="1000" b="1" dirty="0"/>
              <a:t> </a:t>
            </a:r>
            <a:r>
              <a:rPr lang="en-AU" sz="1000" b="1" dirty="0">
                <a:solidFill>
                  <a:srgbClr val="000000"/>
                </a:solidFill>
                <a:cs typeface="Times New Roman" pitchFamily="18" charset="0"/>
              </a:rPr>
              <a:t>QRF provide mobility support to clear routes</a:t>
            </a:r>
            <a:r>
              <a:rPr lang="en-US" sz="1000" b="1" dirty="0"/>
              <a:t> </a:t>
            </a:r>
          </a:p>
        </p:txBody>
      </p:sp>
      <p:cxnSp>
        <p:nvCxnSpPr>
          <p:cNvPr id="75784" name="AutoShape 8"/>
          <p:cNvCxnSpPr>
            <a:cxnSpLocks noChangeShapeType="1"/>
            <a:stCxn id="75786" idx="3"/>
            <a:endCxn id="75783" idx="1"/>
          </p:cNvCxnSpPr>
          <p:nvPr/>
        </p:nvCxnSpPr>
        <p:spPr bwMode="auto">
          <a:xfrm>
            <a:off x="5334000" y="1362869"/>
            <a:ext cx="533400" cy="263307"/>
          </a:xfrm>
          <a:prstGeom prst="bentConnector3">
            <a:avLst>
              <a:gd name="adj1" fmla="val 50000"/>
            </a:avLst>
          </a:prstGeom>
          <a:noFill/>
          <a:ln w="28575">
            <a:solidFill>
              <a:schemeClr val="tx1"/>
            </a:solidFill>
            <a:prstDash val="sysDot"/>
            <a:miter lim="800000"/>
            <a:headEnd/>
            <a:tailEnd type="triangle" w="med" len="med"/>
          </a:ln>
        </p:spPr>
      </p:cxnSp>
      <p:sp>
        <p:nvSpPr>
          <p:cNvPr id="75785" name="Text Box 9"/>
          <p:cNvSpPr txBox="1">
            <a:spLocks noChangeArrowheads="1"/>
          </p:cNvSpPr>
          <p:nvPr/>
        </p:nvSpPr>
        <p:spPr bwMode="auto">
          <a:xfrm>
            <a:off x="6096000" y="6019800"/>
            <a:ext cx="2689225"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7. Unit Submits follow-up report Story Board</a:t>
            </a:r>
          </a:p>
        </p:txBody>
      </p:sp>
      <p:sp>
        <p:nvSpPr>
          <p:cNvPr id="75786" name="Text Box 10"/>
          <p:cNvSpPr txBox="1">
            <a:spLocks noChangeArrowheads="1"/>
          </p:cNvSpPr>
          <p:nvPr/>
        </p:nvSpPr>
        <p:spPr bwMode="auto">
          <a:xfrm>
            <a:off x="3886200" y="1219200"/>
            <a:ext cx="14478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1.  Support</a:t>
            </a:r>
          </a:p>
        </p:txBody>
      </p:sp>
      <p:sp>
        <p:nvSpPr>
          <p:cNvPr id="75787" name="Text Box 11"/>
          <p:cNvSpPr txBox="1">
            <a:spLocks noChangeArrowheads="1"/>
          </p:cNvSpPr>
          <p:nvPr/>
        </p:nvSpPr>
        <p:spPr bwMode="auto">
          <a:xfrm>
            <a:off x="3886200" y="1752600"/>
            <a:ext cx="14478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2.  RIP</a:t>
            </a:r>
          </a:p>
        </p:txBody>
      </p:sp>
      <p:sp>
        <p:nvSpPr>
          <p:cNvPr id="75788" name="Text Box 12"/>
          <p:cNvSpPr txBox="1">
            <a:spLocks noChangeArrowheads="1"/>
          </p:cNvSpPr>
          <p:nvPr/>
        </p:nvSpPr>
        <p:spPr bwMode="auto">
          <a:xfrm>
            <a:off x="76200" y="1622425"/>
            <a:ext cx="2895600" cy="707886"/>
          </a:xfrm>
          <a:prstGeom prst="rect">
            <a:avLst/>
          </a:prstGeom>
          <a:noFill/>
          <a:ln w="9525">
            <a:solidFill>
              <a:schemeClr val="tx1"/>
            </a:solidFill>
            <a:miter lim="800000"/>
            <a:headEnd/>
            <a:tailEnd/>
          </a:ln>
        </p:spPr>
        <p:txBody>
          <a:bodyPr>
            <a:spAutoFit/>
          </a:bodyPr>
          <a:lstStyle/>
          <a:p>
            <a:pPr algn="l"/>
            <a:r>
              <a:rPr lang="en-US" sz="1000" b="1" dirty="0"/>
              <a:t>2a. Staff Action Checklist</a:t>
            </a:r>
          </a:p>
          <a:p>
            <a:pPr algn="l">
              <a:buFont typeface="Wingdings" pitchFamily="2" charset="2"/>
              <a:buChar char="q"/>
            </a:pPr>
            <a:r>
              <a:rPr lang="en-US" sz="1000" b="1" dirty="0"/>
              <a:t> </a:t>
            </a:r>
            <a:r>
              <a:rPr lang="en-AU" sz="1000" b="1" dirty="0">
                <a:solidFill>
                  <a:srgbClr val="000000"/>
                </a:solidFill>
                <a:cs typeface="Times New Roman" pitchFamily="18" charset="0"/>
              </a:rPr>
              <a:t>Relieve low priority tasks (CP’s etc.) to allow local authorities to prioritise allocation of FE</a:t>
            </a:r>
            <a:r>
              <a:rPr lang="en-US" sz="1000" b="1" dirty="0"/>
              <a:t> </a:t>
            </a:r>
          </a:p>
        </p:txBody>
      </p:sp>
      <p:cxnSp>
        <p:nvCxnSpPr>
          <p:cNvPr id="75789" name="AutoShape 13"/>
          <p:cNvCxnSpPr>
            <a:cxnSpLocks noChangeShapeType="1"/>
            <a:stCxn id="75787" idx="1"/>
            <a:endCxn id="75788" idx="3"/>
          </p:cNvCxnSpPr>
          <p:nvPr/>
        </p:nvCxnSpPr>
        <p:spPr bwMode="auto">
          <a:xfrm rot="10800000" flipV="1">
            <a:off x="2971800" y="1896268"/>
            <a:ext cx="914400" cy="80099"/>
          </a:xfrm>
          <a:prstGeom prst="bentConnector3">
            <a:avLst>
              <a:gd name="adj1" fmla="val 50000"/>
            </a:avLst>
          </a:prstGeom>
          <a:noFill/>
          <a:ln w="28575">
            <a:solidFill>
              <a:schemeClr val="tx1"/>
            </a:solidFill>
            <a:prstDash val="sysDot"/>
            <a:miter lim="800000"/>
            <a:headEnd/>
            <a:tailEnd type="triangle" w="med" len="med"/>
          </a:ln>
        </p:spPr>
      </p:cxnSp>
      <p:sp>
        <p:nvSpPr>
          <p:cNvPr id="75790" name="Text Box 14"/>
          <p:cNvSpPr txBox="1">
            <a:spLocks noChangeArrowheads="1"/>
          </p:cNvSpPr>
          <p:nvPr/>
        </p:nvSpPr>
        <p:spPr bwMode="auto">
          <a:xfrm>
            <a:off x="3886200" y="2362200"/>
            <a:ext cx="14478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3.  Equip</a:t>
            </a:r>
          </a:p>
        </p:txBody>
      </p:sp>
      <p:sp>
        <p:nvSpPr>
          <p:cNvPr id="75791" name="Text Box 15"/>
          <p:cNvSpPr txBox="1">
            <a:spLocks noChangeArrowheads="1"/>
          </p:cNvSpPr>
          <p:nvPr/>
        </p:nvSpPr>
        <p:spPr bwMode="auto">
          <a:xfrm>
            <a:off x="5867400" y="2819400"/>
            <a:ext cx="3124200" cy="553998"/>
          </a:xfrm>
          <a:prstGeom prst="rect">
            <a:avLst/>
          </a:prstGeom>
          <a:noFill/>
          <a:ln w="9525">
            <a:solidFill>
              <a:schemeClr val="tx1"/>
            </a:solidFill>
            <a:miter lim="800000"/>
            <a:headEnd/>
            <a:tailEnd/>
          </a:ln>
        </p:spPr>
        <p:txBody>
          <a:bodyPr>
            <a:spAutoFit/>
          </a:bodyPr>
          <a:lstStyle/>
          <a:p>
            <a:pPr algn="l"/>
            <a:r>
              <a:rPr lang="en-US" sz="1000" b="1" dirty="0"/>
              <a:t>3a. Staff Action Checklist</a:t>
            </a:r>
          </a:p>
          <a:p>
            <a:pPr algn="l">
              <a:buFont typeface="Wingdings" pitchFamily="2" charset="2"/>
              <a:buChar char="q"/>
            </a:pPr>
            <a:r>
              <a:rPr lang="en-US" sz="1000" b="1" dirty="0"/>
              <a:t> </a:t>
            </a:r>
            <a:r>
              <a:rPr lang="en-US" sz="1000" b="1" dirty="0">
                <a:solidFill>
                  <a:srgbClr val="000000"/>
                </a:solidFill>
                <a:cs typeface="Times New Roman" pitchFamily="18" charset="0"/>
              </a:rPr>
              <a:t>Provide emergency medical supplies to as required</a:t>
            </a:r>
            <a:endParaRPr lang="en-AU" sz="1000" b="1" dirty="0"/>
          </a:p>
        </p:txBody>
      </p:sp>
      <p:cxnSp>
        <p:nvCxnSpPr>
          <p:cNvPr id="75792" name="AutoShape 16"/>
          <p:cNvCxnSpPr>
            <a:cxnSpLocks noChangeShapeType="1"/>
            <a:stCxn id="75790" idx="3"/>
            <a:endCxn id="75791" idx="1"/>
          </p:cNvCxnSpPr>
          <p:nvPr/>
        </p:nvCxnSpPr>
        <p:spPr bwMode="auto">
          <a:xfrm>
            <a:off x="5334000" y="2505869"/>
            <a:ext cx="533400" cy="590530"/>
          </a:xfrm>
          <a:prstGeom prst="bentConnector3">
            <a:avLst>
              <a:gd name="adj1" fmla="val 50000"/>
            </a:avLst>
          </a:prstGeom>
          <a:noFill/>
          <a:ln w="28575">
            <a:solidFill>
              <a:schemeClr val="tx1"/>
            </a:solidFill>
            <a:prstDash val="sysDot"/>
            <a:miter lim="800000"/>
            <a:headEnd/>
            <a:tailEnd type="triangle" w="med" len="med"/>
          </a:ln>
        </p:spPr>
      </p:cxnSp>
      <p:sp>
        <p:nvSpPr>
          <p:cNvPr id="75793" name="Text Box 17"/>
          <p:cNvSpPr txBox="1">
            <a:spLocks noChangeArrowheads="1"/>
          </p:cNvSpPr>
          <p:nvPr/>
        </p:nvSpPr>
        <p:spPr bwMode="auto">
          <a:xfrm>
            <a:off x="5867400" y="4318000"/>
            <a:ext cx="2971800" cy="553998"/>
          </a:xfrm>
          <a:prstGeom prst="rect">
            <a:avLst/>
          </a:prstGeom>
          <a:noFill/>
          <a:ln w="9525">
            <a:solidFill>
              <a:schemeClr val="tx1"/>
            </a:solidFill>
            <a:miter lim="800000"/>
            <a:headEnd/>
            <a:tailEnd/>
          </a:ln>
        </p:spPr>
        <p:txBody>
          <a:bodyPr wrap="square">
            <a:spAutoFit/>
          </a:bodyPr>
          <a:lstStyle/>
          <a:p>
            <a:pPr algn="l"/>
            <a:r>
              <a:rPr lang="en-US" sz="1000" b="1" dirty="0"/>
              <a:t>5a. Staff Action Checklist</a:t>
            </a:r>
          </a:p>
          <a:p>
            <a:pPr algn="l">
              <a:buFont typeface="Wingdings" pitchFamily="2" charset="2"/>
              <a:buChar char="q"/>
            </a:pPr>
            <a:r>
              <a:rPr lang="en-US" sz="1000" b="1" dirty="0"/>
              <a:t> Coordinate integration with local operations</a:t>
            </a:r>
          </a:p>
        </p:txBody>
      </p:sp>
      <p:sp>
        <p:nvSpPr>
          <p:cNvPr id="75794" name="Text Box 18"/>
          <p:cNvSpPr txBox="1">
            <a:spLocks noChangeArrowheads="1"/>
          </p:cNvSpPr>
          <p:nvPr/>
        </p:nvSpPr>
        <p:spPr bwMode="auto">
          <a:xfrm>
            <a:off x="76200" y="2781300"/>
            <a:ext cx="2895600" cy="553998"/>
          </a:xfrm>
          <a:prstGeom prst="rect">
            <a:avLst/>
          </a:prstGeom>
          <a:noFill/>
          <a:ln w="9525">
            <a:solidFill>
              <a:schemeClr val="tx1"/>
            </a:solidFill>
            <a:miter lim="800000"/>
            <a:headEnd/>
            <a:tailEnd/>
          </a:ln>
        </p:spPr>
        <p:txBody>
          <a:bodyPr>
            <a:spAutoFit/>
          </a:bodyPr>
          <a:lstStyle/>
          <a:p>
            <a:pPr algn="l"/>
            <a:r>
              <a:rPr lang="en-US" sz="1000" b="1" dirty="0"/>
              <a:t>4a. Staff Action Checklist</a:t>
            </a:r>
          </a:p>
          <a:p>
            <a:pPr algn="l">
              <a:buFont typeface="Wingdings" pitchFamily="2" charset="2"/>
              <a:buChar char="q"/>
            </a:pPr>
            <a:r>
              <a:rPr lang="en-US" sz="1000" b="1" dirty="0"/>
              <a:t> P</a:t>
            </a:r>
            <a:r>
              <a:rPr lang="en-AU" sz="1000" b="1" dirty="0" err="1">
                <a:solidFill>
                  <a:srgbClr val="000000"/>
                </a:solidFill>
                <a:cs typeface="Times New Roman" pitchFamily="18" charset="0"/>
              </a:rPr>
              <a:t>rovide</a:t>
            </a:r>
            <a:r>
              <a:rPr lang="en-AU" sz="1000" b="1" dirty="0">
                <a:solidFill>
                  <a:srgbClr val="000000"/>
                </a:solidFill>
                <a:cs typeface="Times New Roman" pitchFamily="18" charset="0"/>
              </a:rPr>
              <a:t> coaching/mentorship to local leadership</a:t>
            </a:r>
            <a:endParaRPr lang="en-US" sz="1000" b="1" dirty="0"/>
          </a:p>
        </p:txBody>
      </p:sp>
      <p:sp>
        <p:nvSpPr>
          <p:cNvPr id="75795" name="Text Box 19"/>
          <p:cNvSpPr txBox="1">
            <a:spLocks noChangeArrowheads="1"/>
          </p:cNvSpPr>
          <p:nvPr/>
        </p:nvSpPr>
        <p:spPr bwMode="auto">
          <a:xfrm>
            <a:off x="3886200" y="2997200"/>
            <a:ext cx="14478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4.  Mentor</a:t>
            </a:r>
          </a:p>
        </p:txBody>
      </p:sp>
      <p:cxnSp>
        <p:nvCxnSpPr>
          <p:cNvPr id="75796" name="AutoShape 20"/>
          <p:cNvCxnSpPr>
            <a:cxnSpLocks noChangeShapeType="1"/>
            <a:stCxn id="75795" idx="1"/>
            <a:endCxn id="75794" idx="3"/>
          </p:cNvCxnSpPr>
          <p:nvPr/>
        </p:nvCxnSpPr>
        <p:spPr bwMode="auto">
          <a:xfrm rot="10800000">
            <a:off x="2971800" y="3058299"/>
            <a:ext cx="914400" cy="82570"/>
          </a:xfrm>
          <a:prstGeom prst="bentConnector3">
            <a:avLst>
              <a:gd name="adj1" fmla="val 50000"/>
            </a:avLst>
          </a:prstGeom>
          <a:noFill/>
          <a:ln w="28575">
            <a:solidFill>
              <a:schemeClr val="tx1"/>
            </a:solidFill>
            <a:prstDash val="sysDot"/>
            <a:miter lim="800000"/>
            <a:headEnd/>
            <a:tailEnd type="triangle" w="med" len="med"/>
          </a:ln>
        </p:spPr>
      </p:cxnSp>
      <p:sp>
        <p:nvSpPr>
          <p:cNvPr id="75797" name="Text Box 21"/>
          <p:cNvSpPr txBox="1">
            <a:spLocks noChangeArrowheads="1"/>
          </p:cNvSpPr>
          <p:nvPr/>
        </p:nvSpPr>
        <p:spPr bwMode="auto">
          <a:xfrm>
            <a:off x="3962400" y="3903663"/>
            <a:ext cx="1447800" cy="287337"/>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5.  Coordinate</a:t>
            </a:r>
          </a:p>
        </p:txBody>
      </p:sp>
      <p:cxnSp>
        <p:nvCxnSpPr>
          <p:cNvPr id="75798" name="AutoShape 22"/>
          <p:cNvCxnSpPr>
            <a:cxnSpLocks noChangeShapeType="1"/>
            <a:stCxn id="75797" idx="3"/>
            <a:endCxn id="75793" idx="1"/>
          </p:cNvCxnSpPr>
          <p:nvPr/>
        </p:nvCxnSpPr>
        <p:spPr bwMode="auto">
          <a:xfrm>
            <a:off x="5410200" y="4047332"/>
            <a:ext cx="457200" cy="547667"/>
          </a:xfrm>
          <a:prstGeom prst="bentConnector3">
            <a:avLst>
              <a:gd name="adj1" fmla="val 50000"/>
            </a:avLst>
          </a:prstGeom>
          <a:noFill/>
          <a:ln w="28575">
            <a:solidFill>
              <a:schemeClr val="tx1"/>
            </a:solidFill>
            <a:prstDash val="sysDot"/>
            <a:miter lim="800000"/>
            <a:headEnd/>
            <a:tailEnd type="triangle" w="med" len="med"/>
          </a:ln>
        </p:spPr>
      </p:cxnSp>
      <p:sp>
        <p:nvSpPr>
          <p:cNvPr id="75799" name="Text Box 23"/>
          <p:cNvSpPr txBox="1">
            <a:spLocks noChangeArrowheads="1"/>
          </p:cNvSpPr>
          <p:nvPr/>
        </p:nvSpPr>
        <p:spPr bwMode="auto">
          <a:xfrm>
            <a:off x="3962400" y="4876800"/>
            <a:ext cx="1524000" cy="47148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6.  Centralize Leadership</a:t>
            </a:r>
          </a:p>
        </p:txBody>
      </p:sp>
      <p:sp>
        <p:nvSpPr>
          <p:cNvPr id="75800" name="Text Box 24"/>
          <p:cNvSpPr txBox="1">
            <a:spLocks noChangeArrowheads="1"/>
          </p:cNvSpPr>
          <p:nvPr/>
        </p:nvSpPr>
        <p:spPr bwMode="auto">
          <a:xfrm>
            <a:off x="76200" y="4838700"/>
            <a:ext cx="3124200" cy="558800"/>
          </a:xfrm>
          <a:prstGeom prst="rect">
            <a:avLst/>
          </a:prstGeom>
          <a:noFill/>
          <a:ln w="9525">
            <a:solidFill>
              <a:schemeClr val="tx1"/>
            </a:solidFill>
            <a:miter lim="800000"/>
            <a:headEnd/>
            <a:tailEnd/>
          </a:ln>
        </p:spPr>
        <p:txBody>
          <a:bodyPr>
            <a:spAutoFit/>
          </a:bodyPr>
          <a:lstStyle/>
          <a:p>
            <a:pPr algn="l"/>
            <a:r>
              <a:rPr lang="en-US" sz="1000" b="1" dirty="0"/>
              <a:t>6a. Staff Action Checklist</a:t>
            </a:r>
          </a:p>
          <a:p>
            <a:pPr algn="l">
              <a:buFont typeface="Wingdings" pitchFamily="2" charset="2"/>
              <a:buChar char="q"/>
            </a:pPr>
            <a:r>
              <a:rPr lang="en-US" sz="1000" b="1" dirty="0"/>
              <a:t> </a:t>
            </a:r>
            <a:r>
              <a:rPr lang="en-US" sz="1000" b="1" dirty="0" err="1"/>
              <a:t>En</a:t>
            </a:r>
            <a:r>
              <a:rPr lang="en-AU" sz="1000" b="1" dirty="0">
                <a:solidFill>
                  <a:srgbClr val="000000"/>
                </a:solidFill>
                <a:cs typeface="Times New Roman" pitchFamily="18" charset="0"/>
              </a:rPr>
              <a:t>sure key leaders are centralized</a:t>
            </a:r>
            <a:r>
              <a:rPr lang="en-US" sz="1000" b="1" dirty="0">
                <a:solidFill>
                  <a:srgbClr val="000000"/>
                </a:solidFill>
                <a:ea typeface="Times New Roman" pitchFamily="18" charset="0"/>
                <a:cs typeface="Arial" charset="0"/>
              </a:rPr>
              <a:t> in one location</a:t>
            </a:r>
          </a:p>
        </p:txBody>
      </p:sp>
      <p:cxnSp>
        <p:nvCxnSpPr>
          <p:cNvPr id="75801" name="AutoShape 25"/>
          <p:cNvCxnSpPr>
            <a:cxnSpLocks noChangeShapeType="1"/>
            <a:stCxn id="75799" idx="1"/>
            <a:endCxn id="75800" idx="3"/>
          </p:cNvCxnSpPr>
          <p:nvPr/>
        </p:nvCxnSpPr>
        <p:spPr bwMode="auto">
          <a:xfrm rot="10800000" flipV="1">
            <a:off x="3200400" y="5113338"/>
            <a:ext cx="762000" cy="4762"/>
          </a:xfrm>
          <a:prstGeom prst="bentConnector3">
            <a:avLst>
              <a:gd name="adj1" fmla="val 50000"/>
            </a:avLst>
          </a:prstGeom>
          <a:noFill/>
          <a:ln w="28575">
            <a:solidFill>
              <a:schemeClr val="tx1"/>
            </a:solidFill>
            <a:prstDash val="sysDot"/>
            <a:miter lim="800000"/>
            <a:headEnd/>
            <a:tailEnd type="triangle" w="med" len="med"/>
          </a:ln>
        </p:spPr>
      </p:cxnSp>
      <p:cxnSp>
        <p:nvCxnSpPr>
          <p:cNvPr id="75802" name="AutoShape 26"/>
          <p:cNvCxnSpPr>
            <a:cxnSpLocks noChangeShapeType="1"/>
          </p:cNvCxnSpPr>
          <p:nvPr/>
        </p:nvCxnSpPr>
        <p:spPr bwMode="auto">
          <a:xfrm>
            <a:off x="4648200" y="3276600"/>
            <a:ext cx="0" cy="533400"/>
          </a:xfrm>
          <a:prstGeom prst="straightConnector1">
            <a:avLst/>
          </a:prstGeom>
          <a:noFill/>
          <a:ln w="9525">
            <a:solidFill>
              <a:schemeClr val="tx1"/>
            </a:solidFill>
            <a:round/>
            <a:headEnd/>
            <a:tailEnd type="triangle" w="med" len="med"/>
          </a:ln>
        </p:spPr>
      </p:cxnSp>
      <p:cxnSp>
        <p:nvCxnSpPr>
          <p:cNvPr id="75803" name="AutoShape 27"/>
          <p:cNvCxnSpPr>
            <a:cxnSpLocks noChangeShapeType="1"/>
          </p:cNvCxnSpPr>
          <p:nvPr/>
        </p:nvCxnSpPr>
        <p:spPr bwMode="auto">
          <a:xfrm>
            <a:off x="4648200" y="4191000"/>
            <a:ext cx="0" cy="627063"/>
          </a:xfrm>
          <a:prstGeom prst="straightConnector1">
            <a:avLst/>
          </a:prstGeom>
          <a:noFill/>
          <a:ln w="9525">
            <a:solidFill>
              <a:schemeClr val="tx1"/>
            </a:solidFill>
            <a:round/>
            <a:headEnd/>
            <a:tailEnd type="triangle" w="med" len="med"/>
          </a:ln>
        </p:spPr>
      </p:cxnSp>
      <p:cxnSp>
        <p:nvCxnSpPr>
          <p:cNvPr id="75804" name="AutoShape 28"/>
          <p:cNvCxnSpPr>
            <a:cxnSpLocks noChangeShapeType="1"/>
          </p:cNvCxnSpPr>
          <p:nvPr/>
        </p:nvCxnSpPr>
        <p:spPr bwMode="auto">
          <a:xfrm>
            <a:off x="4648200" y="2057400"/>
            <a:ext cx="0" cy="228600"/>
          </a:xfrm>
          <a:prstGeom prst="straightConnector1">
            <a:avLst/>
          </a:prstGeom>
          <a:noFill/>
          <a:ln w="9525">
            <a:solidFill>
              <a:schemeClr val="tx1"/>
            </a:solidFill>
            <a:round/>
            <a:headEnd/>
            <a:tailEnd type="triangle" w="med" len="med"/>
          </a:ln>
        </p:spPr>
      </p:cxnSp>
      <p:cxnSp>
        <p:nvCxnSpPr>
          <p:cNvPr id="75805" name="AutoShape 29"/>
          <p:cNvCxnSpPr>
            <a:cxnSpLocks noChangeShapeType="1"/>
          </p:cNvCxnSpPr>
          <p:nvPr/>
        </p:nvCxnSpPr>
        <p:spPr bwMode="auto">
          <a:xfrm>
            <a:off x="4648200" y="2667000"/>
            <a:ext cx="0" cy="228600"/>
          </a:xfrm>
          <a:prstGeom prst="straightConnector1">
            <a:avLst/>
          </a:prstGeom>
          <a:noFill/>
          <a:ln w="9525">
            <a:solidFill>
              <a:schemeClr val="tx1"/>
            </a:solidFill>
            <a:round/>
            <a:headEnd/>
            <a:tailEnd type="triangle" w="med" len="med"/>
          </a:ln>
        </p:spPr>
      </p:cxn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1994452" y="672548"/>
            <a:ext cx="2590800" cy="553998"/>
          </a:xfrm>
          <a:prstGeom prst="rect">
            <a:avLst/>
          </a:prstGeom>
          <a:noFill/>
          <a:ln w="12700">
            <a:noFill/>
            <a:miter lim="800000"/>
            <a:headEnd type="none" w="sm" len="sm"/>
            <a:tailEnd type="none" w="lg" len="lg"/>
          </a:ln>
        </p:spPr>
        <p:txBody>
          <a:bodyPr>
            <a:spAutoFit/>
          </a:bodyPr>
          <a:lstStyle/>
          <a:p>
            <a:pPr algn="l" eaLnBrk="0" hangingPunct="0"/>
            <a:r>
              <a:rPr lang="en-US" sz="1000" b="1" dirty="0"/>
              <a:t>Trigger:  </a:t>
            </a:r>
            <a:r>
              <a:rPr lang="en-AU" sz="1000" b="1" dirty="0">
                <a:solidFill>
                  <a:srgbClr val="000000"/>
                </a:solidFill>
                <a:cs typeface="Times New Roman" pitchFamily="18" charset="0"/>
              </a:rPr>
              <a:t>Opportunity to prevent local authority failure, or to local authority success.</a:t>
            </a:r>
            <a:r>
              <a:rPr lang="en-US" sz="1000" b="1" dirty="0">
                <a:solidFill>
                  <a:srgbClr val="000000"/>
                </a:solidFill>
                <a:cs typeface="Times New Roman" pitchFamily="18" charset="0"/>
              </a:rPr>
              <a:t> </a:t>
            </a:r>
          </a:p>
        </p:txBody>
      </p:sp>
      <p:sp>
        <p:nvSpPr>
          <p:cNvPr id="76803" name="AutoShape 3"/>
          <p:cNvSpPr>
            <a:spLocks noChangeArrowheads="1"/>
          </p:cNvSpPr>
          <p:nvPr/>
        </p:nvSpPr>
        <p:spPr bwMode="auto">
          <a:xfrm>
            <a:off x="1447800" y="685800"/>
            <a:ext cx="3276600" cy="533400"/>
          </a:xfrm>
          <a:prstGeom prst="flowChartInputOutput">
            <a:avLst/>
          </a:prstGeom>
          <a:noFill/>
          <a:ln w="28575">
            <a:solidFill>
              <a:schemeClr val="tx1"/>
            </a:solidFill>
            <a:miter lim="800000"/>
            <a:headEnd/>
            <a:tailEnd/>
          </a:ln>
        </p:spPr>
        <p:txBody>
          <a:bodyPr wrap="none" anchor="ctr"/>
          <a:lstStyle/>
          <a:p>
            <a:endParaRPr lang="en-US"/>
          </a:p>
        </p:txBody>
      </p:sp>
      <p:cxnSp>
        <p:nvCxnSpPr>
          <p:cNvPr id="76804" name="AutoShape 4"/>
          <p:cNvCxnSpPr>
            <a:cxnSpLocks noChangeShapeType="1"/>
            <a:stCxn id="76803" idx="5"/>
            <a:endCxn id="76810" idx="0"/>
          </p:cNvCxnSpPr>
          <p:nvPr/>
        </p:nvCxnSpPr>
        <p:spPr bwMode="auto">
          <a:xfrm>
            <a:off x="4405313" y="952500"/>
            <a:ext cx="204787" cy="314325"/>
          </a:xfrm>
          <a:prstGeom prst="straightConnector1">
            <a:avLst/>
          </a:prstGeom>
          <a:noFill/>
          <a:ln w="38100">
            <a:solidFill>
              <a:schemeClr val="tx1"/>
            </a:solidFill>
            <a:round/>
            <a:headEnd/>
            <a:tailEnd type="triangle" w="med" len="med"/>
          </a:ln>
        </p:spPr>
      </p:cxnSp>
      <p:cxnSp>
        <p:nvCxnSpPr>
          <p:cNvPr id="76805" name="AutoShape 5"/>
          <p:cNvCxnSpPr>
            <a:cxnSpLocks noChangeShapeType="1"/>
          </p:cNvCxnSpPr>
          <p:nvPr/>
        </p:nvCxnSpPr>
        <p:spPr bwMode="auto">
          <a:xfrm>
            <a:off x="4648200" y="1552575"/>
            <a:ext cx="0" cy="685800"/>
          </a:xfrm>
          <a:prstGeom prst="straightConnector1">
            <a:avLst/>
          </a:prstGeom>
          <a:noFill/>
          <a:ln w="9525">
            <a:solidFill>
              <a:schemeClr val="tx1"/>
            </a:solidFill>
            <a:round/>
            <a:headEnd/>
            <a:tailEnd type="triangle" w="med" len="med"/>
          </a:ln>
        </p:spPr>
      </p:cxnSp>
      <p:sp>
        <p:nvSpPr>
          <p:cNvPr id="76806" name="Text Box 6"/>
          <p:cNvSpPr txBox="1">
            <a:spLocks noChangeArrowheads="1"/>
          </p:cNvSpPr>
          <p:nvPr/>
        </p:nvSpPr>
        <p:spPr bwMode="auto">
          <a:xfrm>
            <a:off x="1828800" y="228600"/>
            <a:ext cx="5105400" cy="307777"/>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67c:</a:t>
            </a:r>
            <a:r>
              <a:rPr lang="en-US" sz="1400" b="1" dirty="0"/>
              <a:t>  LEVEL 3 - Demonstrate </a:t>
            </a:r>
          </a:p>
        </p:txBody>
      </p:sp>
      <p:sp>
        <p:nvSpPr>
          <p:cNvPr id="76807" name="Text Box 7"/>
          <p:cNvSpPr txBox="1">
            <a:spLocks noChangeArrowheads="1"/>
          </p:cNvSpPr>
          <p:nvPr/>
        </p:nvSpPr>
        <p:spPr bwMode="auto">
          <a:xfrm>
            <a:off x="5867400" y="914400"/>
            <a:ext cx="3200400" cy="1323439"/>
          </a:xfrm>
          <a:prstGeom prst="rect">
            <a:avLst/>
          </a:prstGeom>
          <a:noFill/>
          <a:ln w="9525">
            <a:solidFill>
              <a:schemeClr val="tx1"/>
            </a:solidFill>
            <a:miter lim="800000"/>
            <a:headEnd/>
            <a:tailEnd/>
          </a:ln>
        </p:spPr>
        <p:txBody>
          <a:bodyPr>
            <a:spAutoFit/>
          </a:bodyPr>
          <a:lstStyle/>
          <a:p>
            <a:pPr algn="l"/>
            <a:r>
              <a:rPr lang="en-US" sz="1000" b="1" dirty="0"/>
              <a:t>1a. Staff Action Checklist</a:t>
            </a:r>
          </a:p>
          <a:p>
            <a:pPr algn="l">
              <a:buFont typeface="Wingdings" pitchFamily="2" charset="2"/>
              <a:buChar char="q"/>
            </a:pPr>
            <a:r>
              <a:rPr lang="en-US" sz="1000" b="1" dirty="0"/>
              <a:t> </a:t>
            </a:r>
            <a:r>
              <a:rPr lang="en-AU" sz="1000" b="1" dirty="0">
                <a:solidFill>
                  <a:srgbClr val="000000"/>
                </a:solidFill>
                <a:ea typeface="Times New Roman" pitchFamily="18" charset="0"/>
                <a:cs typeface="Arial" charset="0"/>
              </a:rPr>
              <a:t>KLE to ensure civil and local leadership is reassured that unit is ready to assist and that any involvement will be at their request.</a:t>
            </a:r>
          </a:p>
          <a:p>
            <a:pPr algn="l">
              <a:buFont typeface="Wingdings" pitchFamily="2" charset="2"/>
              <a:buChar char="q"/>
            </a:pPr>
            <a:r>
              <a:rPr lang="en-AU" sz="1000" b="1" dirty="0">
                <a:solidFill>
                  <a:srgbClr val="000000"/>
                </a:solidFill>
                <a:ea typeface="Times New Roman" pitchFamily="18" charset="0"/>
                <a:cs typeface="Arial" charset="0"/>
              </a:rPr>
              <a:t> </a:t>
            </a:r>
            <a:r>
              <a:rPr lang="en-AU" sz="1000" b="1" dirty="0">
                <a:solidFill>
                  <a:srgbClr val="000000"/>
                </a:solidFill>
                <a:cs typeface="Times New Roman" pitchFamily="18" charset="0"/>
              </a:rPr>
              <a:t>KLE conducted with higher local representatives.</a:t>
            </a:r>
          </a:p>
          <a:p>
            <a:pPr algn="l">
              <a:buFont typeface="Wingdings" pitchFamily="2" charset="2"/>
              <a:buChar char="q"/>
            </a:pPr>
            <a:r>
              <a:rPr lang="en-AU" sz="1000" b="1" dirty="0">
                <a:solidFill>
                  <a:srgbClr val="000000"/>
                </a:solidFill>
                <a:cs typeface="Times New Roman" pitchFamily="18" charset="0"/>
              </a:rPr>
              <a:t> KLE with local authorities to develop understanding and requirements under SSP.</a:t>
            </a:r>
            <a:r>
              <a:rPr lang="en-US" sz="1000" b="1" dirty="0">
                <a:solidFill>
                  <a:srgbClr val="000000"/>
                </a:solidFill>
                <a:cs typeface="Times New Roman" pitchFamily="18" charset="0"/>
              </a:rPr>
              <a:t> </a:t>
            </a:r>
            <a:r>
              <a:rPr lang="en-AU" sz="1000" b="1" dirty="0">
                <a:solidFill>
                  <a:srgbClr val="000000"/>
                </a:solidFill>
                <a:cs typeface="Times New Roman" pitchFamily="18" charset="0"/>
              </a:rPr>
              <a:t> </a:t>
            </a:r>
            <a:endParaRPr lang="en-US" sz="1000" b="1" dirty="0">
              <a:solidFill>
                <a:srgbClr val="000000"/>
              </a:solidFill>
              <a:cs typeface="Times New Roman" pitchFamily="18" charset="0"/>
            </a:endParaRPr>
          </a:p>
        </p:txBody>
      </p:sp>
      <p:cxnSp>
        <p:nvCxnSpPr>
          <p:cNvPr id="76808" name="AutoShape 8"/>
          <p:cNvCxnSpPr>
            <a:cxnSpLocks noChangeShapeType="1"/>
            <a:stCxn id="76810" idx="3"/>
            <a:endCxn id="76807" idx="1"/>
          </p:cNvCxnSpPr>
          <p:nvPr/>
        </p:nvCxnSpPr>
        <p:spPr bwMode="auto">
          <a:xfrm>
            <a:off x="5334000" y="1410494"/>
            <a:ext cx="533400" cy="165626"/>
          </a:xfrm>
          <a:prstGeom prst="bentConnector3">
            <a:avLst>
              <a:gd name="adj1" fmla="val 50000"/>
            </a:avLst>
          </a:prstGeom>
          <a:noFill/>
          <a:ln w="28575">
            <a:solidFill>
              <a:schemeClr val="tx1"/>
            </a:solidFill>
            <a:prstDash val="sysDot"/>
            <a:miter lim="800000"/>
            <a:headEnd/>
            <a:tailEnd type="triangle" w="med" len="med"/>
          </a:ln>
        </p:spPr>
      </p:cxnSp>
      <p:sp>
        <p:nvSpPr>
          <p:cNvPr id="76809" name="Text Box 9"/>
          <p:cNvSpPr txBox="1">
            <a:spLocks noChangeArrowheads="1"/>
          </p:cNvSpPr>
          <p:nvPr/>
        </p:nvSpPr>
        <p:spPr bwMode="auto">
          <a:xfrm>
            <a:off x="6096000" y="6143625"/>
            <a:ext cx="2689225"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6. Unit Submits follow-up report Story Board</a:t>
            </a:r>
          </a:p>
        </p:txBody>
      </p:sp>
      <p:sp>
        <p:nvSpPr>
          <p:cNvPr id="76810" name="Text Box 10"/>
          <p:cNvSpPr txBox="1">
            <a:spLocks noChangeArrowheads="1"/>
          </p:cNvSpPr>
          <p:nvPr/>
        </p:nvSpPr>
        <p:spPr bwMode="auto">
          <a:xfrm>
            <a:off x="3886200" y="1266825"/>
            <a:ext cx="14478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1.  Liaise</a:t>
            </a:r>
          </a:p>
        </p:txBody>
      </p:sp>
      <p:sp>
        <p:nvSpPr>
          <p:cNvPr id="76811" name="Text Box 11"/>
          <p:cNvSpPr txBox="1">
            <a:spLocks noChangeArrowheads="1"/>
          </p:cNvSpPr>
          <p:nvPr/>
        </p:nvSpPr>
        <p:spPr bwMode="auto">
          <a:xfrm>
            <a:off x="3886200" y="2343150"/>
            <a:ext cx="14478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2.  Exploit Media</a:t>
            </a:r>
          </a:p>
        </p:txBody>
      </p:sp>
      <p:sp>
        <p:nvSpPr>
          <p:cNvPr id="76812" name="Text Box 12"/>
          <p:cNvSpPr txBox="1">
            <a:spLocks noChangeArrowheads="1"/>
          </p:cNvSpPr>
          <p:nvPr/>
        </p:nvSpPr>
        <p:spPr bwMode="auto">
          <a:xfrm>
            <a:off x="76200" y="2057400"/>
            <a:ext cx="2895600" cy="553998"/>
          </a:xfrm>
          <a:prstGeom prst="rect">
            <a:avLst/>
          </a:prstGeom>
          <a:noFill/>
          <a:ln w="9525">
            <a:solidFill>
              <a:schemeClr val="tx1"/>
            </a:solidFill>
            <a:miter lim="800000"/>
            <a:headEnd/>
            <a:tailEnd/>
          </a:ln>
        </p:spPr>
        <p:txBody>
          <a:bodyPr>
            <a:spAutoFit/>
          </a:bodyPr>
          <a:lstStyle/>
          <a:p>
            <a:pPr algn="l"/>
            <a:r>
              <a:rPr lang="en-US" sz="1000" b="1" dirty="0"/>
              <a:t>2a. Staff Action Checklist</a:t>
            </a:r>
          </a:p>
          <a:p>
            <a:pPr algn="l">
              <a:buFont typeface="Wingdings" pitchFamily="2" charset="2"/>
              <a:buChar char="q"/>
            </a:pPr>
            <a:r>
              <a:rPr lang="en-US" sz="1000" b="1" dirty="0"/>
              <a:t> PAO, IO, PSYOP exploit </a:t>
            </a:r>
            <a:r>
              <a:rPr lang="en-AU" sz="1000" b="1" dirty="0">
                <a:ea typeface="Times New Roman" pitchFamily="18" charset="0"/>
                <a:cs typeface="Arial" charset="0"/>
              </a:rPr>
              <a:t>media sources to be to convey key messages.</a:t>
            </a:r>
          </a:p>
        </p:txBody>
      </p:sp>
      <p:cxnSp>
        <p:nvCxnSpPr>
          <p:cNvPr id="76813" name="AutoShape 13"/>
          <p:cNvCxnSpPr>
            <a:cxnSpLocks noChangeShapeType="1"/>
            <a:stCxn id="76811" idx="1"/>
            <a:endCxn id="76812" idx="3"/>
          </p:cNvCxnSpPr>
          <p:nvPr/>
        </p:nvCxnSpPr>
        <p:spPr bwMode="auto">
          <a:xfrm rot="10800000">
            <a:off x="2971800" y="2334399"/>
            <a:ext cx="914400" cy="152420"/>
          </a:xfrm>
          <a:prstGeom prst="bentConnector3">
            <a:avLst>
              <a:gd name="adj1" fmla="val 50000"/>
            </a:avLst>
          </a:prstGeom>
          <a:noFill/>
          <a:ln w="28575">
            <a:solidFill>
              <a:schemeClr val="tx1"/>
            </a:solidFill>
            <a:prstDash val="sysDot"/>
            <a:miter lim="800000"/>
            <a:headEnd/>
            <a:tailEnd type="triangle" w="med" len="med"/>
          </a:ln>
        </p:spPr>
      </p:cxnSp>
      <p:sp>
        <p:nvSpPr>
          <p:cNvPr id="76814" name="Text Box 14"/>
          <p:cNvSpPr txBox="1">
            <a:spLocks noChangeArrowheads="1"/>
          </p:cNvSpPr>
          <p:nvPr/>
        </p:nvSpPr>
        <p:spPr bwMode="auto">
          <a:xfrm>
            <a:off x="3886200" y="3316288"/>
            <a:ext cx="1447800" cy="469900"/>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3.  Ground Maneuver</a:t>
            </a:r>
          </a:p>
        </p:txBody>
      </p:sp>
      <p:sp>
        <p:nvSpPr>
          <p:cNvPr id="76815" name="Text Box 15"/>
          <p:cNvSpPr txBox="1">
            <a:spLocks noChangeArrowheads="1"/>
          </p:cNvSpPr>
          <p:nvPr/>
        </p:nvSpPr>
        <p:spPr bwMode="auto">
          <a:xfrm>
            <a:off x="5867400" y="3276600"/>
            <a:ext cx="3124200" cy="400110"/>
          </a:xfrm>
          <a:prstGeom prst="rect">
            <a:avLst/>
          </a:prstGeom>
          <a:noFill/>
          <a:ln w="9525">
            <a:solidFill>
              <a:schemeClr val="tx1"/>
            </a:solidFill>
            <a:miter lim="800000"/>
            <a:headEnd/>
            <a:tailEnd/>
          </a:ln>
        </p:spPr>
        <p:txBody>
          <a:bodyPr>
            <a:spAutoFit/>
          </a:bodyPr>
          <a:lstStyle/>
          <a:p>
            <a:pPr algn="l"/>
            <a:r>
              <a:rPr lang="en-US" sz="1000" b="1" dirty="0"/>
              <a:t>3a. Staff Action Checklist</a:t>
            </a:r>
          </a:p>
          <a:p>
            <a:pPr algn="l">
              <a:buFont typeface="Wingdings" pitchFamily="2" charset="2"/>
              <a:buChar char="q"/>
            </a:pPr>
            <a:r>
              <a:rPr lang="en-US" sz="1000" b="1" dirty="0"/>
              <a:t> QRF </a:t>
            </a:r>
            <a:r>
              <a:rPr lang="en-AU" sz="1000" b="1" dirty="0">
                <a:solidFill>
                  <a:srgbClr val="000000"/>
                </a:solidFill>
                <a:cs typeface="Times New Roman" pitchFamily="18" charset="0"/>
              </a:rPr>
              <a:t>prepositions ground element</a:t>
            </a:r>
            <a:endParaRPr lang="en-US" sz="1000" b="1" dirty="0"/>
          </a:p>
        </p:txBody>
      </p:sp>
      <p:cxnSp>
        <p:nvCxnSpPr>
          <p:cNvPr id="76816" name="AutoShape 16"/>
          <p:cNvCxnSpPr>
            <a:cxnSpLocks noChangeShapeType="1"/>
            <a:stCxn id="76814" idx="3"/>
            <a:endCxn id="76815" idx="1"/>
          </p:cNvCxnSpPr>
          <p:nvPr/>
        </p:nvCxnSpPr>
        <p:spPr bwMode="auto">
          <a:xfrm flipV="1">
            <a:off x="5334000" y="3476655"/>
            <a:ext cx="533400" cy="74583"/>
          </a:xfrm>
          <a:prstGeom prst="bentConnector3">
            <a:avLst>
              <a:gd name="adj1" fmla="val 50000"/>
            </a:avLst>
          </a:prstGeom>
          <a:noFill/>
          <a:ln w="28575">
            <a:solidFill>
              <a:schemeClr val="tx1"/>
            </a:solidFill>
            <a:prstDash val="sysDot"/>
            <a:miter lim="800000"/>
            <a:headEnd/>
            <a:tailEnd type="triangle" w="med" len="med"/>
          </a:ln>
        </p:spPr>
      </p:cxnSp>
      <p:sp>
        <p:nvSpPr>
          <p:cNvPr id="76817" name="Text Box 17"/>
          <p:cNvSpPr txBox="1">
            <a:spLocks noChangeArrowheads="1"/>
          </p:cNvSpPr>
          <p:nvPr/>
        </p:nvSpPr>
        <p:spPr bwMode="auto">
          <a:xfrm>
            <a:off x="5867400" y="5308600"/>
            <a:ext cx="3124200" cy="553998"/>
          </a:xfrm>
          <a:prstGeom prst="rect">
            <a:avLst/>
          </a:prstGeom>
          <a:noFill/>
          <a:ln w="9525">
            <a:solidFill>
              <a:schemeClr val="tx1"/>
            </a:solidFill>
            <a:miter lim="800000"/>
            <a:headEnd/>
            <a:tailEnd/>
          </a:ln>
        </p:spPr>
        <p:txBody>
          <a:bodyPr>
            <a:spAutoFit/>
          </a:bodyPr>
          <a:lstStyle/>
          <a:p>
            <a:pPr algn="l"/>
            <a:r>
              <a:rPr lang="en-US" sz="1000" b="1" dirty="0"/>
              <a:t>5a. Staff Action Checklist</a:t>
            </a:r>
          </a:p>
          <a:p>
            <a:pPr algn="l">
              <a:buFont typeface="Wingdings" pitchFamily="2" charset="2"/>
              <a:buChar char="q"/>
            </a:pPr>
            <a:r>
              <a:rPr lang="en-US" sz="1000" b="1" dirty="0"/>
              <a:t> PAO, IO, PSYOPs </a:t>
            </a:r>
            <a:r>
              <a:rPr lang="en-AU" sz="1000" b="1" dirty="0">
                <a:solidFill>
                  <a:srgbClr val="000000"/>
                </a:solidFill>
                <a:cs typeface="Times New Roman" pitchFamily="18" charset="0"/>
              </a:rPr>
              <a:t>exploit media to conduct preparatory shaping ops</a:t>
            </a:r>
            <a:endParaRPr lang="en-US" sz="1000" b="1" dirty="0"/>
          </a:p>
        </p:txBody>
      </p:sp>
      <p:sp>
        <p:nvSpPr>
          <p:cNvPr id="76818" name="Text Box 18"/>
          <p:cNvSpPr txBox="1">
            <a:spLocks noChangeArrowheads="1"/>
          </p:cNvSpPr>
          <p:nvPr/>
        </p:nvSpPr>
        <p:spPr bwMode="auto">
          <a:xfrm>
            <a:off x="76200" y="4308475"/>
            <a:ext cx="2895600" cy="558800"/>
          </a:xfrm>
          <a:prstGeom prst="rect">
            <a:avLst/>
          </a:prstGeom>
          <a:noFill/>
          <a:ln w="9525">
            <a:solidFill>
              <a:schemeClr val="tx1"/>
            </a:solidFill>
            <a:miter lim="800000"/>
            <a:headEnd/>
            <a:tailEnd/>
          </a:ln>
        </p:spPr>
        <p:txBody>
          <a:bodyPr>
            <a:spAutoFit/>
          </a:bodyPr>
          <a:lstStyle/>
          <a:p>
            <a:pPr algn="l"/>
            <a:r>
              <a:rPr lang="en-US" sz="1000" b="1"/>
              <a:t>4a. Staff Action Checklist</a:t>
            </a:r>
          </a:p>
          <a:p>
            <a:pPr algn="l">
              <a:buFont typeface="Wingdings" pitchFamily="2" charset="2"/>
              <a:buChar char="q"/>
            </a:pPr>
            <a:r>
              <a:rPr lang="en-AU" sz="1000" b="1">
                <a:solidFill>
                  <a:srgbClr val="000000"/>
                </a:solidFill>
                <a:ea typeface="Times New Roman" pitchFamily="18" charset="0"/>
                <a:cs typeface="Arial" charset="0"/>
              </a:rPr>
              <a:t> FSO request Fast Air to conduct show of show of force.</a:t>
            </a:r>
            <a:r>
              <a:rPr lang="en-US" sz="1000" b="1">
                <a:solidFill>
                  <a:srgbClr val="000000"/>
                </a:solidFill>
                <a:ea typeface="Times New Roman" pitchFamily="18" charset="0"/>
                <a:cs typeface="Arial" charset="0"/>
              </a:rPr>
              <a:t> </a:t>
            </a:r>
          </a:p>
        </p:txBody>
      </p:sp>
      <p:sp>
        <p:nvSpPr>
          <p:cNvPr id="76819" name="Text Box 19"/>
          <p:cNvSpPr txBox="1">
            <a:spLocks noChangeArrowheads="1"/>
          </p:cNvSpPr>
          <p:nvPr/>
        </p:nvSpPr>
        <p:spPr bwMode="auto">
          <a:xfrm>
            <a:off x="3886200" y="4445000"/>
            <a:ext cx="14478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4.  Fires</a:t>
            </a:r>
          </a:p>
        </p:txBody>
      </p:sp>
      <p:cxnSp>
        <p:nvCxnSpPr>
          <p:cNvPr id="76820" name="AutoShape 20"/>
          <p:cNvCxnSpPr>
            <a:cxnSpLocks noChangeShapeType="1"/>
            <a:stCxn id="76819" idx="1"/>
            <a:endCxn id="76818" idx="3"/>
          </p:cNvCxnSpPr>
          <p:nvPr/>
        </p:nvCxnSpPr>
        <p:spPr bwMode="auto">
          <a:xfrm rot="10800000">
            <a:off x="2971800" y="4587875"/>
            <a:ext cx="914400" cy="1588"/>
          </a:xfrm>
          <a:prstGeom prst="bentConnector3">
            <a:avLst>
              <a:gd name="adj1" fmla="val 50000"/>
            </a:avLst>
          </a:prstGeom>
          <a:noFill/>
          <a:ln w="28575">
            <a:solidFill>
              <a:schemeClr val="tx1"/>
            </a:solidFill>
            <a:prstDash val="sysDot"/>
            <a:miter lim="800000"/>
            <a:headEnd/>
            <a:tailEnd type="triangle" w="med" len="med"/>
          </a:ln>
        </p:spPr>
      </p:cxnSp>
      <p:sp>
        <p:nvSpPr>
          <p:cNvPr id="76821" name="Text Box 21"/>
          <p:cNvSpPr txBox="1">
            <a:spLocks noChangeArrowheads="1"/>
          </p:cNvSpPr>
          <p:nvPr/>
        </p:nvSpPr>
        <p:spPr bwMode="auto">
          <a:xfrm>
            <a:off x="3962400" y="5519738"/>
            <a:ext cx="1447800" cy="287337"/>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5.  Friendly Prep</a:t>
            </a:r>
          </a:p>
        </p:txBody>
      </p:sp>
      <p:cxnSp>
        <p:nvCxnSpPr>
          <p:cNvPr id="76822" name="AutoShape 22"/>
          <p:cNvCxnSpPr>
            <a:cxnSpLocks noChangeShapeType="1"/>
            <a:stCxn id="76821" idx="3"/>
            <a:endCxn id="76817" idx="1"/>
          </p:cNvCxnSpPr>
          <p:nvPr/>
        </p:nvCxnSpPr>
        <p:spPr bwMode="auto">
          <a:xfrm flipV="1">
            <a:off x="5410200" y="5585599"/>
            <a:ext cx="457200" cy="77808"/>
          </a:xfrm>
          <a:prstGeom prst="straightConnector1">
            <a:avLst/>
          </a:prstGeom>
          <a:noFill/>
          <a:ln w="28575">
            <a:solidFill>
              <a:schemeClr val="tx1"/>
            </a:solidFill>
            <a:prstDash val="sysDot"/>
            <a:round/>
            <a:headEnd/>
            <a:tailEnd type="triangle" w="med" len="med"/>
          </a:ln>
        </p:spPr>
      </p:cxnSp>
      <p:cxnSp>
        <p:nvCxnSpPr>
          <p:cNvPr id="76823" name="AutoShape 23"/>
          <p:cNvCxnSpPr>
            <a:cxnSpLocks noChangeShapeType="1"/>
          </p:cNvCxnSpPr>
          <p:nvPr/>
        </p:nvCxnSpPr>
        <p:spPr bwMode="auto">
          <a:xfrm>
            <a:off x="4648200" y="4724400"/>
            <a:ext cx="0" cy="685800"/>
          </a:xfrm>
          <a:prstGeom prst="straightConnector1">
            <a:avLst/>
          </a:prstGeom>
          <a:noFill/>
          <a:ln w="9525">
            <a:solidFill>
              <a:schemeClr val="tx1"/>
            </a:solidFill>
            <a:round/>
            <a:headEnd/>
            <a:tailEnd type="triangle" w="med" len="med"/>
          </a:ln>
        </p:spPr>
      </p:cxnSp>
      <p:cxnSp>
        <p:nvCxnSpPr>
          <p:cNvPr id="76824" name="AutoShape 24"/>
          <p:cNvCxnSpPr>
            <a:cxnSpLocks noChangeShapeType="1"/>
          </p:cNvCxnSpPr>
          <p:nvPr/>
        </p:nvCxnSpPr>
        <p:spPr bwMode="auto">
          <a:xfrm>
            <a:off x="4648200" y="2667000"/>
            <a:ext cx="1588" cy="527050"/>
          </a:xfrm>
          <a:prstGeom prst="straightConnector1">
            <a:avLst/>
          </a:prstGeom>
          <a:noFill/>
          <a:ln w="9525">
            <a:solidFill>
              <a:schemeClr val="tx1"/>
            </a:solidFill>
            <a:round/>
            <a:headEnd/>
            <a:tailEnd type="triangle" w="med" len="med"/>
          </a:ln>
        </p:spPr>
      </p:cxnSp>
      <p:cxnSp>
        <p:nvCxnSpPr>
          <p:cNvPr id="76825" name="AutoShape 25"/>
          <p:cNvCxnSpPr>
            <a:cxnSpLocks noChangeShapeType="1"/>
          </p:cNvCxnSpPr>
          <p:nvPr/>
        </p:nvCxnSpPr>
        <p:spPr bwMode="auto">
          <a:xfrm>
            <a:off x="4648200" y="3787775"/>
            <a:ext cx="0" cy="555625"/>
          </a:xfrm>
          <a:prstGeom prst="straightConnector1">
            <a:avLst/>
          </a:prstGeom>
          <a:noFill/>
          <a:ln w="9525">
            <a:solidFill>
              <a:schemeClr val="tx1"/>
            </a:solidFill>
            <a:round/>
            <a:headEnd/>
            <a:tailEnd type="triangle" w="med" len="med"/>
          </a:ln>
        </p:spPr>
      </p:cxn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2156460" y="685800"/>
            <a:ext cx="2110740" cy="553998"/>
          </a:xfrm>
          <a:prstGeom prst="rect">
            <a:avLst/>
          </a:prstGeom>
          <a:noFill/>
          <a:ln w="12700">
            <a:noFill/>
            <a:miter lim="800000"/>
            <a:headEnd type="none" w="sm" len="sm"/>
            <a:tailEnd type="none" w="lg" len="lg"/>
          </a:ln>
        </p:spPr>
        <p:txBody>
          <a:bodyPr wrap="square">
            <a:spAutoFit/>
          </a:bodyPr>
          <a:lstStyle/>
          <a:p>
            <a:pPr algn="l" eaLnBrk="0" hangingPunct="0"/>
            <a:r>
              <a:rPr lang="en-US" sz="1000" b="1" dirty="0"/>
              <a:t>Trigger:  </a:t>
            </a:r>
            <a:r>
              <a:rPr lang="en-AU" sz="1000" b="1" dirty="0">
                <a:solidFill>
                  <a:srgbClr val="000000"/>
                </a:solidFill>
                <a:cs typeface="Times New Roman" pitchFamily="18" charset="0"/>
              </a:rPr>
              <a:t>Indications of imminent and significant local authority failure.</a:t>
            </a:r>
            <a:r>
              <a:rPr lang="en-US" sz="1000" b="1" dirty="0">
                <a:solidFill>
                  <a:srgbClr val="000000"/>
                </a:solidFill>
                <a:cs typeface="Times New Roman" pitchFamily="18" charset="0"/>
              </a:rPr>
              <a:t> </a:t>
            </a:r>
          </a:p>
        </p:txBody>
      </p:sp>
      <p:sp>
        <p:nvSpPr>
          <p:cNvPr id="77827" name="AutoShape 3"/>
          <p:cNvSpPr>
            <a:spLocks noChangeArrowheads="1"/>
          </p:cNvSpPr>
          <p:nvPr/>
        </p:nvSpPr>
        <p:spPr bwMode="auto">
          <a:xfrm>
            <a:off x="1447800" y="685800"/>
            <a:ext cx="3276600" cy="533400"/>
          </a:xfrm>
          <a:prstGeom prst="flowChartInputOutput">
            <a:avLst/>
          </a:prstGeom>
          <a:noFill/>
          <a:ln w="28575">
            <a:solidFill>
              <a:schemeClr val="tx1"/>
            </a:solidFill>
            <a:miter lim="800000"/>
            <a:headEnd/>
            <a:tailEnd/>
          </a:ln>
        </p:spPr>
        <p:txBody>
          <a:bodyPr wrap="none" anchor="ctr"/>
          <a:lstStyle/>
          <a:p>
            <a:endParaRPr lang="en-US"/>
          </a:p>
        </p:txBody>
      </p:sp>
      <p:cxnSp>
        <p:nvCxnSpPr>
          <p:cNvPr id="77828" name="AutoShape 4"/>
          <p:cNvCxnSpPr>
            <a:cxnSpLocks noChangeShapeType="1"/>
            <a:stCxn id="77827" idx="5"/>
            <a:endCxn id="77834" idx="0"/>
          </p:cNvCxnSpPr>
          <p:nvPr/>
        </p:nvCxnSpPr>
        <p:spPr bwMode="auto">
          <a:xfrm>
            <a:off x="4405313" y="952500"/>
            <a:ext cx="204787" cy="314325"/>
          </a:xfrm>
          <a:prstGeom prst="straightConnector1">
            <a:avLst/>
          </a:prstGeom>
          <a:noFill/>
          <a:ln w="38100">
            <a:solidFill>
              <a:schemeClr val="tx1"/>
            </a:solidFill>
            <a:round/>
            <a:headEnd/>
            <a:tailEnd type="triangle" w="med" len="med"/>
          </a:ln>
        </p:spPr>
      </p:cxnSp>
      <p:cxnSp>
        <p:nvCxnSpPr>
          <p:cNvPr id="77829" name="AutoShape 5"/>
          <p:cNvCxnSpPr>
            <a:cxnSpLocks noChangeShapeType="1"/>
          </p:cNvCxnSpPr>
          <p:nvPr/>
        </p:nvCxnSpPr>
        <p:spPr bwMode="auto">
          <a:xfrm>
            <a:off x="4648200" y="1552575"/>
            <a:ext cx="0" cy="685800"/>
          </a:xfrm>
          <a:prstGeom prst="straightConnector1">
            <a:avLst/>
          </a:prstGeom>
          <a:noFill/>
          <a:ln w="9525">
            <a:solidFill>
              <a:schemeClr val="tx1"/>
            </a:solidFill>
            <a:round/>
            <a:headEnd/>
            <a:tailEnd type="triangle" w="med" len="med"/>
          </a:ln>
        </p:spPr>
      </p:cxnSp>
      <p:sp>
        <p:nvSpPr>
          <p:cNvPr id="77830" name="Text Box 6"/>
          <p:cNvSpPr txBox="1">
            <a:spLocks noChangeArrowheads="1"/>
          </p:cNvSpPr>
          <p:nvPr/>
        </p:nvSpPr>
        <p:spPr bwMode="auto">
          <a:xfrm>
            <a:off x="1828800" y="228600"/>
            <a:ext cx="5105400" cy="307777"/>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67d:</a:t>
            </a:r>
            <a:r>
              <a:rPr lang="en-US" sz="1400" b="1" dirty="0"/>
              <a:t>  LEVEL 4 - Intervene </a:t>
            </a:r>
          </a:p>
        </p:txBody>
      </p:sp>
      <p:sp>
        <p:nvSpPr>
          <p:cNvPr id="77831" name="Text Box 7"/>
          <p:cNvSpPr txBox="1">
            <a:spLocks noChangeArrowheads="1"/>
          </p:cNvSpPr>
          <p:nvPr/>
        </p:nvSpPr>
        <p:spPr bwMode="auto">
          <a:xfrm>
            <a:off x="5867400" y="1057275"/>
            <a:ext cx="3200400" cy="553998"/>
          </a:xfrm>
          <a:prstGeom prst="rect">
            <a:avLst/>
          </a:prstGeom>
          <a:noFill/>
          <a:ln w="9525">
            <a:solidFill>
              <a:schemeClr val="tx1"/>
            </a:solidFill>
            <a:miter lim="800000"/>
            <a:headEnd/>
            <a:tailEnd/>
          </a:ln>
        </p:spPr>
        <p:txBody>
          <a:bodyPr>
            <a:spAutoFit/>
          </a:bodyPr>
          <a:lstStyle/>
          <a:p>
            <a:pPr algn="l"/>
            <a:r>
              <a:rPr lang="en-US" sz="1000" b="1" dirty="0"/>
              <a:t>1a. Staff Action Checklist</a:t>
            </a:r>
          </a:p>
          <a:p>
            <a:pPr algn="l">
              <a:buFont typeface="Wingdings" pitchFamily="2" charset="2"/>
              <a:buChar char="q"/>
            </a:pPr>
            <a:r>
              <a:rPr lang="en-US" sz="1000" b="1" dirty="0"/>
              <a:t> Intervenes to block/screen local authority forces</a:t>
            </a:r>
            <a:endParaRPr lang="en-US" sz="1000" b="1" dirty="0">
              <a:solidFill>
                <a:srgbClr val="000000"/>
              </a:solidFill>
              <a:ea typeface="Times New Roman" pitchFamily="18" charset="0"/>
              <a:cs typeface="Arial" charset="0"/>
            </a:endParaRPr>
          </a:p>
        </p:txBody>
      </p:sp>
      <p:cxnSp>
        <p:nvCxnSpPr>
          <p:cNvPr id="77832" name="AutoShape 8"/>
          <p:cNvCxnSpPr>
            <a:cxnSpLocks noChangeShapeType="1"/>
            <a:stCxn id="77834" idx="3"/>
            <a:endCxn id="77831" idx="1"/>
          </p:cNvCxnSpPr>
          <p:nvPr/>
        </p:nvCxnSpPr>
        <p:spPr bwMode="auto">
          <a:xfrm flipV="1">
            <a:off x="5334000" y="1334274"/>
            <a:ext cx="533400" cy="76220"/>
          </a:xfrm>
          <a:prstGeom prst="bentConnector3">
            <a:avLst>
              <a:gd name="adj1" fmla="val 50000"/>
            </a:avLst>
          </a:prstGeom>
          <a:noFill/>
          <a:ln w="28575">
            <a:solidFill>
              <a:schemeClr val="tx1"/>
            </a:solidFill>
            <a:prstDash val="sysDot"/>
            <a:miter lim="800000"/>
            <a:headEnd/>
            <a:tailEnd type="triangle" w="med" len="med"/>
          </a:ln>
        </p:spPr>
      </p:cxnSp>
      <p:sp>
        <p:nvSpPr>
          <p:cNvPr id="77833" name="Text Box 9"/>
          <p:cNvSpPr txBox="1">
            <a:spLocks noChangeArrowheads="1"/>
          </p:cNvSpPr>
          <p:nvPr/>
        </p:nvSpPr>
        <p:spPr bwMode="auto">
          <a:xfrm>
            <a:off x="6096000" y="6219825"/>
            <a:ext cx="2689225"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6. Unit Submits follow-up report Story Board.</a:t>
            </a:r>
          </a:p>
        </p:txBody>
      </p:sp>
      <p:sp>
        <p:nvSpPr>
          <p:cNvPr id="77834" name="Text Box 10"/>
          <p:cNvSpPr txBox="1">
            <a:spLocks noChangeArrowheads="1"/>
          </p:cNvSpPr>
          <p:nvPr/>
        </p:nvSpPr>
        <p:spPr bwMode="auto">
          <a:xfrm>
            <a:off x="3886200" y="1266825"/>
            <a:ext cx="14478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1.  Step-in</a:t>
            </a:r>
          </a:p>
        </p:txBody>
      </p:sp>
      <p:sp>
        <p:nvSpPr>
          <p:cNvPr id="77835" name="Text Box 11"/>
          <p:cNvSpPr txBox="1">
            <a:spLocks noChangeArrowheads="1"/>
          </p:cNvSpPr>
          <p:nvPr/>
        </p:nvSpPr>
        <p:spPr bwMode="auto">
          <a:xfrm>
            <a:off x="3886200" y="2343150"/>
            <a:ext cx="14478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2.  Protect</a:t>
            </a:r>
          </a:p>
        </p:txBody>
      </p:sp>
      <p:sp>
        <p:nvSpPr>
          <p:cNvPr id="77836" name="Text Box 12"/>
          <p:cNvSpPr txBox="1">
            <a:spLocks noChangeArrowheads="1"/>
          </p:cNvSpPr>
          <p:nvPr/>
        </p:nvSpPr>
        <p:spPr bwMode="auto">
          <a:xfrm>
            <a:off x="76200" y="2133600"/>
            <a:ext cx="2895600" cy="711200"/>
          </a:xfrm>
          <a:prstGeom prst="rect">
            <a:avLst/>
          </a:prstGeom>
          <a:noFill/>
          <a:ln w="9525">
            <a:solidFill>
              <a:schemeClr val="tx1"/>
            </a:solidFill>
            <a:miter lim="800000"/>
            <a:headEnd/>
            <a:tailEnd/>
          </a:ln>
        </p:spPr>
        <p:txBody>
          <a:bodyPr>
            <a:spAutoFit/>
          </a:bodyPr>
          <a:lstStyle/>
          <a:p>
            <a:pPr algn="l"/>
            <a:r>
              <a:rPr lang="en-US" sz="1000" b="1" dirty="0"/>
              <a:t>2a. Staff Action Checklist</a:t>
            </a:r>
          </a:p>
          <a:p>
            <a:pPr algn="l">
              <a:buFont typeface="Wingdings" pitchFamily="2" charset="2"/>
              <a:buChar char="q"/>
            </a:pPr>
            <a:r>
              <a:rPr lang="en-US" sz="1000" b="1" dirty="0"/>
              <a:t> Protect </a:t>
            </a:r>
            <a:r>
              <a:rPr lang="en-AU" sz="1000" b="1" dirty="0">
                <a:solidFill>
                  <a:srgbClr val="000000"/>
                </a:solidFill>
                <a:ea typeface="Times New Roman" pitchFamily="18" charset="0"/>
                <a:cs typeface="Arial" charset="0"/>
              </a:rPr>
              <a:t>critical infrastructure.</a:t>
            </a:r>
          </a:p>
          <a:p>
            <a:pPr algn="l">
              <a:buFont typeface="Wingdings" pitchFamily="2" charset="2"/>
              <a:buChar char="q"/>
            </a:pPr>
            <a:r>
              <a:rPr lang="en-AU" sz="1000" b="1" dirty="0">
                <a:solidFill>
                  <a:srgbClr val="000000"/>
                </a:solidFill>
                <a:ea typeface="Times New Roman" pitchFamily="18" charset="0"/>
                <a:cs typeface="Arial" charset="0"/>
              </a:rPr>
              <a:t> Secure key leadership by moving to safer location. </a:t>
            </a:r>
            <a:endParaRPr lang="en-US" sz="1000" b="1" dirty="0">
              <a:solidFill>
                <a:srgbClr val="000000"/>
              </a:solidFill>
              <a:ea typeface="Times New Roman" pitchFamily="18" charset="0"/>
              <a:cs typeface="Arial" charset="0"/>
            </a:endParaRPr>
          </a:p>
        </p:txBody>
      </p:sp>
      <p:cxnSp>
        <p:nvCxnSpPr>
          <p:cNvPr id="77837" name="AutoShape 13"/>
          <p:cNvCxnSpPr>
            <a:cxnSpLocks noChangeShapeType="1"/>
            <a:stCxn id="77835" idx="1"/>
            <a:endCxn id="77836" idx="3"/>
          </p:cNvCxnSpPr>
          <p:nvPr/>
        </p:nvCxnSpPr>
        <p:spPr bwMode="auto">
          <a:xfrm rot="10800000" flipV="1">
            <a:off x="2971800" y="2487613"/>
            <a:ext cx="914400" cy="1587"/>
          </a:xfrm>
          <a:prstGeom prst="bentConnector3">
            <a:avLst>
              <a:gd name="adj1" fmla="val 50000"/>
            </a:avLst>
          </a:prstGeom>
          <a:noFill/>
          <a:ln w="28575">
            <a:solidFill>
              <a:schemeClr val="tx1"/>
            </a:solidFill>
            <a:prstDash val="sysDot"/>
            <a:miter lim="800000"/>
            <a:headEnd/>
            <a:tailEnd type="triangle" w="med" len="med"/>
          </a:ln>
        </p:spPr>
      </p:cxnSp>
      <p:sp>
        <p:nvSpPr>
          <p:cNvPr id="77838" name="Text Box 14"/>
          <p:cNvSpPr txBox="1">
            <a:spLocks noChangeArrowheads="1"/>
          </p:cNvSpPr>
          <p:nvPr/>
        </p:nvSpPr>
        <p:spPr bwMode="auto">
          <a:xfrm>
            <a:off x="3886200" y="3316288"/>
            <a:ext cx="1447800" cy="469900"/>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3.  Precision Strike</a:t>
            </a:r>
          </a:p>
        </p:txBody>
      </p:sp>
      <p:sp>
        <p:nvSpPr>
          <p:cNvPr id="77841" name="Text Box 17"/>
          <p:cNvSpPr txBox="1">
            <a:spLocks noChangeArrowheads="1"/>
          </p:cNvSpPr>
          <p:nvPr/>
        </p:nvSpPr>
        <p:spPr bwMode="auto">
          <a:xfrm>
            <a:off x="5943600" y="5232400"/>
            <a:ext cx="3124200" cy="861774"/>
          </a:xfrm>
          <a:prstGeom prst="rect">
            <a:avLst/>
          </a:prstGeom>
          <a:noFill/>
          <a:ln w="9525">
            <a:solidFill>
              <a:schemeClr val="tx1"/>
            </a:solidFill>
            <a:miter lim="800000"/>
            <a:headEnd/>
            <a:tailEnd/>
          </a:ln>
        </p:spPr>
        <p:txBody>
          <a:bodyPr>
            <a:spAutoFit/>
          </a:bodyPr>
          <a:lstStyle/>
          <a:p>
            <a:pPr algn="l"/>
            <a:r>
              <a:rPr lang="en-US" sz="1000" b="1" dirty="0"/>
              <a:t>5a. Staff Action Checklist</a:t>
            </a:r>
          </a:p>
          <a:p>
            <a:pPr algn="l">
              <a:buFont typeface="Wingdings" pitchFamily="2" charset="2"/>
              <a:buChar char="q"/>
            </a:pPr>
            <a:r>
              <a:rPr lang="en-US" sz="1000" b="1" dirty="0"/>
              <a:t> S3 p</a:t>
            </a:r>
            <a:r>
              <a:rPr lang="en-AU" sz="1000" b="1" dirty="0" err="1">
                <a:solidFill>
                  <a:srgbClr val="000000"/>
                </a:solidFill>
                <a:cs typeface="Times New Roman" pitchFamily="18" charset="0"/>
              </a:rPr>
              <a:t>repare</a:t>
            </a:r>
            <a:r>
              <a:rPr lang="en-AU" sz="1000" b="1" dirty="0">
                <a:solidFill>
                  <a:srgbClr val="000000"/>
                </a:solidFill>
                <a:cs typeface="Times New Roman" pitchFamily="18" charset="0"/>
              </a:rPr>
              <a:t> OPS handover and withdraw concepts</a:t>
            </a:r>
            <a:r>
              <a:rPr lang="en-US" sz="1000" b="1" dirty="0"/>
              <a:t> </a:t>
            </a:r>
          </a:p>
          <a:p>
            <a:pPr algn="l">
              <a:buFont typeface="Wingdings" pitchFamily="2" charset="2"/>
              <a:buChar char="q"/>
            </a:pPr>
            <a:r>
              <a:rPr lang="en-US" sz="1000" b="1" dirty="0"/>
              <a:t> PAO, IO, PSYOPS </a:t>
            </a:r>
            <a:r>
              <a:rPr lang="en-AU" sz="1000" b="1" dirty="0">
                <a:solidFill>
                  <a:srgbClr val="000000"/>
                </a:solidFill>
                <a:cs typeface="Times New Roman" pitchFamily="18" charset="0"/>
              </a:rPr>
              <a:t>prepare for IO aspects of disengagement.</a:t>
            </a:r>
            <a:r>
              <a:rPr lang="en-US" sz="1000" b="1" dirty="0"/>
              <a:t> </a:t>
            </a:r>
          </a:p>
        </p:txBody>
      </p:sp>
      <p:sp>
        <p:nvSpPr>
          <p:cNvPr id="77842" name="Text Box 18"/>
          <p:cNvSpPr txBox="1">
            <a:spLocks noChangeArrowheads="1"/>
          </p:cNvSpPr>
          <p:nvPr/>
        </p:nvSpPr>
        <p:spPr bwMode="auto">
          <a:xfrm>
            <a:off x="76200" y="4257675"/>
            <a:ext cx="2895600" cy="558800"/>
          </a:xfrm>
          <a:prstGeom prst="rect">
            <a:avLst/>
          </a:prstGeom>
          <a:noFill/>
          <a:ln w="9525">
            <a:solidFill>
              <a:schemeClr val="tx1"/>
            </a:solidFill>
            <a:miter lim="800000"/>
            <a:headEnd/>
            <a:tailEnd/>
          </a:ln>
        </p:spPr>
        <p:txBody>
          <a:bodyPr>
            <a:spAutoFit/>
          </a:bodyPr>
          <a:lstStyle/>
          <a:p>
            <a:pPr algn="l"/>
            <a:r>
              <a:rPr lang="en-US" sz="1000" b="1" dirty="0"/>
              <a:t>4a. Staff Action Checklist</a:t>
            </a:r>
          </a:p>
          <a:p>
            <a:pPr algn="l">
              <a:buFont typeface="Wingdings" pitchFamily="2" charset="2"/>
              <a:buChar char="q"/>
            </a:pPr>
            <a:r>
              <a:rPr lang="en-US" sz="1000" b="1" dirty="0"/>
              <a:t> S3 </a:t>
            </a:r>
            <a:r>
              <a:rPr lang="en-AU" sz="1000" b="1" dirty="0">
                <a:solidFill>
                  <a:srgbClr val="000000"/>
                </a:solidFill>
                <a:cs typeface="Times New Roman" pitchFamily="18" charset="0"/>
              </a:rPr>
              <a:t>deconflict unit operations with local authority operations.</a:t>
            </a:r>
            <a:r>
              <a:rPr lang="en-US" sz="1000" b="1" dirty="0">
                <a:solidFill>
                  <a:srgbClr val="000000"/>
                </a:solidFill>
                <a:ea typeface="Times New Roman" pitchFamily="18" charset="0"/>
                <a:cs typeface="Arial" charset="0"/>
              </a:rPr>
              <a:t> </a:t>
            </a:r>
          </a:p>
        </p:txBody>
      </p:sp>
      <p:sp>
        <p:nvSpPr>
          <p:cNvPr id="77843" name="Text Box 19"/>
          <p:cNvSpPr txBox="1">
            <a:spLocks noChangeArrowheads="1"/>
          </p:cNvSpPr>
          <p:nvPr/>
        </p:nvSpPr>
        <p:spPr bwMode="auto">
          <a:xfrm>
            <a:off x="3886200" y="4397375"/>
            <a:ext cx="14478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4.  Coordinate</a:t>
            </a:r>
          </a:p>
        </p:txBody>
      </p:sp>
      <p:cxnSp>
        <p:nvCxnSpPr>
          <p:cNvPr id="77844" name="AutoShape 20"/>
          <p:cNvCxnSpPr>
            <a:cxnSpLocks noChangeShapeType="1"/>
            <a:stCxn id="77843" idx="1"/>
            <a:endCxn id="77842" idx="3"/>
          </p:cNvCxnSpPr>
          <p:nvPr/>
        </p:nvCxnSpPr>
        <p:spPr bwMode="auto">
          <a:xfrm rot="10800000">
            <a:off x="2971800" y="4537075"/>
            <a:ext cx="914400" cy="4763"/>
          </a:xfrm>
          <a:prstGeom prst="bentConnector3">
            <a:avLst>
              <a:gd name="adj1" fmla="val 50000"/>
            </a:avLst>
          </a:prstGeom>
          <a:noFill/>
          <a:ln w="28575">
            <a:solidFill>
              <a:schemeClr val="tx1"/>
            </a:solidFill>
            <a:prstDash val="sysDot"/>
            <a:miter lim="800000"/>
            <a:headEnd/>
            <a:tailEnd type="triangle" w="med" len="med"/>
          </a:ln>
        </p:spPr>
      </p:cxnSp>
      <p:sp>
        <p:nvSpPr>
          <p:cNvPr id="77845" name="Text Box 21"/>
          <p:cNvSpPr txBox="1">
            <a:spLocks noChangeArrowheads="1"/>
          </p:cNvSpPr>
          <p:nvPr/>
        </p:nvSpPr>
        <p:spPr bwMode="auto">
          <a:xfrm>
            <a:off x="3886200" y="5424488"/>
            <a:ext cx="1600200" cy="469900"/>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5.  Disengagement</a:t>
            </a:r>
          </a:p>
          <a:p>
            <a:pPr algn="l" eaLnBrk="0" hangingPunct="0"/>
            <a:r>
              <a:rPr lang="en-US" b="1"/>
              <a:t>     Planning</a:t>
            </a:r>
          </a:p>
        </p:txBody>
      </p:sp>
      <p:cxnSp>
        <p:nvCxnSpPr>
          <p:cNvPr id="77846" name="AutoShape 22"/>
          <p:cNvCxnSpPr>
            <a:cxnSpLocks noChangeShapeType="1"/>
            <a:stCxn id="77845" idx="3"/>
            <a:endCxn id="77841" idx="1"/>
          </p:cNvCxnSpPr>
          <p:nvPr/>
        </p:nvCxnSpPr>
        <p:spPr bwMode="auto">
          <a:xfrm>
            <a:off x="5486400" y="5659438"/>
            <a:ext cx="457200" cy="3849"/>
          </a:xfrm>
          <a:prstGeom prst="bentConnector3">
            <a:avLst>
              <a:gd name="adj1" fmla="val 50000"/>
            </a:avLst>
          </a:prstGeom>
          <a:noFill/>
          <a:ln w="28575">
            <a:solidFill>
              <a:schemeClr val="tx1"/>
            </a:solidFill>
            <a:prstDash val="sysDot"/>
            <a:miter lim="800000"/>
            <a:headEnd/>
            <a:tailEnd type="triangle" w="med" len="med"/>
          </a:ln>
        </p:spPr>
      </p:cxnSp>
      <p:cxnSp>
        <p:nvCxnSpPr>
          <p:cNvPr id="77847" name="AutoShape 23"/>
          <p:cNvCxnSpPr>
            <a:cxnSpLocks noChangeShapeType="1"/>
          </p:cNvCxnSpPr>
          <p:nvPr/>
        </p:nvCxnSpPr>
        <p:spPr bwMode="auto">
          <a:xfrm>
            <a:off x="4648200" y="4676775"/>
            <a:ext cx="0" cy="685800"/>
          </a:xfrm>
          <a:prstGeom prst="straightConnector1">
            <a:avLst/>
          </a:prstGeom>
          <a:noFill/>
          <a:ln w="9525">
            <a:solidFill>
              <a:schemeClr val="tx1"/>
            </a:solidFill>
            <a:round/>
            <a:headEnd/>
            <a:tailEnd type="triangle" w="med" len="med"/>
          </a:ln>
        </p:spPr>
      </p:cxnSp>
      <p:cxnSp>
        <p:nvCxnSpPr>
          <p:cNvPr id="77848" name="AutoShape 24"/>
          <p:cNvCxnSpPr>
            <a:cxnSpLocks noChangeShapeType="1"/>
          </p:cNvCxnSpPr>
          <p:nvPr/>
        </p:nvCxnSpPr>
        <p:spPr bwMode="auto">
          <a:xfrm>
            <a:off x="4648200" y="2667000"/>
            <a:ext cx="1588" cy="527050"/>
          </a:xfrm>
          <a:prstGeom prst="straightConnector1">
            <a:avLst/>
          </a:prstGeom>
          <a:noFill/>
          <a:ln w="9525">
            <a:solidFill>
              <a:schemeClr val="tx1"/>
            </a:solidFill>
            <a:round/>
            <a:headEnd/>
            <a:tailEnd type="triangle" w="med" len="med"/>
          </a:ln>
        </p:spPr>
      </p:cxnSp>
      <p:cxnSp>
        <p:nvCxnSpPr>
          <p:cNvPr id="77849" name="AutoShape 25"/>
          <p:cNvCxnSpPr>
            <a:cxnSpLocks noChangeShapeType="1"/>
          </p:cNvCxnSpPr>
          <p:nvPr/>
        </p:nvCxnSpPr>
        <p:spPr bwMode="auto">
          <a:xfrm>
            <a:off x="4648200" y="3787775"/>
            <a:ext cx="0" cy="555625"/>
          </a:xfrm>
          <a:prstGeom prst="straightConnector1">
            <a:avLst/>
          </a:prstGeom>
          <a:noFill/>
          <a:ln w="9525">
            <a:solidFill>
              <a:schemeClr val="tx1"/>
            </a:solidFill>
            <a:round/>
            <a:headEnd/>
            <a:tailEnd type="triangle"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5900" y="3771900"/>
            <a:ext cx="3200400" cy="23907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SALT-A  report to TOC:</a:t>
            </a:r>
          </a:p>
          <a:p>
            <a:pPr algn="l" eaLnBrk="0" hangingPunct="0"/>
            <a:r>
              <a:rPr lang="en-US" sz="1000" b="1" dirty="0"/>
              <a:t>S-Size</a:t>
            </a:r>
          </a:p>
          <a:p>
            <a:pPr algn="l" eaLnBrk="0" hangingPunct="0"/>
            <a:r>
              <a:rPr lang="en-US" sz="1000" b="1" dirty="0"/>
              <a:t>     (1)  Size of the crowd</a:t>
            </a:r>
          </a:p>
          <a:p>
            <a:pPr algn="l" eaLnBrk="0" hangingPunct="0"/>
            <a:r>
              <a:rPr lang="en-US" sz="1000" b="1" dirty="0"/>
              <a:t>     (2)  Make up of the crowd</a:t>
            </a:r>
          </a:p>
          <a:p>
            <a:pPr algn="l" eaLnBrk="0" hangingPunct="0"/>
            <a:r>
              <a:rPr lang="en-US" sz="1000" b="1" dirty="0"/>
              <a:t>A-Activity</a:t>
            </a:r>
          </a:p>
          <a:p>
            <a:pPr algn="l" eaLnBrk="0" hangingPunct="0"/>
            <a:r>
              <a:rPr lang="en-US" sz="1000" b="1" dirty="0"/>
              <a:t>     (1)  Why are they demonstrating </a:t>
            </a:r>
          </a:p>
          <a:p>
            <a:pPr algn="l" eaLnBrk="0" hangingPunct="0"/>
            <a:r>
              <a:rPr lang="en-US" sz="1000" b="1" dirty="0"/>
              <a:t>     (2)  Are they peaceful or violent</a:t>
            </a:r>
          </a:p>
          <a:p>
            <a:pPr algn="l" eaLnBrk="0" hangingPunct="0"/>
            <a:r>
              <a:rPr lang="en-US" sz="1000" b="1" dirty="0"/>
              <a:t>     (3)  What are they shouting</a:t>
            </a:r>
          </a:p>
          <a:p>
            <a:pPr algn="l" eaLnBrk="0" hangingPunct="0"/>
            <a:r>
              <a:rPr lang="en-US" sz="1000" b="1" dirty="0"/>
              <a:t>     (4)  Any Weapons visible</a:t>
            </a:r>
          </a:p>
          <a:p>
            <a:pPr algn="l" eaLnBrk="0" hangingPunct="0"/>
            <a:r>
              <a:rPr lang="en-US" sz="1000" b="1" dirty="0"/>
              <a:t>L-Location (8 digit grid)?</a:t>
            </a:r>
          </a:p>
          <a:p>
            <a:pPr algn="l" eaLnBrk="0" hangingPunct="0"/>
            <a:r>
              <a:rPr lang="en-US" sz="1000" b="1" dirty="0"/>
              <a:t>T-Time</a:t>
            </a:r>
          </a:p>
          <a:p>
            <a:pPr algn="l" eaLnBrk="0" hangingPunct="0"/>
            <a:r>
              <a:rPr lang="en-US" sz="1000" b="1" dirty="0"/>
              <a:t>A-Actions:</a:t>
            </a:r>
          </a:p>
          <a:p>
            <a:pPr algn="l" eaLnBrk="0" hangingPunct="0"/>
            <a:r>
              <a:rPr lang="en-US" sz="1000" b="1" dirty="0"/>
              <a:t>     (1)  Actions taken by unit.  </a:t>
            </a:r>
          </a:p>
          <a:p>
            <a:pPr algn="l" eaLnBrk="0" hangingPunct="0"/>
            <a:r>
              <a:rPr lang="en-US" sz="1000" b="1" dirty="0"/>
              <a:t>     (2)  Assets/support needed from Higher?</a:t>
            </a:r>
          </a:p>
          <a:p>
            <a:pPr algn="l" eaLnBrk="0" hangingPunct="0"/>
            <a:r>
              <a:rPr lang="en-US" sz="1000" b="1" dirty="0"/>
              <a:t>     (3)  Do actions include entering a mosque?</a:t>
            </a:r>
          </a:p>
        </p:txBody>
      </p:sp>
      <p:sp>
        <p:nvSpPr>
          <p:cNvPr id="11267" name="Text Box 3"/>
          <p:cNvSpPr txBox="1">
            <a:spLocks noChangeArrowheads="1"/>
          </p:cNvSpPr>
          <p:nvPr/>
        </p:nvSpPr>
        <p:spPr bwMode="auto">
          <a:xfrm>
            <a:off x="4127500" y="762000"/>
            <a:ext cx="1282700" cy="549275"/>
          </a:xfrm>
          <a:prstGeom prst="rect">
            <a:avLst/>
          </a:prstGeom>
          <a:noFill/>
          <a:ln w="12700">
            <a:noFill/>
            <a:miter lim="800000"/>
            <a:headEnd type="none" w="sm" len="sm"/>
            <a:tailEnd type="none" w="lg" len="lg"/>
          </a:ln>
        </p:spPr>
        <p:txBody>
          <a:bodyPr>
            <a:spAutoFit/>
          </a:bodyPr>
          <a:lstStyle/>
          <a:p>
            <a:pPr algn="l" eaLnBrk="0" hangingPunct="0"/>
            <a:endParaRPr lang="en-US" sz="1000" b="1"/>
          </a:p>
          <a:p>
            <a:pPr algn="l" eaLnBrk="0" hangingPunct="0"/>
            <a:r>
              <a:rPr lang="en-US" sz="1000" b="1"/>
              <a:t>Demonstration or pilgrimage</a:t>
            </a:r>
          </a:p>
        </p:txBody>
      </p:sp>
      <p:sp>
        <p:nvSpPr>
          <p:cNvPr id="11268" name="AutoShape 4"/>
          <p:cNvSpPr>
            <a:spLocks noChangeArrowheads="1"/>
          </p:cNvSpPr>
          <p:nvPr/>
        </p:nvSpPr>
        <p:spPr bwMode="auto">
          <a:xfrm>
            <a:off x="3906838" y="895350"/>
            <a:ext cx="1600200" cy="444500"/>
          </a:xfrm>
          <a:prstGeom prst="flowChartInputOutput">
            <a:avLst/>
          </a:prstGeom>
          <a:noFill/>
          <a:ln w="28575">
            <a:solidFill>
              <a:schemeClr val="tx1"/>
            </a:solidFill>
            <a:miter lim="800000"/>
            <a:headEnd/>
            <a:tailEnd/>
          </a:ln>
        </p:spPr>
        <p:txBody>
          <a:bodyPr wrap="none" anchor="ctr"/>
          <a:lstStyle/>
          <a:p>
            <a:endParaRPr lang="en-US"/>
          </a:p>
        </p:txBody>
      </p:sp>
      <p:sp>
        <p:nvSpPr>
          <p:cNvPr id="11269" name="Text Box 5"/>
          <p:cNvSpPr txBox="1">
            <a:spLocks noChangeArrowheads="1"/>
          </p:cNvSpPr>
          <p:nvPr/>
        </p:nvSpPr>
        <p:spPr bwMode="auto">
          <a:xfrm>
            <a:off x="3886200" y="1600200"/>
            <a:ext cx="21336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1.  Unit encounters a crowd that threatens the safe and secure environment</a:t>
            </a:r>
          </a:p>
        </p:txBody>
      </p:sp>
      <p:sp>
        <p:nvSpPr>
          <p:cNvPr id="11270" name="Text Box 6"/>
          <p:cNvSpPr txBox="1">
            <a:spLocks noChangeArrowheads="1"/>
          </p:cNvSpPr>
          <p:nvPr/>
        </p:nvSpPr>
        <p:spPr bwMode="auto">
          <a:xfrm>
            <a:off x="4038600" y="2362200"/>
            <a:ext cx="1447800" cy="553998"/>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  Subordinate TOC reports to higher TOC</a:t>
            </a:r>
          </a:p>
        </p:txBody>
      </p:sp>
      <p:cxnSp>
        <p:nvCxnSpPr>
          <p:cNvPr id="11271" name="AutoShape 7"/>
          <p:cNvCxnSpPr>
            <a:cxnSpLocks noChangeShapeType="1"/>
            <a:stCxn id="11270" idx="1"/>
            <a:endCxn id="11266" idx="3"/>
          </p:cNvCxnSpPr>
          <p:nvPr/>
        </p:nvCxnSpPr>
        <p:spPr bwMode="auto">
          <a:xfrm rot="10800000" flipV="1">
            <a:off x="3416300" y="2639198"/>
            <a:ext cx="622300" cy="2328089"/>
          </a:xfrm>
          <a:prstGeom prst="bentConnector3">
            <a:avLst>
              <a:gd name="adj1" fmla="val 50000"/>
            </a:avLst>
          </a:prstGeom>
          <a:noFill/>
          <a:ln w="28575">
            <a:solidFill>
              <a:schemeClr val="tx1"/>
            </a:solidFill>
            <a:prstDash val="sysDot"/>
            <a:miter lim="800000"/>
            <a:headEnd/>
            <a:tailEnd/>
          </a:ln>
        </p:spPr>
      </p:cxnSp>
      <p:cxnSp>
        <p:nvCxnSpPr>
          <p:cNvPr id="11272" name="AutoShape 8"/>
          <p:cNvCxnSpPr>
            <a:cxnSpLocks noChangeShapeType="1"/>
            <a:stCxn id="11268" idx="4"/>
            <a:endCxn id="11269" idx="0"/>
          </p:cNvCxnSpPr>
          <p:nvPr/>
        </p:nvCxnSpPr>
        <p:spPr bwMode="auto">
          <a:xfrm>
            <a:off x="4706938" y="1354138"/>
            <a:ext cx="246062" cy="246062"/>
          </a:xfrm>
          <a:prstGeom prst="straightConnector1">
            <a:avLst/>
          </a:prstGeom>
          <a:noFill/>
          <a:ln w="9525">
            <a:solidFill>
              <a:schemeClr val="tx1"/>
            </a:solidFill>
            <a:round/>
            <a:headEnd/>
            <a:tailEnd type="triangle" w="med" len="med"/>
          </a:ln>
        </p:spPr>
      </p:cxnSp>
      <p:cxnSp>
        <p:nvCxnSpPr>
          <p:cNvPr id="11273" name="AutoShape 9"/>
          <p:cNvCxnSpPr>
            <a:cxnSpLocks noChangeShapeType="1"/>
            <a:stCxn id="11269" idx="2"/>
            <a:endCxn id="11270" idx="0"/>
          </p:cNvCxnSpPr>
          <p:nvPr/>
        </p:nvCxnSpPr>
        <p:spPr bwMode="auto">
          <a:xfrm flipH="1">
            <a:off x="4762500" y="2162175"/>
            <a:ext cx="190500" cy="200025"/>
          </a:xfrm>
          <a:prstGeom prst="straightConnector1">
            <a:avLst/>
          </a:prstGeom>
          <a:noFill/>
          <a:ln w="9525">
            <a:solidFill>
              <a:schemeClr val="tx1"/>
            </a:solidFill>
            <a:round/>
            <a:headEnd/>
            <a:tailEnd type="triangle" w="med" len="med"/>
          </a:ln>
        </p:spPr>
      </p:cxnSp>
      <p:cxnSp>
        <p:nvCxnSpPr>
          <p:cNvPr id="11274" name="AutoShape 10"/>
          <p:cNvCxnSpPr>
            <a:cxnSpLocks noChangeShapeType="1"/>
            <a:stCxn id="11270" idx="2"/>
            <a:endCxn id="11283" idx="0"/>
          </p:cNvCxnSpPr>
          <p:nvPr/>
        </p:nvCxnSpPr>
        <p:spPr bwMode="auto">
          <a:xfrm flipV="1">
            <a:off x="4762500" y="2895600"/>
            <a:ext cx="38100" cy="20598"/>
          </a:xfrm>
          <a:prstGeom prst="straightConnector1">
            <a:avLst/>
          </a:prstGeom>
          <a:noFill/>
          <a:ln w="9525">
            <a:solidFill>
              <a:schemeClr val="tx1"/>
            </a:solidFill>
            <a:round/>
            <a:headEnd/>
            <a:tailEnd type="triangle" w="med" len="med"/>
          </a:ln>
        </p:spPr>
      </p:cxnSp>
      <p:sp>
        <p:nvSpPr>
          <p:cNvPr id="11275" name="Text Box 11"/>
          <p:cNvSpPr txBox="1">
            <a:spLocks noChangeArrowheads="1"/>
          </p:cNvSpPr>
          <p:nvPr/>
        </p:nvSpPr>
        <p:spPr bwMode="auto">
          <a:xfrm>
            <a:off x="2209800" y="228600"/>
            <a:ext cx="5029200" cy="381000"/>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a:latin typeface="Arial Black" pitchFamily="34" charset="0"/>
              </a:rPr>
              <a:t>BATTLE DRILL 08:</a:t>
            </a:r>
            <a:r>
              <a:rPr lang="en-US" sz="1400" b="1"/>
              <a:t>  Demonstration, pilgrimage, or riot</a:t>
            </a:r>
          </a:p>
        </p:txBody>
      </p:sp>
      <p:sp>
        <p:nvSpPr>
          <p:cNvPr id="11276" name="Text Box 12"/>
          <p:cNvSpPr txBox="1">
            <a:spLocks noChangeArrowheads="1"/>
          </p:cNvSpPr>
          <p:nvPr/>
        </p:nvSpPr>
        <p:spPr bwMode="auto">
          <a:xfrm>
            <a:off x="152400" y="1676400"/>
            <a:ext cx="3429000" cy="1323439"/>
          </a:xfrm>
          <a:prstGeom prst="rect">
            <a:avLst/>
          </a:prstGeom>
          <a:solidFill>
            <a:schemeClr val="bg1"/>
          </a:solidFill>
          <a:ln w="12700">
            <a:solidFill>
              <a:schemeClr val="tx1"/>
            </a:solidFill>
            <a:miter lim="800000"/>
            <a:headEnd type="none" w="sm" len="sm"/>
            <a:tailEnd type="none" w="lg" len="lg"/>
          </a:ln>
        </p:spPr>
        <p:txBody>
          <a:bodyPr>
            <a:spAutoFit/>
          </a:bodyPr>
          <a:lstStyle/>
          <a:p>
            <a:pPr algn="l" eaLnBrk="0" hangingPunct="0"/>
            <a:r>
              <a:rPr lang="en-US" sz="1000" b="1" dirty="0"/>
              <a:t>1a. Immediate actions by unit:</a:t>
            </a:r>
          </a:p>
          <a:p>
            <a:pPr algn="l" eaLnBrk="0" hangingPunct="0"/>
            <a:r>
              <a:rPr lang="en-US" sz="1000" b="1" dirty="0"/>
              <a:t>1)  Secure area, prevent further people from joining crowd</a:t>
            </a:r>
          </a:p>
          <a:p>
            <a:pPr algn="l" eaLnBrk="0" hangingPunct="0"/>
            <a:r>
              <a:rPr lang="en-US" sz="1000" b="1" dirty="0"/>
              <a:t>2) Determine size and intent of the crowd.</a:t>
            </a:r>
          </a:p>
          <a:p>
            <a:pPr algn="l" eaLnBrk="0" hangingPunct="0"/>
            <a:r>
              <a:rPr lang="en-US" sz="1000" b="1" dirty="0"/>
              <a:t>3) Notify TOC of situation</a:t>
            </a:r>
          </a:p>
          <a:p>
            <a:pPr algn="l" eaLnBrk="0" hangingPunct="0"/>
            <a:r>
              <a:rPr lang="en-US" sz="1000" b="1" dirty="0"/>
              <a:t>4) Identify leader(s) of crowd</a:t>
            </a:r>
          </a:p>
          <a:p>
            <a:pPr algn="l" eaLnBrk="0" hangingPunct="0"/>
            <a:r>
              <a:rPr lang="en-US" sz="1000" b="1" dirty="0"/>
              <a:t>5) Photograph leaders</a:t>
            </a:r>
          </a:p>
          <a:p>
            <a:pPr algn="l" eaLnBrk="0" hangingPunct="0"/>
            <a:r>
              <a:rPr lang="en-US" sz="1000" b="1" dirty="0"/>
              <a:t>6) Identify if there is a need for route closures</a:t>
            </a:r>
          </a:p>
        </p:txBody>
      </p:sp>
      <p:cxnSp>
        <p:nvCxnSpPr>
          <p:cNvPr id="11277" name="AutoShape 13"/>
          <p:cNvCxnSpPr>
            <a:cxnSpLocks noChangeShapeType="1"/>
            <a:stCxn id="11269" idx="1"/>
            <a:endCxn id="11276" idx="3"/>
          </p:cNvCxnSpPr>
          <p:nvPr/>
        </p:nvCxnSpPr>
        <p:spPr bwMode="auto">
          <a:xfrm flipH="1">
            <a:off x="3581400" y="1881188"/>
            <a:ext cx="304800" cy="456932"/>
          </a:xfrm>
          <a:prstGeom prst="straightConnector1">
            <a:avLst/>
          </a:prstGeom>
          <a:noFill/>
          <a:ln w="28575">
            <a:solidFill>
              <a:schemeClr val="tx1"/>
            </a:solidFill>
            <a:prstDash val="sysDot"/>
            <a:round/>
            <a:headEnd/>
            <a:tailEnd/>
          </a:ln>
        </p:spPr>
      </p:cxnSp>
      <p:sp>
        <p:nvSpPr>
          <p:cNvPr id="11278" name="Text Box 14"/>
          <p:cNvSpPr txBox="1">
            <a:spLocks noChangeArrowheads="1"/>
          </p:cNvSpPr>
          <p:nvPr/>
        </p:nvSpPr>
        <p:spPr bwMode="auto">
          <a:xfrm>
            <a:off x="6248400" y="1295400"/>
            <a:ext cx="2667000" cy="707886"/>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1000" b="1" dirty="0"/>
              <a:t>3a. Notification Tree:</a:t>
            </a:r>
          </a:p>
          <a:p>
            <a:pPr algn="l" eaLnBrk="0" hangingPunct="0"/>
            <a:r>
              <a:rPr lang="en-US" sz="1000" b="1" dirty="0"/>
              <a:t>(1) Command group and staff </a:t>
            </a:r>
          </a:p>
          <a:p>
            <a:pPr algn="l" eaLnBrk="0" hangingPunct="0"/>
            <a:r>
              <a:rPr lang="en-US" sz="1000" b="1" dirty="0"/>
              <a:t>(2) Alert all subordinate TOCs if upgrade FPCON is necessary</a:t>
            </a:r>
          </a:p>
        </p:txBody>
      </p:sp>
      <p:cxnSp>
        <p:nvCxnSpPr>
          <p:cNvPr id="11279" name="AutoShape 15"/>
          <p:cNvCxnSpPr>
            <a:cxnSpLocks noChangeShapeType="1"/>
            <a:stCxn id="11283" idx="3"/>
            <a:endCxn id="11278" idx="1"/>
          </p:cNvCxnSpPr>
          <p:nvPr/>
        </p:nvCxnSpPr>
        <p:spPr bwMode="auto">
          <a:xfrm flipV="1">
            <a:off x="5638800" y="1649343"/>
            <a:ext cx="609600" cy="1603445"/>
          </a:xfrm>
          <a:prstGeom prst="bentConnector3">
            <a:avLst>
              <a:gd name="adj1" fmla="val 50000"/>
            </a:avLst>
          </a:prstGeom>
          <a:noFill/>
          <a:ln w="28575">
            <a:solidFill>
              <a:schemeClr val="tx1"/>
            </a:solidFill>
            <a:prstDash val="sysDot"/>
            <a:miter lim="800000"/>
            <a:headEnd/>
            <a:tailEnd/>
          </a:ln>
        </p:spPr>
      </p:cxnSp>
      <p:sp>
        <p:nvSpPr>
          <p:cNvPr id="11280" name="AutoShape 16"/>
          <p:cNvSpPr>
            <a:spLocks noChangeArrowheads="1"/>
          </p:cNvSpPr>
          <p:nvPr/>
        </p:nvSpPr>
        <p:spPr bwMode="auto">
          <a:xfrm>
            <a:off x="3941763" y="3810000"/>
            <a:ext cx="1600200" cy="1524000"/>
          </a:xfrm>
          <a:prstGeom prst="flowChartDecision">
            <a:avLst/>
          </a:prstGeom>
          <a:noFill/>
          <a:ln w="9525">
            <a:solidFill>
              <a:schemeClr val="tx1"/>
            </a:solidFill>
            <a:miter lim="800000"/>
            <a:headEnd/>
            <a:tailEnd/>
          </a:ln>
        </p:spPr>
        <p:txBody>
          <a:bodyPr wrap="none" anchor="ctr"/>
          <a:lstStyle/>
          <a:p>
            <a:endParaRPr lang="en-US"/>
          </a:p>
        </p:txBody>
      </p:sp>
      <p:sp>
        <p:nvSpPr>
          <p:cNvPr id="11281" name="Text Box 17"/>
          <p:cNvSpPr txBox="1">
            <a:spLocks noChangeArrowheads="1"/>
          </p:cNvSpPr>
          <p:nvPr/>
        </p:nvSpPr>
        <p:spPr bwMode="auto">
          <a:xfrm>
            <a:off x="5486400" y="4098925"/>
            <a:ext cx="457200" cy="244475"/>
          </a:xfrm>
          <a:prstGeom prst="rect">
            <a:avLst/>
          </a:prstGeom>
          <a:noFill/>
          <a:ln w="12700">
            <a:noFill/>
            <a:miter lim="800000"/>
            <a:headEnd type="none" w="sm" len="sm"/>
            <a:tailEnd type="none" w="lg" len="lg"/>
          </a:ln>
        </p:spPr>
        <p:txBody>
          <a:bodyPr>
            <a:spAutoFit/>
          </a:bodyPr>
          <a:lstStyle/>
          <a:p>
            <a:pPr algn="l" eaLnBrk="0" hangingPunct="0"/>
            <a:r>
              <a:rPr lang="en-US" sz="1000" b="1"/>
              <a:t>NO</a:t>
            </a:r>
          </a:p>
        </p:txBody>
      </p:sp>
      <p:sp>
        <p:nvSpPr>
          <p:cNvPr id="11282" name="Text Box 18"/>
          <p:cNvSpPr txBox="1">
            <a:spLocks noChangeArrowheads="1"/>
          </p:cNvSpPr>
          <p:nvPr/>
        </p:nvSpPr>
        <p:spPr bwMode="auto">
          <a:xfrm>
            <a:off x="5562600" y="5029200"/>
            <a:ext cx="457200" cy="244475"/>
          </a:xfrm>
          <a:prstGeom prst="rect">
            <a:avLst/>
          </a:prstGeom>
          <a:noFill/>
          <a:ln w="12700">
            <a:noFill/>
            <a:miter lim="800000"/>
            <a:headEnd type="none" w="sm" len="sm"/>
            <a:tailEnd type="none" w="lg" len="lg"/>
          </a:ln>
        </p:spPr>
        <p:txBody>
          <a:bodyPr>
            <a:spAutoFit/>
          </a:bodyPr>
          <a:lstStyle/>
          <a:p>
            <a:pPr algn="l" eaLnBrk="0" hangingPunct="0"/>
            <a:r>
              <a:rPr lang="en-US" sz="1000" b="1"/>
              <a:t>YES</a:t>
            </a:r>
          </a:p>
        </p:txBody>
      </p:sp>
      <p:sp>
        <p:nvSpPr>
          <p:cNvPr id="11283" name="Text Box 19"/>
          <p:cNvSpPr txBox="1">
            <a:spLocks noChangeArrowheads="1"/>
          </p:cNvSpPr>
          <p:nvPr/>
        </p:nvSpPr>
        <p:spPr bwMode="auto">
          <a:xfrm>
            <a:off x="3962400" y="2895600"/>
            <a:ext cx="1676400" cy="714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3.  Battle Captain begins notification procedures, submits SALUTE report within 30 minutes</a:t>
            </a:r>
          </a:p>
        </p:txBody>
      </p:sp>
      <p:sp>
        <p:nvSpPr>
          <p:cNvPr id="11284" name="Text Box 20"/>
          <p:cNvSpPr txBox="1">
            <a:spLocks noChangeArrowheads="1"/>
          </p:cNvSpPr>
          <p:nvPr/>
        </p:nvSpPr>
        <p:spPr bwMode="auto">
          <a:xfrm>
            <a:off x="4114800" y="4098925"/>
            <a:ext cx="1295400" cy="854075"/>
          </a:xfrm>
          <a:prstGeom prst="rect">
            <a:avLst/>
          </a:prstGeom>
          <a:noFill/>
          <a:ln w="12700">
            <a:noFill/>
            <a:miter lim="800000"/>
            <a:headEnd type="none" w="sm" len="sm"/>
            <a:tailEnd type="none" w="lg" len="lg"/>
          </a:ln>
        </p:spPr>
        <p:txBody>
          <a:bodyPr>
            <a:spAutoFit/>
          </a:bodyPr>
          <a:lstStyle/>
          <a:p>
            <a:pPr eaLnBrk="0" hangingPunct="0"/>
            <a:r>
              <a:rPr lang="en-US" sz="1000" b="1" dirty="0"/>
              <a:t>4.  If crowd is along MSR/ASR, does the unit recommend closing the </a:t>
            </a:r>
            <a:r>
              <a:rPr lang="en-US" sz="1000" b="1" dirty="0" err="1"/>
              <a:t>rte</a:t>
            </a:r>
            <a:r>
              <a:rPr lang="en-US" sz="1000" b="1" dirty="0"/>
              <a:t>?</a:t>
            </a:r>
          </a:p>
        </p:txBody>
      </p:sp>
      <p:cxnSp>
        <p:nvCxnSpPr>
          <p:cNvPr id="11285" name="AutoShape 21"/>
          <p:cNvCxnSpPr>
            <a:cxnSpLocks noChangeShapeType="1"/>
            <a:stCxn id="11280" idx="3"/>
            <a:endCxn id="11287" idx="1"/>
          </p:cNvCxnSpPr>
          <p:nvPr/>
        </p:nvCxnSpPr>
        <p:spPr bwMode="auto">
          <a:xfrm flipV="1">
            <a:off x="5541963" y="3561785"/>
            <a:ext cx="706437" cy="1010215"/>
          </a:xfrm>
          <a:prstGeom prst="straightConnector1">
            <a:avLst/>
          </a:prstGeom>
          <a:noFill/>
          <a:ln w="9525">
            <a:solidFill>
              <a:schemeClr val="tx1"/>
            </a:solidFill>
            <a:round/>
            <a:headEnd/>
            <a:tailEnd type="triangle" w="med" len="med"/>
          </a:ln>
        </p:spPr>
      </p:cxnSp>
      <p:cxnSp>
        <p:nvCxnSpPr>
          <p:cNvPr id="11286" name="AutoShape 22"/>
          <p:cNvCxnSpPr>
            <a:cxnSpLocks noChangeShapeType="1"/>
            <a:stCxn id="11280" idx="3"/>
            <a:endCxn id="11288" idx="0"/>
          </p:cNvCxnSpPr>
          <p:nvPr/>
        </p:nvCxnSpPr>
        <p:spPr bwMode="auto">
          <a:xfrm>
            <a:off x="5541963" y="4572000"/>
            <a:ext cx="744537" cy="762000"/>
          </a:xfrm>
          <a:prstGeom prst="straightConnector1">
            <a:avLst/>
          </a:prstGeom>
          <a:noFill/>
          <a:ln w="9525">
            <a:solidFill>
              <a:schemeClr val="tx1"/>
            </a:solidFill>
            <a:round/>
            <a:headEnd/>
            <a:tailEnd type="triangle" w="med" len="med"/>
          </a:ln>
        </p:spPr>
      </p:cxnSp>
      <p:sp>
        <p:nvSpPr>
          <p:cNvPr id="11287" name="Text Box 23"/>
          <p:cNvSpPr txBox="1">
            <a:spLocks noChangeArrowheads="1"/>
          </p:cNvSpPr>
          <p:nvPr/>
        </p:nvSpPr>
        <p:spPr bwMode="auto">
          <a:xfrm>
            <a:off x="6248400" y="2438400"/>
            <a:ext cx="2667000" cy="2246769"/>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5. Battle Captain actions:</a:t>
            </a:r>
          </a:p>
          <a:p>
            <a:pPr algn="l" eaLnBrk="0" hangingPunct="0"/>
            <a:r>
              <a:rPr lang="en-US" sz="1000" b="1" dirty="0"/>
              <a:t>(1) Notify command group and staff</a:t>
            </a:r>
          </a:p>
          <a:p>
            <a:pPr algn="l" eaLnBrk="0" hangingPunct="0"/>
            <a:r>
              <a:rPr lang="en-US" sz="1000" b="1" dirty="0"/>
              <a:t>(2) Request UAS support from S-2  to monitor pilgrimage</a:t>
            </a:r>
          </a:p>
          <a:p>
            <a:pPr algn="l" eaLnBrk="0" hangingPunct="0"/>
            <a:r>
              <a:rPr lang="en-US" sz="1000" b="1" dirty="0"/>
              <a:t>(3) See </a:t>
            </a:r>
            <a:r>
              <a:rPr lang="en-US" sz="1000" b="1" dirty="0">
                <a:hlinkClick r:id="rId3" action="ppaction://hlinksldjump"/>
              </a:rPr>
              <a:t>CARD 50 </a:t>
            </a:r>
            <a:r>
              <a:rPr lang="en-US" sz="1000" b="1" dirty="0"/>
              <a:t>for QRF</a:t>
            </a:r>
          </a:p>
          <a:p>
            <a:pPr algn="l" eaLnBrk="0" hangingPunct="0"/>
            <a:r>
              <a:rPr lang="en-US" sz="1000" b="1" dirty="0"/>
              <a:t>(4) Identify which unit will cordon the pilgrimage's final destination, if required</a:t>
            </a:r>
          </a:p>
          <a:p>
            <a:pPr algn="l" eaLnBrk="0" hangingPunct="0"/>
            <a:r>
              <a:rPr lang="en-US" sz="1000" b="1" dirty="0"/>
              <a:t>(5) Deploy PSYOP team (leaflet drops/ talking points)</a:t>
            </a:r>
          </a:p>
          <a:p>
            <a:pPr algn="l" eaLnBrk="0" hangingPunct="0"/>
            <a:r>
              <a:rPr lang="en-US" sz="1000" b="1" dirty="0"/>
              <a:t>(6) Direct FSE request RW for “show of force”</a:t>
            </a:r>
          </a:p>
          <a:p>
            <a:pPr algn="l" eaLnBrk="0" hangingPunct="0"/>
            <a:r>
              <a:rPr lang="en-US" sz="1000" b="1" dirty="0"/>
              <a:t>(7) Unit Submits follow-up report Story Board to BTL CPT.</a:t>
            </a:r>
          </a:p>
          <a:p>
            <a:pPr algn="l" eaLnBrk="0" hangingPunct="0"/>
            <a:endParaRPr lang="en-US" sz="1000" b="1" dirty="0"/>
          </a:p>
        </p:txBody>
      </p:sp>
      <p:sp>
        <p:nvSpPr>
          <p:cNvPr id="11288" name="Text Box 24"/>
          <p:cNvSpPr txBox="1">
            <a:spLocks noChangeArrowheads="1"/>
          </p:cNvSpPr>
          <p:nvPr/>
        </p:nvSpPr>
        <p:spPr bwMode="auto">
          <a:xfrm>
            <a:off x="3657600" y="5334000"/>
            <a:ext cx="5257800" cy="1169551"/>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6. Battle Captain actions:</a:t>
            </a:r>
          </a:p>
          <a:p>
            <a:pPr marL="228600" indent="-228600" algn="l" eaLnBrk="0" hangingPunct="0">
              <a:buAutoNum type="arabicParenBoth"/>
            </a:pPr>
            <a:r>
              <a:rPr lang="en-US" sz="1000" b="1" dirty="0"/>
              <a:t>Request route closure </a:t>
            </a:r>
          </a:p>
          <a:p>
            <a:pPr marL="228600" indent="-228600" algn="l" eaLnBrk="0" hangingPunct="0">
              <a:buAutoNum type="arabicParenBoth"/>
            </a:pPr>
            <a:r>
              <a:rPr lang="en-US" sz="1000" b="1" dirty="0"/>
              <a:t>Request UAS support to monitor pilgrimage</a:t>
            </a:r>
          </a:p>
          <a:p>
            <a:pPr marL="228600" indent="-228600" algn="l" eaLnBrk="0" hangingPunct="0">
              <a:buAutoNum type="arabicParenBoth"/>
            </a:pPr>
            <a:r>
              <a:rPr lang="en-US" sz="1000" b="1" dirty="0"/>
              <a:t>Coordinate with higher to establish TCPs and close route</a:t>
            </a:r>
          </a:p>
          <a:p>
            <a:pPr marL="228600" indent="-228600" algn="l" eaLnBrk="0" hangingPunct="0">
              <a:buAutoNum type="arabicParenBoth"/>
            </a:pPr>
            <a:r>
              <a:rPr lang="en-US" sz="1000" b="1" dirty="0"/>
              <a:t>Identify which unit will cordon the pilgrimage's final destination, if necessary</a:t>
            </a:r>
          </a:p>
          <a:p>
            <a:pPr marL="228600" indent="-228600" algn="l" eaLnBrk="0" hangingPunct="0">
              <a:buAutoNum type="arabicParenBoth"/>
            </a:pPr>
            <a:r>
              <a:rPr lang="en-US" sz="1000" b="1" dirty="0"/>
              <a:t>Coordinates with higher to close TCPs and reopen route</a:t>
            </a:r>
          </a:p>
          <a:p>
            <a:pPr marL="228600" indent="-228600" algn="l" eaLnBrk="0" hangingPunct="0">
              <a:buAutoNum type="arabicParenBoth"/>
            </a:pPr>
            <a:r>
              <a:rPr lang="en-US" sz="1000" b="1" dirty="0"/>
              <a:t>Unit Submits follow-up report Story Board</a:t>
            </a:r>
          </a:p>
        </p:txBody>
      </p:sp>
      <p:cxnSp>
        <p:nvCxnSpPr>
          <p:cNvPr id="11289" name="AutoShape 25"/>
          <p:cNvCxnSpPr>
            <a:cxnSpLocks noChangeShapeType="1"/>
            <a:stCxn id="11283" idx="2"/>
            <a:endCxn id="11280" idx="0"/>
          </p:cNvCxnSpPr>
          <p:nvPr/>
        </p:nvCxnSpPr>
        <p:spPr bwMode="auto">
          <a:xfrm flipH="1">
            <a:off x="4741863" y="3609975"/>
            <a:ext cx="58737" cy="200025"/>
          </a:xfrm>
          <a:prstGeom prst="straightConnector1">
            <a:avLst/>
          </a:prstGeom>
          <a:noFill/>
          <a:ln w="9525">
            <a:solidFill>
              <a:schemeClr val="tx1"/>
            </a:solidFill>
            <a:round/>
            <a:headEnd/>
            <a:tailEnd type="triangle" w="med" len="med"/>
          </a:ln>
        </p:spPr>
      </p:cxnSp>
      <p:sp>
        <p:nvSpPr>
          <p:cNvPr id="11290" name="Rectangle 26"/>
          <p:cNvSpPr>
            <a:spLocks noChangeArrowheads="1"/>
          </p:cNvSpPr>
          <p:nvPr/>
        </p:nvSpPr>
        <p:spPr bwMode="auto">
          <a:xfrm>
            <a:off x="8077200" y="152400"/>
            <a:ext cx="914400" cy="685800"/>
          </a:xfrm>
          <a:prstGeom prst="rect">
            <a:avLst/>
          </a:prstGeom>
          <a:solidFill>
            <a:srgbClr val="00FF00"/>
          </a:solidFill>
          <a:ln w="28575">
            <a:solidFill>
              <a:schemeClr val="tx1"/>
            </a:solidFill>
            <a:miter lim="800000"/>
            <a:headEnd/>
            <a:tailEnd/>
          </a:ln>
        </p:spPr>
        <p:txBody>
          <a:bodyPr wrap="none" anchor="ctr"/>
          <a:lstStyle/>
          <a:p>
            <a:pPr algn="l"/>
            <a:r>
              <a:rPr lang="en-US" sz="1000" b="1"/>
              <a:t>Hyperlink</a:t>
            </a:r>
          </a:p>
          <a:p>
            <a:pPr algn="l"/>
            <a:r>
              <a:rPr lang="en-US" sz="1000" b="1">
                <a:hlinkClick r:id="rId3" action="ppaction://hlinksldjump"/>
              </a:rPr>
              <a:t>50-Reserve</a:t>
            </a:r>
            <a:endParaRPr lang="en-US" sz="1000" b="1"/>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2030896" y="811696"/>
            <a:ext cx="2590800" cy="246221"/>
          </a:xfrm>
          <a:prstGeom prst="rect">
            <a:avLst/>
          </a:prstGeom>
          <a:noFill/>
          <a:ln w="12700">
            <a:noFill/>
            <a:miter lim="800000"/>
            <a:headEnd type="none" w="sm" len="sm"/>
            <a:tailEnd type="none" w="lg" len="lg"/>
          </a:ln>
        </p:spPr>
        <p:txBody>
          <a:bodyPr>
            <a:spAutoFit/>
          </a:bodyPr>
          <a:lstStyle/>
          <a:p>
            <a:pPr algn="l" eaLnBrk="0" hangingPunct="0"/>
            <a:r>
              <a:rPr lang="en-US" sz="1000" b="1" dirty="0"/>
              <a:t>Trigger:  </a:t>
            </a:r>
            <a:r>
              <a:rPr lang="en-AU" sz="1000" b="1" dirty="0">
                <a:solidFill>
                  <a:srgbClr val="000000"/>
                </a:solidFill>
                <a:cs typeface="Times New Roman" pitchFamily="18" charset="0"/>
              </a:rPr>
              <a:t>Specific critical incident</a:t>
            </a:r>
            <a:endParaRPr lang="en-US" sz="1000" b="1" dirty="0">
              <a:solidFill>
                <a:srgbClr val="000000"/>
              </a:solidFill>
              <a:cs typeface="Times New Roman" pitchFamily="18" charset="0"/>
            </a:endParaRPr>
          </a:p>
        </p:txBody>
      </p:sp>
      <p:sp>
        <p:nvSpPr>
          <p:cNvPr id="78851" name="AutoShape 3"/>
          <p:cNvSpPr>
            <a:spLocks noChangeArrowheads="1"/>
          </p:cNvSpPr>
          <p:nvPr/>
        </p:nvSpPr>
        <p:spPr bwMode="auto">
          <a:xfrm>
            <a:off x="1447800" y="685800"/>
            <a:ext cx="3276600" cy="533400"/>
          </a:xfrm>
          <a:prstGeom prst="flowChartInputOutput">
            <a:avLst/>
          </a:prstGeom>
          <a:noFill/>
          <a:ln w="28575">
            <a:solidFill>
              <a:schemeClr val="tx1"/>
            </a:solidFill>
            <a:miter lim="800000"/>
            <a:headEnd/>
            <a:tailEnd/>
          </a:ln>
        </p:spPr>
        <p:txBody>
          <a:bodyPr wrap="none" anchor="ctr"/>
          <a:lstStyle/>
          <a:p>
            <a:endParaRPr lang="en-US"/>
          </a:p>
        </p:txBody>
      </p:sp>
      <p:cxnSp>
        <p:nvCxnSpPr>
          <p:cNvPr id="78852" name="AutoShape 4"/>
          <p:cNvCxnSpPr>
            <a:cxnSpLocks noChangeShapeType="1"/>
            <a:stCxn id="78851" idx="5"/>
            <a:endCxn id="78858" idx="0"/>
          </p:cNvCxnSpPr>
          <p:nvPr/>
        </p:nvCxnSpPr>
        <p:spPr bwMode="auto">
          <a:xfrm>
            <a:off x="4405313" y="952500"/>
            <a:ext cx="204787" cy="314325"/>
          </a:xfrm>
          <a:prstGeom prst="straightConnector1">
            <a:avLst/>
          </a:prstGeom>
          <a:noFill/>
          <a:ln w="38100">
            <a:solidFill>
              <a:schemeClr val="tx1"/>
            </a:solidFill>
            <a:round/>
            <a:headEnd/>
            <a:tailEnd type="triangle" w="med" len="med"/>
          </a:ln>
        </p:spPr>
      </p:cxnSp>
      <p:cxnSp>
        <p:nvCxnSpPr>
          <p:cNvPr id="78853" name="AutoShape 5"/>
          <p:cNvCxnSpPr>
            <a:cxnSpLocks noChangeShapeType="1"/>
            <a:stCxn id="78858" idx="2"/>
            <a:endCxn id="44" idx="0"/>
          </p:cNvCxnSpPr>
          <p:nvPr/>
        </p:nvCxnSpPr>
        <p:spPr bwMode="auto">
          <a:xfrm rot="5400000">
            <a:off x="4486330" y="1677933"/>
            <a:ext cx="247541" cy="1588"/>
          </a:xfrm>
          <a:prstGeom prst="straightConnector1">
            <a:avLst/>
          </a:prstGeom>
          <a:noFill/>
          <a:ln w="9525">
            <a:solidFill>
              <a:schemeClr val="tx1"/>
            </a:solidFill>
            <a:round/>
            <a:headEnd/>
            <a:tailEnd type="triangle" w="med" len="med"/>
          </a:ln>
        </p:spPr>
      </p:cxnSp>
      <p:sp>
        <p:nvSpPr>
          <p:cNvPr id="78854" name="Text Box 6"/>
          <p:cNvSpPr txBox="1">
            <a:spLocks noChangeArrowheads="1"/>
          </p:cNvSpPr>
          <p:nvPr/>
        </p:nvSpPr>
        <p:spPr bwMode="auto">
          <a:xfrm>
            <a:off x="1828800" y="228600"/>
            <a:ext cx="5638800" cy="307777"/>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67e:</a:t>
            </a:r>
            <a:r>
              <a:rPr lang="en-US" sz="1400" b="1" dirty="0"/>
              <a:t>  LEVEL 5 – Consequence Management </a:t>
            </a:r>
          </a:p>
        </p:txBody>
      </p:sp>
      <p:sp>
        <p:nvSpPr>
          <p:cNvPr id="78855" name="Text Box 7"/>
          <p:cNvSpPr txBox="1">
            <a:spLocks noChangeArrowheads="1"/>
          </p:cNvSpPr>
          <p:nvPr/>
        </p:nvSpPr>
        <p:spPr bwMode="auto">
          <a:xfrm>
            <a:off x="5791200" y="990600"/>
            <a:ext cx="3124200" cy="1015663"/>
          </a:xfrm>
          <a:prstGeom prst="rect">
            <a:avLst/>
          </a:prstGeom>
          <a:noFill/>
          <a:ln w="9525">
            <a:solidFill>
              <a:schemeClr val="tx1"/>
            </a:solidFill>
            <a:miter lim="800000"/>
            <a:headEnd/>
            <a:tailEnd/>
          </a:ln>
        </p:spPr>
        <p:txBody>
          <a:bodyPr wrap="square">
            <a:spAutoFit/>
          </a:bodyPr>
          <a:lstStyle/>
          <a:p>
            <a:pPr algn="l"/>
            <a:r>
              <a:rPr lang="en-US" sz="1000" b="1" dirty="0"/>
              <a:t>1a. Staff Action Checklist</a:t>
            </a:r>
          </a:p>
          <a:p>
            <a:pPr algn="l">
              <a:buFont typeface="Wingdings" pitchFamily="2" charset="2"/>
              <a:buChar char="q"/>
            </a:pPr>
            <a:r>
              <a:rPr lang="en-US" sz="1000" b="1" dirty="0"/>
              <a:t> </a:t>
            </a:r>
            <a:r>
              <a:rPr lang="en-AU" sz="1000" b="1" dirty="0">
                <a:solidFill>
                  <a:srgbClr val="000000"/>
                </a:solidFill>
                <a:ea typeface="Times New Roman" pitchFamily="18" charset="0"/>
                <a:cs typeface="Arial" charset="0"/>
              </a:rPr>
              <a:t>KLE with local civil leadership to provide understanding of situation and to provide context for decisions made.</a:t>
            </a:r>
          </a:p>
          <a:p>
            <a:pPr algn="l">
              <a:buFont typeface="Wingdings" pitchFamily="2" charset="2"/>
              <a:buChar char="q"/>
            </a:pPr>
            <a:r>
              <a:rPr lang="en-AU" sz="1000" b="1" dirty="0">
                <a:solidFill>
                  <a:srgbClr val="000000"/>
                </a:solidFill>
                <a:ea typeface="Times New Roman" pitchFamily="18" charset="0"/>
                <a:cs typeface="Arial" charset="0"/>
              </a:rPr>
              <a:t> </a:t>
            </a:r>
            <a:r>
              <a:rPr lang="en-AU" sz="1000" b="1" dirty="0">
                <a:solidFill>
                  <a:srgbClr val="000000"/>
                </a:solidFill>
                <a:cs typeface="Times New Roman" pitchFamily="18" charset="0"/>
              </a:rPr>
              <a:t>KLE with local civil leadership to understand requirements.</a:t>
            </a:r>
          </a:p>
        </p:txBody>
      </p:sp>
      <p:sp>
        <p:nvSpPr>
          <p:cNvPr id="78857" name="Text Box 9"/>
          <p:cNvSpPr txBox="1">
            <a:spLocks noChangeArrowheads="1"/>
          </p:cNvSpPr>
          <p:nvPr/>
        </p:nvSpPr>
        <p:spPr bwMode="auto">
          <a:xfrm>
            <a:off x="6096000" y="6143625"/>
            <a:ext cx="2689225"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6. Unit Submits follow-up report Story Board</a:t>
            </a:r>
          </a:p>
        </p:txBody>
      </p:sp>
      <p:sp>
        <p:nvSpPr>
          <p:cNvPr id="78858" name="Text Box 10"/>
          <p:cNvSpPr txBox="1">
            <a:spLocks noChangeArrowheads="1"/>
          </p:cNvSpPr>
          <p:nvPr/>
        </p:nvSpPr>
        <p:spPr bwMode="auto">
          <a:xfrm>
            <a:off x="3886200" y="1266825"/>
            <a:ext cx="14478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1.  Liaise</a:t>
            </a:r>
          </a:p>
        </p:txBody>
      </p:sp>
      <p:sp>
        <p:nvSpPr>
          <p:cNvPr id="78859" name="Text Box 11"/>
          <p:cNvSpPr txBox="1">
            <a:spLocks noChangeArrowheads="1"/>
          </p:cNvSpPr>
          <p:nvPr/>
        </p:nvSpPr>
        <p:spPr bwMode="auto">
          <a:xfrm>
            <a:off x="3886200" y="2895600"/>
            <a:ext cx="14478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2.  Exploit Media</a:t>
            </a:r>
          </a:p>
        </p:txBody>
      </p:sp>
      <p:sp>
        <p:nvSpPr>
          <p:cNvPr id="78860" name="Text Box 12"/>
          <p:cNvSpPr txBox="1">
            <a:spLocks noChangeArrowheads="1"/>
          </p:cNvSpPr>
          <p:nvPr/>
        </p:nvSpPr>
        <p:spPr bwMode="auto">
          <a:xfrm>
            <a:off x="381000" y="2362200"/>
            <a:ext cx="2667000" cy="1015663"/>
          </a:xfrm>
          <a:prstGeom prst="rect">
            <a:avLst/>
          </a:prstGeom>
          <a:noFill/>
          <a:ln w="9525">
            <a:solidFill>
              <a:schemeClr val="tx1"/>
            </a:solidFill>
            <a:miter lim="800000"/>
            <a:headEnd/>
            <a:tailEnd/>
          </a:ln>
        </p:spPr>
        <p:txBody>
          <a:bodyPr wrap="square">
            <a:spAutoFit/>
          </a:bodyPr>
          <a:lstStyle/>
          <a:p>
            <a:pPr algn="l"/>
            <a:r>
              <a:rPr lang="en-US" sz="1000" b="1" dirty="0"/>
              <a:t>2a. Staff Action Checklist</a:t>
            </a:r>
          </a:p>
          <a:p>
            <a:pPr algn="l">
              <a:buFont typeface="Wingdings" pitchFamily="2" charset="2"/>
              <a:buChar char="q"/>
            </a:pPr>
            <a:r>
              <a:rPr lang="en-US" sz="1000" b="1" dirty="0"/>
              <a:t> PAO, IO, PSYOPs exploit </a:t>
            </a:r>
            <a:r>
              <a:rPr lang="en-AU" sz="1000" b="1" dirty="0">
                <a:solidFill>
                  <a:srgbClr val="000000"/>
                </a:solidFill>
                <a:cs typeface="Times New Roman" pitchFamily="18" charset="0"/>
              </a:rPr>
              <a:t>media sources to convey key messages.</a:t>
            </a:r>
            <a:r>
              <a:rPr lang="en-US" sz="1000" b="1" dirty="0">
                <a:solidFill>
                  <a:srgbClr val="000000"/>
                </a:solidFill>
                <a:ea typeface="Times New Roman" pitchFamily="18" charset="0"/>
                <a:cs typeface="Arial" charset="0"/>
              </a:rPr>
              <a:t> </a:t>
            </a:r>
          </a:p>
          <a:p>
            <a:pPr algn="l">
              <a:buFont typeface="Wingdings" pitchFamily="2" charset="2"/>
              <a:buChar char="q"/>
            </a:pPr>
            <a:r>
              <a:rPr lang="en-US" sz="1000" b="1" dirty="0">
                <a:solidFill>
                  <a:srgbClr val="000000"/>
                </a:solidFill>
                <a:ea typeface="Times New Roman" pitchFamily="18" charset="0"/>
                <a:cs typeface="Arial" charset="0"/>
              </a:rPr>
              <a:t> Leaflet drops</a:t>
            </a:r>
          </a:p>
          <a:p>
            <a:pPr algn="l">
              <a:buFont typeface="Wingdings" pitchFamily="2" charset="2"/>
              <a:buChar char="q"/>
            </a:pPr>
            <a:r>
              <a:rPr lang="en-US" sz="1000" b="1" dirty="0">
                <a:solidFill>
                  <a:srgbClr val="000000"/>
                </a:solidFill>
                <a:ea typeface="Times New Roman" pitchFamily="18" charset="0"/>
                <a:cs typeface="Arial" charset="0"/>
              </a:rPr>
              <a:t> Coordinate talking points with local authorities</a:t>
            </a:r>
          </a:p>
        </p:txBody>
      </p:sp>
      <p:sp>
        <p:nvSpPr>
          <p:cNvPr id="78862" name="Text Box 14"/>
          <p:cNvSpPr txBox="1">
            <a:spLocks noChangeArrowheads="1"/>
          </p:cNvSpPr>
          <p:nvPr/>
        </p:nvSpPr>
        <p:spPr bwMode="auto">
          <a:xfrm>
            <a:off x="3886200" y="3810000"/>
            <a:ext cx="14478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3. </a:t>
            </a:r>
            <a:r>
              <a:rPr lang="en-AU" b="1">
                <a:solidFill>
                  <a:srgbClr val="000000"/>
                </a:solidFill>
                <a:cs typeface="Times New Roman" pitchFamily="18" charset="0"/>
              </a:rPr>
              <a:t>Demonstrate</a:t>
            </a:r>
            <a:r>
              <a:rPr lang="en-US" b="1"/>
              <a:t> </a:t>
            </a:r>
          </a:p>
        </p:txBody>
      </p:sp>
      <p:sp>
        <p:nvSpPr>
          <p:cNvPr id="78863" name="Text Box 15"/>
          <p:cNvSpPr txBox="1">
            <a:spLocks noChangeArrowheads="1"/>
          </p:cNvSpPr>
          <p:nvPr/>
        </p:nvSpPr>
        <p:spPr bwMode="auto">
          <a:xfrm>
            <a:off x="5791200" y="2895600"/>
            <a:ext cx="3124200" cy="1785104"/>
          </a:xfrm>
          <a:prstGeom prst="rect">
            <a:avLst/>
          </a:prstGeom>
          <a:noFill/>
          <a:ln w="9525">
            <a:solidFill>
              <a:schemeClr val="tx1"/>
            </a:solidFill>
            <a:miter lim="800000"/>
            <a:headEnd/>
            <a:tailEnd/>
          </a:ln>
        </p:spPr>
        <p:txBody>
          <a:bodyPr>
            <a:spAutoFit/>
          </a:bodyPr>
          <a:lstStyle/>
          <a:p>
            <a:pPr algn="l"/>
            <a:r>
              <a:rPr lang="en-US" sz="1000" b="1" dirty="0"/>
              <a:t>3a. Staff Action Checklist</a:t>
            </a:r>
          </a:p>
          <a:p>
            <a:pPr algn="l">
              <a:buFont typeface="Wingdings" pitchFamily="2" charset="2"/>
              <a:buChar char="q"/>
            </a:pPr>
            <a:r>
              <a:rPr lang="en-US" sz="1000" b="1" dirty="0"/>
              <a:t> </a:t>
            </a:r>
            <a:r>
              <a:rPr lang="en-AU" sz="1000" b="1" dirty="0">
                <a:solidFill>
                  <a:srgbClr val="000000"/>
                </a:solidFill>
                <a:cs typeface="Times New Roman" pitchFamily="18" charset="0"/>
              </a:rPr>
              <a:t>IO develop and demonstrate IO campaign through media exploitation</a:t>
            </a:r>
            <a:r>
              <a:rPr lang="en-US" sz="1000" b="1" dirty="0"/>
              <a:t> </a:t>
            </a:r>
          </a:p>
          <a:p>
            <a:pPr algn="l">
              <a:buFont typeface="Wingdings" pitchFamily="2" charset="2"/>
              <a:buChar char="q"/>
            </a:pPr>
            <a:r>
              <a:rPr lang="en-US" sz="1000" b="1" dirty="0"/>
              <a:t> </a:t>
            </a:r>
            <a:r>
              <a:rPr lang="en-AU" sz="1000" b="1" dirty="0">
                <a:solidFill>
                  <a:srgbClr val="000000"/>
                </a:solidFill>
                <a:ea typeface="Times New Roman" pitchFamily="18" charset="0"/>
                <a:cs typeface="Arial" charset="0"/>
              </a:rPr>
              <a:t>IO demonstrate captured video imagery to support consequence management claims and to counter INS IO as required.</a:t>
            </a:r>
          </a:p>
          <a:p>
            <a:pPr algn="l">
              <a:buFont typeface="Wingdings" pitchFamily="2" charset="2"/>
              <a:buChar char="q"/>
            </a:pPr>
            <a:r>
              <a:rPr lang="en-AU" sz="1000" b="1" dirty="0">
                <a:solidFill>
                  <a:srgbClr val="000000"/>
                </a:solidFill>
                <a:ea typeface="Times New Roman" pitchFamily="18" charset="0"/>
                <a:cs typeface="Arial" charset="0"/>
              </a:rPr>
              <a:t> IO, PSYOPS demonstrate through physical presence to counter INS IO and to reassure civilian population.</a:t>
            </a:r>
            <a:r>
              <a:rPr lang="en-US" sz="1000" b="1" dirty="0">
                <a:solidFill>
                  <a:srgbClr val="000000"/>
                </a:solidFill>
                <a:ea typeface="Times New Roman" pitchFamily="18" charset="0"/>
                <a:cs typeface="Arial" charset="0"/>
              </a:rPr>
              <a:t> </a:t>
            </a:r>
          </a:p>
          <a:p>
            <a:pPr algn="l">
              <a:buFont typeface="Wingdings" pitchFamily="2" charset="2"/>
              <a:buChar char="q"/>
            </a:pPr>
            <a:r>
              <a:rPr lang="en-US" sz="1000" b="1" dirty="0">
                <a:solidFill>
                  <a:srgbClr val="000000"/>
                </a:solidFill>
                <a:ea typeface="Times New Roman" pitchFamily="18" charset="0"/>
                <a:cs typeface="Arial" charset="0"/>
              </a:rPr>
              <a:t>SJA: Review legality for CERP/solution/condolence payments</a:t>
            </a:r>
          </a:p>
        </p:txBody>
      </p:sp>
      <p:sp>
        <p:nvSpPr>
          <p:cNvPr id="78865" name="Text Box 17"/>
          <p:cNvSpPr txBox="1">
            <a:spLocks noChangeArrowheads="1"/>
          </p:cNvSpPr>
          <p:nvPr/>
        </p:nvSpPr>
        <p:spPr bwMode="auto">
          <a:xfrm>
            <a:off x="5791200" y="5257800"/>
            <a:ext cx="3124200" cy="711200"/>
          </a:xfrm>
          <a:prstGeom prst="rect">
            <a:avLst/>
          </a:prstGeom>
          <a:noFill/>
          <a:ln w="9525">
            <a:solidFill>
              <a:schemeClr val="tx1"/>
            </a:solidFill>
            <a:miter lim="800000"/>
            <a:headEnd/>
            <a:tailEnd/>
          </a:ln>
        </p:spPr>
        <p:txBody>
          <a:bodyPr>
            <a:spAutoFit/>
          </a:bodyPr>
          <a:lstStyle/>
          <a:p>
            <a:pPr algn="l"/>
            <a:r>
              <a:rPr lang="en-US" sz="1000" b="1" dirty="0"/>
              <a:t>5a. Staff Action Checklist</a:t>
            </a:r>
          </a:p>
          <a:p>
            <a:pPr algn="l">
              <a:buFont typeface="Wingdings" pitchFamily="2" charset="2"/>
              <a:buChar char="q"/>
            </a:pPr>
            <a:r>
              <a:rPr lang="en-US" sz="1000" b="1" dirty="0"/>
              <a:t> S3 </a:t>
            </a:r>
            <a:r>
              <a:rPr lang="en-AU" sz="1000" b="1" dirty="0">
                <a:solidFill>
                  <a:srgbClr val="000000"/>
                </a:solidFill>
                <a:cs typeface="Times New Roman" pitchFamily="18" charset="0"/>
              </a:rPr>
              <a:t>commence coordination and implementation of disengagement planning as required.</a:t>
            </a:r>
            <a:r>
              <a:rPr lang="en-AU" sz="1000" b="1" dirty="0"/>
              <a:t> </a:t>
            </a:r>
            <a:endParaRPr lang="en-US" sz="1000" b="1" dirty="0"/>
          </a:p>
        </p:txBody>
      </p:sp>
      <p:sp>
        <p:nvSpPr>
          <p:cNvPr id="78866" name="Text Box 18"/>
          <p:cNvSpPr txBox="1">
            <a:spLocks noChangeArrowheads="1"/>
          </p:cNvSpPr>
          <p:nvPr/>
        </p:nvSpPr>
        <p:spPr bwMode="auto">
          <a:xfrm>
            <a:off x="228600" y="4343400"/>
            <a:ext cx="2895600" cy="861774"/>
          </a:xfrm>
          <a:prstGeom prst="rect">
            <a:avLst/>
          </a:prstGeom>
          <a:noFill/>
          <a:ln w="9525">
            <a:solidFill>
              <a:schemeClr val="tx1"/>
            </a:solidFill>
            <a:miter lim="800000"/>
            <a:headEnd/>
            <a:tailEnd/>
          </a:ln>
        </p:spPr>
        <p:txBody>
          <a:bodyPr>
            <a:spAutoFit/>
          </a:bodyPr>
          <a:lstStyle/>
          <a:p>
            <a:pPr algn="l"/>
            <a:r>
              <a:rPr lang="en-US" sz="1000" b="1" dirty="0"/>
              <a:t>4a. Staff Action Checklist</a:t>
            </a:r>
          </a:p>
          <a:p>
            <a:pPr algn="l">
              <a:buFont typeface="Wingdings" pitchFamily="2" charset="2"/>
              <a:buChar char="q"/>
            </a:pPr>
            <a:r>
              <a:rPr lang="en-US" sz="1000" b="1" dirty="0"/>
              <a:t> </a:t>
            </a:r>
            <a:r>
              <a:rPr lang="en-AU" sz="1000" b="1" dirty="0">
                <a:solidFill>
                  <a:srgbClr val="000000"/>
                </a:solidFill>
                <a:cs typeface="Times New Roman" pitchFamily="18" charset="0"/>
              </a:rPr>
              <a:t>S3 ensures accurate and timely reporting to higher and adjacent HQ to ensure correct understanding of situation and provide context for decisions being made.</a:t>
            </a:r>
            <a:r>
              <a:rPr lang="en-US" sz="1000" b="1" dirty="0">
                <a:solidFill>
                  <a:srgbClr val="000000"/>
                </a:solidFill>
                <a:ea typeface="Times New Roman" pitchFamily="18" charset="0"/>
                <a:cs typeface="Arial" charset="0"/>
              </a:rPr>
              <a:t> </a:t>
            </a:r>
          </a:p>
        </p:txBody>
      </p:sp>
      <p:sp>
        <p:nvSpPr>
          <p:cNvPr id="78867" name="Text Box 19"/>
          <p:cNvSpPr txBox="1">
            <a:spLocks noChangeArrowheads="1"/>
          </p:cNvSpPr>
          <p:nvPr/>
        </p:nvSpPr>
        <p:spPr bwMode="auto">
          <a:xfrm>
            <a:off x="3886200" y="4724400"/>
            <a:ext cx="1447800" cy="287337"/>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4.  Report</a:t>
            </a:r>
          </a:p>
        </p:txBody>
      </p:sp>
      <p:sp>
        <p:nvSpPr>
          <p:cNvPr id="78869" name="Text Box 21"/>
          <p:cNvSpPr txBox="1">
            <a:spLocks noChangeArrowheads="1"/>
          </p:cNvSpPr>
          <p:nvPr/>
        </p:nvSpPr>
        <p:spPr bwMode="auto">
          <a:xfrm>
            <a:off x="3886200" y="5486400"/>
            <a:ext cx="1447800" cy="276999"/>
          </a:xfrm>
          <a:prstGeom prst="rect">
            <a:avLst/>
          </a:prstGeom>
          <a:noFill/>
          <a:ln w="12700">
            <a:solidFill>
              <a:schemeClr val="tx1"/>
            </a:solidFill>
            <a:miter lim="800000"/>
            <a:headEnd type="none" w="sm" len="sm"/>
            <a:tailEnd type="none" w="lg" len="lg"/>
          </a:ln>
        </p:spPr>
        <p:txBody>
          <a:bodyPr wrap="square" anchor="ctr" anchorCtr="1">
            <a:spAutoFit/>
          </a:bodyPr>
          <a:lstStyle/>
          <a:p>
            <a:pPr algn="l" eaLnBrk="0" hangingPunct="0"/>
            <a:r>
              <a:rPr lang="en-US" b="1" dirty="0"/>
              <a:t>5.  Coordinate</a:t>
            </a:r>
          </a:p>
        </p:txBody>
      </p:sp>
      <p:cxnSp>
        <p:nvCxnSpPr>
          <p:cNvPr id="78871" name="AutoShape 23"/>
          <p:cNvCxnSpPr>
            <a:cxnSpLocks noChangeShapeType="1"/>
            <a:stCxn id="78867" idx="2"/>
            <a:endCxn id="78869" idx="0"/>
          </p:cNvCxnSpPr>
          <p:nvPr/>
        </p:nvCxnSpPr>
        <p:spPr bwMode="auto">
          <a:xfrm rot="5400000">
            <a:off x="4372769" y="5249068"/>
            <a:ext cx="474663" cy="1588"/>
          </a:xfrm>
          <a:prstGeom prst="straightConnector1">
            <a:avLst/>
          </a:prstGeom>
          <a:noFill/>
          <a:ln w="9525">
            <a:solidFill>
              <a:schemeClr val="tx1"/>
            </a:solidFill>
            <a:round/>
            <a:headEnd/>
            <a:tailEnd type="triangle" w="med" len="med"/>
          </a:ln>
        </p:spPr>
      </p:cxnSp>
      <p:cxnSp>
        <p:nvCxnSpPr>
          <p:cNvPr id="78872" name="AutoShape 24"/>
          <p:cNvCxnSpPr>
            <a:cxnSpLocks noChangeShapeType="1"/>
            <a:stCxn id="78859" idx="2"/>
            <a:endCxn id="78862" idx="0"/>
          </p:cNvCxnSpPr>
          <p:nvPr/>
        </p:nvCxnSpPr>
        <p:spPr bwMode="auto">
          <a:xfrm rot="5400000">
            <a:off x="4296569" y="3496469"/>
            <a:ext cx="627062" cy="1588"/>
          </a:xfrm>
          <a:prstGeom prst="straightConnector1">
            <a:avLst/>
          </a:prstGeom>
          <a:noFill/>
          <a:ln w="9525">
            <a:solidFill>
              <a:schemeClr val="tx1"/>
            </a:solidFill>
            <a:round/>
            <a:headEnd/>
            <a:tailEnd type="triangle" w="med" len="med"/>
          </a:ln>
        </p:spPr>
      </p:cxnSp>
      <p:cxnSp>
        <p:nvCxnSpPr>
          <p:cNvPr id="78873" name="AutoShape 25"/>
          <p:cNvCxnSpPr>
            <a:cxnSpLocks noChangeShapeType="1"/>
            <a:stCxn id="78862" idx="2"/>
            <a:endCxn id="78867" idx="0"/>
          </p:cNvCxnSpPr>
          <p:nvPr/>
        </p:nvCxnSpPr>
        <p:spPr bwMode="auto">
          <a:xfrm rot="5400000">
            <a:off x="4296569" y="4410869"/>
            <a:ext cx="627062" cy="1588"/>
          </a:xfrm>
          <a:prstGeom prst="straightConnector1">
            <a:avLst/>
          </a:prstGeom>
          <a:noFill/>
          <a:ln w="9525">
            <a:solidFill>
              <a:schemeClr val="tx1"/>
            </a:solidFill>
            <a:round/>
            <a:headEnd/>
            <a:tailEnd type="triangle" w="med" len="med"/>
          </a:ln>
        </p:spPr>
      </p:cxnSp>
      <p:sp>
        <p:nvSpPr>
          <p:cNvPr id="44" name="Text Box 10"/>
          <p:cNvSpPr txBox="1">
            <a:spLocks noChangeArrowheads="1"/>
          </p:cNvSpPr>
          <p:nvPr/>
        </p:nvSpPr>
        <p:spPr bwMode="auto">
          <a:xfrm>
            <a:off x="3886200" y="1801704"/>
            <a:ext cx="1447800" cy="646331"/>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dirty="0"/>
              <a:t>1a. Assess Population Sentiment</a:t>
            </a:r>
          </a:p>
        </p:txBody>
      </p:sp>
      <p:cxnSp>
        <p:nvCxnSpPr>
          <p:cNvPr id="47" name="AutoShape 5"/>
          <p:cNvCxnSpPr>
            <a:cxnSpLocks noChangeShapeType="1"/>
            <a:stCxn id="44" idx="2"/>
            <a:endCxn id="78859" idx="0"/>
          </p:cNvCxnSpPr>
          <p:nvPr/>
        </p:nvCxnSpPr>
        <p:spPr bwMode="auto">
          <a:xfrm rot="5400000">
            <a:off x="4386318" y="2671817"/>
            <a:ext cx="447565" cy="1588"/>
          </a:xfrm>
          <a:prstGeom prst="straightConnector1">
            <a:avLst/>
          </a:prstGeom>
          <a:noFill/>
          <a:ln w="9525">
            <a:solidFill>
              <a:schemeClr val="tx1"/>
            </a:solidFill>
            <a:round/>
            <a:headEnd/>
            <a:tailEnd type="triangle" w="med" len="med"/>
          </a:ln>
        </p:spPr>
      </p:cxnSp>
      <p:cxnSp>
        <p:nvCxnSpPr>
          <p:cNvPr id="52" name="AutoShape 24"/>
          <p:cNvCxnSpPr>
            <a:cxnSpLocks noChangeShapeType="1"/>
            <a:stCxn id="78859" idx="1"/>
            <a:endCxn id="78860" idx="3"/>
          </p:cNvCxnSpPr>
          <p:nvPr/>
        </p:nvCxnSpPr>
        <p:spPr bwMode="auto">
          <a:xfrm flipH="1" flipV="1">
            <a:off x="3048000" y="2870032"/>
            <a:ext cx="838200" cy="169237"/>
          </a:xfrm>
          <a:prstGeom prst="straightConnector1">
            <a:avLst/>
          </a:prstGeom>
          <a:noFill/>
          <a:ln w="9525">
            <a:solidFill>
              <a:schemeClr val="tx1"/>
            </a:solidFill>
            <a:prstDash val="sysDash"/>
            <a:round/>
            <a:headEnd/>
            <a:tailEnd type="triangle" w="med" len="med"/>
          </a:ln>
        </p:spPr>
      </p:cxnSp>
      <p:cxnSp>
        <p:nvCxnSpPr>
          <p:cNvPr id="75" name="AutoShape 24"/>
          <p:cNvCxnSpPr>
            <a:cxnSpLocks noChangeShapeType="1"/>
            <a:stCxn id="78867" idx="1"/>
            <a:endCxn id="78866" idx="3"/>
          </p:cNvCxnSpPr>
          <p:nvPr/>
        </p:nvCxnSpPr>
        <p:spPr bwMode="auto">
          <a:xfrm flipH="1" flipV="1">
            <a:off x="3124200" y="4774287"/>
            <a:ext cx="762000" cy="93782"/>
          </a:xfrm>
          <a:prstGeom prst="straightConnector1">
            <a:avLst/>
          </a:prstGeom>
          <a:noFill/>
          <a:ln w="9525">
            <a:solidFill>
              <a:schemeClr val="tx1"/>
            </a:solidFill>
            <a:prstDash val="sysDash"/>
            <a:round/>
            <a:headEnd/>
            <a:tailEnd type="triangle" w="med" len="med"/>
          </a:ln>
        </p:spPr>
      </p:cxnSp>
      <p:cxnSp>
        <p:nvCxnSpPr>
          <p:cNvPr id="78" name="AutoShape 24"/>
          <p:cNvCxnSpPr>
            <a:cxnSpLocks noChangeShapeType="1"/>
            <a:stCxn id="78869" idx="3"/>
            <a:endCxn id="78865" idx="1"/>
          </p:cNvCxnSpPr>
          <p:nvPr/>
        </p:nvCxnSpPr>
        <p:spPr bwMode="auto">
          <a:xfrm flipV="1">
            <a:off x="5334000" y="5613400"/>
            <a:ext cx="457200" cy="11500"/>
          </a:xfrm>
          <a:prstGeom prst="straightConnector1">
            <a:avLst/>
          </a:prstGeom>
          <a:noFill/>
          <a:ln w="9525">
            <a:solidFill>
              <a:schemeClr val="tx1"/>
            </a:solidFill>
            <a:prstDash val="sysDash"/>
            <a:round/>
            <a:headEnd/>
            <a:tailEnd type="triangle" w="med" len="med"/>
          </a:ln>
        </p:spPr>
      </p:cxnSp>
      <p:cxnSp>
        <p:nvCxnSpPr>
          <p:cNvPr id="83" name="AutoShape 24"/>
          <p:cNvCxnSpPr>
            <a:cxnSpLocks noChangeShapeType="1"/>
            <a:stCxn id="78862" idx="3"/>
            <a:endCxn id="78863" idx="1"/>
          </p:cNvCxnSpPr>
          <p:nvPr/>
        </p:nvCxnSpPr>
        <p:spPr bwMode="auto">
          <a:xfrm flipV="1">
            <a:off x="5334000" y="3788152"/>
            <a:ext cx="457200" cy="165517"/>
          </a:xfrm>
          <a:prstGeom prst="straightConnector1">
            <a:avLst/>
          </a:prstGeom>
          <a:noFill/>
          <a:ln w="9525">
            <a:solidFill>
              <a:schemeClr val="tx1"/>
            </a:solidFill>
            <a:prstDash val="sysDash"/>
            <a:round/>
            <a:headEnd/>
            <a:tailEnd type="triangle" w="med" len="med"/>
          </a:ln>
        </p:spPr>
      </p:cxnSp>
      <p:cxnSp>
        <p:nvCxnSpPr>
          <p:cNvPr id="90" name="AutoShape 24"/>
          <p:cNvCxnSpPr>
            <a:cxnSpLocks noChangeShapeType="1"/>
            <a:stCxn id="78858" idx="3"/>
            <a:endCxn id="78855" idx="1"/>
          </p:cNvCxnSpPr>
          <p:nvPr/>
        </p:nvCxnSpPr>
        <p:spPr bwMode="auto">
          <a:xfrm>
            <a:off x="5334000" y="1410494"/>
            <a:ext cx="457200" cy="87938"/>
          </a:xfrm>
          <a:prstGeom prst="straightConnector1">
            <a:avLst/>
          </a:prstGeom>
          <a:noFill/>
          <a:ln w="9525">
            <a:solidFill>
              <a:schemeClr val="tx1"/>
            </a:solidFill>
            <a:prstDash val="sysDash"/>
            <a:round/>
            <a:headEnd/>
            <a:tailEnd type="triangle" w="med" len="med"/>
          </a:ln>
        </p:spPr>
      </p:cxn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2"/>
          <p:cNvSpPr txBox="1">
            <a:spLocks noChangeArrowheads="1"/>
          </p:cNvSpPr>
          <p:nvPr/>
        </p:nvSpPr>
        <p:spPr bwMode="auto">
          <a:xfrm>
            <a:off x="2110408" y="678454"/>
            <a:ext cx="2233613" cy="553998"/>
          </a:xfrm>
          <a:prstGeom prst="rect">
            <a:avLst/>
          </a:prstGeom>
          <a:noFill/>
          <a:ln w="12700">
            <a:noFill/>
            <a:miter lim="800000"/>
            <a:headEnd type="none" w="sm" len="sm"/>
            <a:tailEnd type="none" w="lg" len="lg"/>
          </a:ln>
        </p:spPr>
        <p:txBody>
          <a:bodyPr wrap="square">
            <a:spAutoFit/>
          </a:bodyPr>
          <a:lstStyle/>
          <a:p>
            <a:pPr algn="l" eaLnBrk="0" hangingPunct="0"/>
            <a:r>
              <a:rPr lang="en-US" sz="1000" b="1" dirty="0"/>
              <a:t>Trigger:  </a:t>
            </a:r>
            <a:r>
              <a:rPr lang="en-AU" sz="1000" b="1" dirty="0">
                <a:solidFill>
                  <a:srgbClr val="000000"/>
                </a:solidFill>
                <a:cs typeface="Times New Roman" pitchFamily="18" charset="0"/>
              </a:rPr>
              <a:t>On indication local authority forces are in position to retain C2 of security. </a:t>
            </a:r>
            <a:endParaRPr lang="en-US" sz="1000" b="1" dirty="0">
              <a:solidFill>
                <a:srgbClr val="000000"/>
              </a:solidFill>
              <a:cs typeface="Times New Roman" pitchFamily="18" charset="0"/>
            </a:endParaRPr>
          </a:p>
        </p:txBody>
      </p:sp>
      <p:sp>
        <p:nvSpPr>
          <p:cNvPr id="79875" name="AutoShape 3"/>
          <p:cNvSpPr>
            <a:spLocks noChangeArrowheads="1"/>
          </p:cNvSpPr>
          <p:nvPr/>
        </p:nvSpPr>
        <p:spPr bwMode="auto">
          <a:xfrm>
            <a:off x="1447800" y="685800"/>
            <a:ext cx="3276600" cy="533400"/>
          </a:xfrm>
          <a:prstGeom prst="flowChartInputOutput">
            <a:avLst/>
          </a:prstGeom>
          <a:noFill/>
          <a:ln w="28575">
            <a:solidFill>
              <a:schemeClr val="tx1"/>
            </a:solidFill>
            <a:miter lim="800000"/>
            <a:headEnd/>
            <a:tailEnd/>
          </a:ln>
        </p:spPr>
        <p:txBody>
          <a:bodyPr wrap="none" anchor="ctr"/>
          <a:lstStyle/>
          <a:p>
            <a:endParaRPr lang="en-US"/>
          </a:p>
        </p:txBody>
      </p:sp>
      <p:cxnSp>
        <p:nvCxnSpPr>
          <p:cNvPr id="79876" name="AutoShape 4"/>
          <p:cNvCxnSpPr>
            <a:cxnSpLocks noChangeShapeType="1"/>
            <a:stCxn id="79875" idx="5"/>
            <a:endCxn id="79882" idx="0"/>
          </p:cNvCxnSpPr>
          <p:nvPr/>
        </p:nvCxnSpPr>
        <p:spPr bwMode="auto">
          <a:xfrm>
            <a:off x="4405313" y="952500"/>
            <a:ext cx="204787" cy="314325"/>
          </a:xfrm>
          <a:prstGeom prst="straightConnector1">
            <a:avLst/>
          </a:prstGeom>
          <a:noFill/>
          <a:ln w="38100">
            <a:solidFill>
              <a:schemeClr val="tx1"/>
            </a:solidFill>
            <a:round/>
            <a:headEnd/>
            <a:tailEnd type="triangle" w="med" len="med"/>
          </a:ln>
        </p:spPr>
      </p:cxnSp>
      <p:cxnSp>
        <p:nvCxnSpPr>
          <p:cNvPr id="79877" name="AutoShape 5"/>
          <p:cNvCxnSpPr>
            <a:cxnSpLocks noChangeShapeType="1"/>
          </p:cNvCxnSpPr>
          <p:nvPr/>
        </p:nvCxnSpPr>
        <p:spPr bwMode="auto">
          <a:xfrm>
            <a:off x="4648200" y="1552575"/>
            <a:ext cx="0" cy="685800"/>
          </a:xfrm>
          <a:prstGeom prst="straightConnector1">
            <a:avLst/>
          </a:prstGeom>
          <a:noFill/>
          <a:ln w="9525">
            <a:solidFill>
              <a:schemeClr val="tx1"/>
            </a:solidFill>
            <a:round/>
            <a:headEnd/>
            <a:tailEnd type="triangle" w="med" len="med"/>
          </a:ln>
        </p:spPr>
      </p:cxnSp>
      <p:sp>
        <p:nvSpPr>
          <p:cNvPr id="79878" name="Text Box 6"/>
          <p:cNvSpPr txBox="1">
            <a:spLocks noChangeArrowheads="1"/>
          </p:cNvSpPr>
          <p:nvPr/>
        </p:nvSpPr>
        <p:spPr bwMode="auto">
          <a:xfrm>
            <a:off x="1828800" y="228600"/>
            <a:ext cx="5181600" cy="307777"/>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67f:</a:t>
            </a:r>
            <a:r>
              <a:rPr lang="en-US" sz="1400" b="1" dirty="0"/>
              <a:t>  LEVEL 6 – Disengagement </a:t>
            </a:r>
          </a:p>
        </p:txBody>
      </p:sp>
      <p:sp>
        <p:nvSpPr>
          <p:cNvPr id="79879" name="Text Box 7"/>
          <p:cNvSpPr txBox="1">
            <a:spLocks noChangeArrowheads="1"/>
          </p:cNvSpPr>
          <p:nvPr/>
        </p:nvSpPr>
        <p:spPr bwMode="auto">
          <a:xfrm>
            <a:off x="5867400" y="1057275"/>
            <a:ext cx="3200400" cy="707886"/>
          </a:xfrm>
          <a:prstGeom prst="rect">
            <a:avLst/>
          </a:prstGeom>
          <a:noFill/>
          <a:ln w="9525">
            <a:solidFill>
              <a:schemeClr val="tx1"/>
            </a:solidFill>
            <a:miter lim="800000"/>
            <a:headEnd/>
            <a:tailEnd/>
          </a:ln>
        </p:spPr>
        <p:txBody>
          <a:bodyPr>
            <a:spAutoFit/>
          </a:bodyPr>
          <a:lstStyle/>
          <a:p>
            <a:pPr algn="l"/>
            <a:r>
              <a:rPr lang="en-US" sz="1000" b="1" dirty="0"/>
              <a:t>1a. Staff Action Checklist</a:t>
            </a:r>
          </a:p>
          <a:p>
            <a:pPr algn="l">
              <a:buFont typeface="Wingdings" pitchFamily="2" charset="2"/>
              <a:buChar char="q"/>
            </a:pPr>
            <a:r>
              <a:rPr lang="en-US" sz="1000" b="1" dirty="0"/>
              <a:t> </a:t>
            </a:r>
            <a:r>
              <a:rPr lang="en-AU" sz="1000" b="1" dirty="0">
                <a:solidFill>
                  <a:srgbClr val="000000"/>
                </a:solidFill>
                <a:cs typeface="Times New Roman" pitchFamily="18" charset="0"/>
              </a:rPr>
              <a:t>KLE to ensure local civil leadership to determine requirements/ concerns for disengagement.</a:t>
            </a:r>
            <a:r>
              <a:rPr lang="en-US" sz="1000" b="1" dirty="0">
                <a:solidFill>
                  <a:srgbClr val="000000"/>
                </a:solidFill>
                <a:ea typeface="Times New Roman" pitchFamily="18" charset="0"/>
                <a:cs typeface="Arial" charset="0"/>
              </a:rPr>
              <a:t> </a:t>
            </a:r>
            <a:endParaRPr lang="en-AU" sz="1000" b="1" dirty="0">
              <a:solidFill>
                <a:srgbClr val="000000"/>
              </a:solidFill>
              <a:ea typeface="Times New Roman" pitchFamily="18" charset="0"/>
              <a:cs typeface="Arial" charset="0"/>
            </a:endParaRPr>
          </a:p>
        </p:txBody>
      </p:sp>
      <p:cxnSp>
        <p:nvCxnSpPr>
          <p:cNvPr id="79880" name="AutoShape 8"/>
          <p:cNvCxnSpPr>
            <a:cxnSpLocks noChangeShapeType="1"/>
            <a:stCxn id="79882" idx="3"/>
            <a:endCxn id="79879" idx="1"/>
          </p:cNvCxnSpPr>
          <p:nvPr/>
        </p:nvCxnSpPr>
        <p:spPr bwMode="auto">
          <a:xfrm>
            <a:off x="5334000" y="1410494"/>
            <a:ext cx="533400" cy="724"/>
          </a:xfrm>
          <a:prstGeom prst="bentConnector3">
            <a:avLst>
              <a:gd name="adj1" fmla="val 50000"/>
            </a:avLst>
          </a:prstGeom>
          <a:noFill/>
          <a:ln w="28575">
            <a:solidFill>
              <a:schemeClr val="tx1"/>
            </a:solidFill>
            <a:prstDash val="sysDot"/>
            <a:miter lim="800000"/>
            <a:headEnd/>
            <a:tailEnd type="triangle" w="med" len="med"/>
          </a:ln>
        </p:spPr>
      </p:cxnSp>
      <p:sp>
        <p:nvSpPr>
          <p:cNvPr id="79881" name="Text Box 9"/>
          <p:cNvSpPr txBox="1">
            <a:spLocks noChangeArrowheads="1"/>
          </p:cNvSpPr>
          <p:nvPr/>
        </p:nvSpPr>
        <p:spPr bwMode="auto">
          <a:xfrm>
            <a:off x="6096000" y="6143625"/>
            <a:ext cx="2689225"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7. Unit Submits follow-up report Story Board</a:t>
            </a:r>
          </a:p>
        </p:txBody>
      </p:sp>
      <p:sp>
        <p:nvSpPr>
          <p:cNvPr id="79882" name="Text Box 10"/>
          <p:cNvSpPr txBox="1">
            <a:spLocks noChangeArrowheads="1"/>
          </p:cNvSpPr>
          <p:nvPr/>
        </p:nvSpPr>
        <p:spPr bwMode="auto">
          <a:xfrm>
            <a:off x="3886200" y="1266825"/>
            <a:ext cx="14478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1.  Liaise</a:t>
            </a:r>
          </a:p>
        </p:txBody>
      </p:sp>
      <p:sp>
        <p:nvSpPr>
          <p:cNvPr id="79883" name="Text Box 11"/>
          <p:cNvSpPr txBox="1">
            <a:spLocks noChangeArrowheads="1"/>
          </p:cNvSpPr>
          <p:nvPr/>
        </p:nvSpPr>
        <p:spPr bwMode="auto">
          <a:xfrm>
            <a:off x="3886200" y="2227263"/>
            <a:ext cx="1447800" cy="287337"/>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2.  Understand</a:t>
            </a:r>
          </a:p>
        </p:txBody>
      </p:sp>
      <p:sp>
        <p:nvSpPr>
          <p:cNvPr id="79884" name="Text Box 12"/>
          <p:cNvSpPr txBox="1">
            <a:spLocks noChangeArrowheads="1"/>
          </p:cNvSpPr>
          <p:nvPr/>
        </p:nvSpPr>
        <p:spPr bwMode="auto">
          <a:xfrm>
            <a:off x="76200" y="1704975"/>
            <a:ext cx="2895600" cy="861774"/>
          </a:xfrm>
          <a:prstGeom prst="rect">
            <a:avLst/>
          </a:prstGeom>
          <a:noFill/>
          <a:ln w="9525">
            <a:solidFill>
              <a:schemeClr val="tx1"/>
            </a:solidFill>
            <a:miter lim="800000"/>
            <a:headEnd/>
            <a:tailEnd/>
          </a:ln>
        </p:spPr>
        <p:txBody>
          <a:bodyPr>
            <a:spAutoFit/>
          </a:bodyPr>
          <a:lstStyle/>
          <a:p>
            <a:pPr algn="l"/>
            <a:r>
              <a:rPr lang="en-US" sz="1000" b="1" dirty="0"/>
              <a:t>2a. Staff Action Checklist</a:t>
            </a:r>
          </a:p>
          <a:p>
            <a:pPr algn="l">
              <a:buFont typeface="Wingdings" pitchFamily="2" charset="2"/>
              <a:buChar char="q"/>
            </a:pPr>
            <a:r>
              <a:rPr lang="en-US" sz="1000" b="1" dirty="0"/>
              <a:t> </a:t>
            </a:r>
            <a:r>
              <a:rPr lang="en-AU" sz="1000" b="1" dirty="0">
                <a:solidFill>
                  <a:srgbClr val="000000"/>
                </a:solidFill>
                <a:ea typeface="Times New Roman" pitchFamily="18" charset="0"/>
                <a:cs typeface="Arial" charset="0"/>
              </a:rPr>
              <a:t>KLE with local leadership to maintain understanding and reveal any further requirements under Scalable Support Package (SSP).</a:t>
            </a:r>
          </a:p>
        </p:txBody>
      </p:sp>
      <p:cxnSp>
        <p:nvCxnSpPr>
          <p:cNvPr id="79885" name="AutoShape 13"/>
          <p:cNvCxnSpPr>
            <a:cxnSpLocks noChangeShapeType="1"/>
            <a:stCxn id="79883" idx="1"/>
            <a:endCxn id="79884" idx="3"/>
          </p:cNvCxnSpPr>
          <p:nvPr/>
        </p:nvCxnSpPr>
        <p:spPr bwMode="auto">
          <a:xfrm rot="10800000">
            <a:off x="2971800" y="2135862"/>
            <a:ext cx="914400" cy="235070"/>
          </a:xfrm>
          <a:prstGeom prst="bentConnector3">
            <a:avLst>
              <a:gd name="adj1" fmla="val 50000"/>
            </a:avLst>
          </a:prstGeom>
          <a:noFill/>
          <a:ln w="28575">
            <a:solidFill>
              <a:schemeClr val="tx1"/>
            </a:solidFill>
            <a:prstDash val="sysDot"/>
            <a:miter lim="800000"/>
            <a:headEnd/>
            <a:tailEnd type="triangle" w="med" len="med"/>
          </a:ln>
        </p:spPr>
      </p:cxnSp>
      <p:sp>
        <p:nvSpPr>
          <p:cNvPr id="79886" name="Text Box 14"/>
          <p:cNvSpPr txBox="1">
            <a:spLocks noChangeArrowheads="1"/>
          </p:cNvSpPr>
          <p:nvPr/>
        </p:nvSpPr>
        <p:spPr bwMode="auto">
          <a:xfrm>
            <a:off x="3886200" y="3200400"/>
            <a:ext cx="14478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3. </a:t>
            </a:r>
            <a:r>
              <a:rPr lang="en-AU" b="1">
                <a:solidFill>
                  <a:srgbClr val="000000"/>
                </a:solidFill>
                <a:cs typeface="Times New Roman" pitchFamily="18" charset="0"/>
              </a:rPr>
              <a:t>Exploit Media</a:t>
            </a:r>
            <a:r>
              <a:rPr lang="en-US" b="1"/>
              <a:t> </a:t>
            </a:r>
          </a:p>
        </p:txBody>
      </p:sp>
      <p:sp>
        <p:nvSpPr>
          <p:cNvPr id="79887" name="Text Box 15"/>
          <p:cNvSpPr txBox="1">
            <a:spLocks noChangeArrowheads="1"/>
          </p:cNvSpPr>
          <p:nvPr/>
        </p:nvSpPr>
        <p:spPr bwMode="auto">
          <a:xfrm>
            <a:off x="5943600" y="3070225"/>
            <a:ext cx="3124200" cy="558800"/>
          </a:xfrm>
          <a:prstGeom prst="rect">
            <a:avLst/>
          </a:prstGeom>
          <a:noFill/>
          <a:ln w="9525">
            <a:solidFill>
              <a:schemeClr val="tx1"/>
            </a:solidFill>
            <a:miter lim="800000"/>
            <a:headEnd/>
            <a:tailEnd/>
          </a:ln>
        </p:spPr>
        <p:txBody>
          <a:bodyPr>
            <a:spAutoFit/>
          </a:bodyPr>
          <a:lstStyle/>
          <a:p>
            <a:pPr algn="l"/>
            <a:r>
              <a:rPr lang="en-US" sz="1000" b="1" dirty="0"/>
              <a:t>3a. Staff Action Checklist</a:t>
            </a:r>
          </a:p>
          <a:p>
            <a:pPr algn="l">
              <a:buFont typeface="Wingdings" pitchFamily="2" charset="2"/>
              <a:buChar char="q"/>
            </a:pPr>
            <a:r>
              <a:rPr lang="en-US" sz="1000" b="1" dirty="0"/>
              <a:t> PAO, IO, PSYOPs exploit </a:t>
            </a:r>
            <a:r>
              <a:rPr lang="en-AU" sz="1000" b="1" dirty="0">
                <a:solidFill>
                  <a:srgbClr val="000000"/>
                </a:solidFill>
                <a:cs typeface="Times New Roman" pitchFamily="18" charset="0"/>
              </a:rPr>
              <a:t>media sources to convey key messages.</a:t>
            </a:r>
            <a:r>
              <a:rPr lang="en-US" sz="1000" b="1" dirty="0">
                <a:solidFill>
                  <a:srgbClr val="000000"/>
                </a:solidFill>
                <a:ea typeface="Times New Roman" pitchFamily="18" charset="0"/>
                <a:cs typeface="Arial" charset="0"/>
              </a:rPr>
              <a:t> </a:t>
            </a:r>
          </a:p>
        </p:txBody>
      </p:sp>
      <p:cxnSp>
        <p:nvCxnSpPr>
          <p:cNvPr id="79888" name="AutoShape 16"/>
          <p:cNvCxnSpPr>
            <a:cxnSpLocks noChangeShapeType="1"/>
            <a:stCxn id="79886" idx="3"/>
            <a:endCxn id="79887" idx="1"/>
          </p:cNvCxnSpPr>
          <p:nvPr/>
        </p:nvCxnSpPr>
        <p:spPr bwMode="auto">
          <a:xfrm>
            <a:off x="5334000" y="3344863"/>
            <a:ext cx="609600" cy="4762"/>
          </a:xfrm>
          <a:prstGeom prst="bentConnector3">
            <a:avLst>
              <a:gd name="adj1" fmla="val 50000"/>
            </a:avLst>
          </a:prstGeom>
          <a:noFill/>
          <a:ln w="28575">
            <a:solidFill>
              <a:schemeClr val="tx1"/>
            </a:solidFill>
            <a:prstDash val="sysDot"/>
            <a:miter lim="800000"/>
            <a:headEnd/>
            <a:tailEnd type="triangle" w="med" len="med"/>
          </a:ln>
        </p:spPr>
      </p:cxnSp>
      <p:sp>
        <p:nvSpPr>
          <p:cNvPr id="79889" name="Text Box 17"/>
          <p:cNvSpPr txBox="1">
            <a:spLocks noChangeArrowheads="1"/>
          </p:cNvSpPr>
          <p:nvPr/>
        </p:nvSpPr>
        <p:spPr bwMode="auto">
          <a:xfrm>
            <a:off x="6019800" y="4895850"/>
            <a:ext cx="3124200" cy="711200"/>
          </a:xfrm>
          <a:prstGeom prst="rect">
            <a:avLst/>
          </a:prstGeom>
          <a:noFill/>
          <a:ln w="9525">
            <a:solidFill>
              <a:schemeClr val="tx1"/>
            </a:solidFill>
            <a:miter lim="800000"/>
            <a:headEnd/>
            <a:tailEnd/>
          </a:ln>
        </p:spPr>
        <p:txBody>
          <a:bodyPr>
            <a:spAutoFit/>
          </a:bodyPr>
          <a:lstStyle/>
          <a:p>
            <a:pPr algn="l"/>
            <a:r>
              <a:rPr lang="en-US" sz="1000" b="1"/>
              <a:t>5a. Staff Action Checklist</a:t>
            </a:r>
          </a:p>
          <a:p>
            <a:pPr algn="l">
              <a:buFont typeface="Wingdings" pitchFamily="2" charset="2"/>
              <a:buChar char="q"/>
            </a:pPr>
            <a:r>
              <a:rPr lang="en-US" sz="1000" b="1"/>
              <a:t> Provide closure incident reporting to higher and adjacent HQ and answer RFI in relation to incidents</a:t>
            </a:r>
          </a:p>
        </p:txBody>
      </p:sp>
      <p:sp>
        <p:nvSpPr>
          <p:cNvPr id="79890" name="Text Box 18"/>
          <p:cNvSpPr txBox="1">
            <a:spLocks noChangeArrowheads="1"/>
          </p:cNvSpPr>
          <p:nvPr/>
        </p:nvSpPr>
        <p:spPr bwMode="auto">
          <a:xfrm>
            <a:off x="76200" y="3752850"/>
            <a:ext cx="2895600" cy="1015663"/>
          </a:xfrm>
          <a:prstGeom prst="rect">
            <a:avLst/>
          </a:prstGeom>
          <a:noFill/>
          <a:ln w="9525">
            <a:solidFill>
              <a:schemeClr val="tx1"/>
            </a:solidFill>
            <a:miter lim="800000"/>
            <a:headEnd/>
            <a:tailEnd/>
          </a:ln>
        </p:spPr>
        <p:txBody>
          <a:bodyPr>
            <a:spAutoFit/>
          </a:bodyPr>
          <a:lstStyle/>
          <a:p>
            <a:pPr algn="l"/>
            <a:r>
              <a:rPr lang="en-US" sz="1000" b="1" dirty="0"/>
              <a:t>4a. Staff Action Checklist</a:t>
            </a:r>
          </a:p>
          <a:p>
            <a:pPr algn="l">
              <a:buFont typeface="Wingdings" pitchFamily="2" charset="2"/>
              <a:buChar char="q"/>
            </a:pPr>
            <a:r>
              <a:rPr lang="en-US" sz="1000" b="1" dirty="0"/>
              <a:t> S3 </a:t>
            </a:r>
            <a:r>
              <a:rPr lang="en-AU" sz="1000" b="1" dirty="0">
                <a:solidFill>
                  <a:srgbClr val="000000"/>
                </a:solidFill>
                <a:ea typeface="Times New Roman" pitchFamily="18" charset="0"/>
                <a:cs typeface="Arial" charset="0"/>
              </a:rPr>
              <a:t>reposition CF ground-based </a:t>
            </a:r>
            <a:r>
              <a:rPr lang="en-AU" sz="1000" b="1" dirty="0" err="1">
                <a:solidFill>
                  <a:srgbClr val="000000"/>
                </a:solidFill>
                <a:ea typeface="Times New Roman" pitchFamily="18" charset="0"/>
                <a:cs typeface="Arial" charset="0"/>
              </a:rPr>
              <a:t>maneuver</a:t>
            </a:r>
            <a:r>
              <a:rPr lang="en-AU" sz="1000" b="1" dirty="0">
                <a:solidFill>
                  <a:srgbClr val="000000"/>
                </a:solidFill>
                <a:ea typeface="Times New Roman" pitchFamily="18" charset="0"/>
                <a:cs typeface="Arial" charset="0"/>
              </a:rPr>
              <a:t> elements, to de-escalate and to increase friendly presence.</a:t>
            </a:r>
          </a:p>
          <a:p>
            <a:pPr algn="l">
              <a:buFont typeface="Wingdings" pitchFamily="2" charset="2"/>
              <a:buChar char="q"/>
            </a:pPr>
            <a:r>
              <a:rPr lang="en-AU" sz="1000" b="1" dirty="0">
                <a:solidFill>
                  <a:srgbClr val="000000"/>
                </a:solidFill>
                <a:ea typeface="Times New Roman" pitchFamily="18" charset="0"/>
                <a:cs typeface="Arial" charset="0"/>
              </a:rPr>
              <a:t> S3 conduct staged/ tiered withdraw of CF ground-based </a:t>
            </a:r>
            <a:r>
              <a:rPr lang="en-AU" sz="1000" b="1" dirty="0" err="1">
                <a:solidFill>
                  <a:srgbClr val="000000"/>
                </a:solidFill>
                <a:ea typeface="Times New Roman" pitchFamily="18" charset="0"/>
                <a:cs typeface="Arial" charset="0"/>
              </a:rPr>
              <a:t>maneuver</a:t>
            </a:r>
            <a:r>
              <a:rPr lang="en-AU" sz="1000" b="1" dirty="0">
                <a:solidFill>
                  <a:srgbClr val="000000"/>
                </a:solidFill>
                <a:ea typeface="Times New Roman" pitchFamily="18" charset="0"/>
                <a:cs typeface="Arial" charset="0"/>
              </a:rPr>
              <a:t> elements.</a:t>
            </a:r>
            <a:r>
              <a:rPr lang="en-US" sz="1000" b="1" dirty="0">
                <a:solidFill>
                  <a:srgbClr val="000000"/>
                </a:solidFill>
                <a:ea typeface="Times New Roman" pitchFamily="18" charset="0"/>
                <a:cs typeface="Arial" charset="0"/>
              </a:rPr>
              <a:t> </a:t>
            </a:r>
          </a:p>
        </p:txBody>
      </p:sp>
      <p:sp>
        <p:nvSpPr>
          <p:cNvPr id="79891" name="Text Box 19"/>
          <p:cNvSpPr txBox="1">
            <a:spLocks noChangeArrowheads="1"/>
          </p:cNvSpPr>
          <p:nvPr/>
        </p:nvSpPr>
        <p:spPr bwMode="auto">
          <a:xfrm>
            <a:off x="3886200" y="4191000"/>
            <a:ext cx="14478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4.  De-Escalation</a:t>
            </a:r>
          </a:p>
        </p:txBody>
      </p:sp>
      <p:cxnSp>
        <p:nvCxnSpPr>
          <p:cNvPr id="79892" name="AutoShape 20"/>
          <p:cNvCxnSpPr>
            <a:cxnSpLocks noChangeShapeType="1"/>
            <a:stCxn id="79891" idx="1"/>
            <a:endCxn id="79890" idx="3"/>
          </p:cNvCxnSpPr>
          <p:nvPr/>
        </p:nvCxnSpPr>
        <p:spPr bwMode="auto">
          <a:xfrm rot="10800000">
            <a:off x="2971800" y="4260683"/>
            <a:ext cx="914400" cy="73987"/>
          </a:xfrm>
          <a:prstGeom prst="bentConnector3">
            <a:avLst>
              <a:gd name="adj1" fmla="val 50000"/>
            </a:avLst>
          </a:prstGeom>
          <a:noFill/>
          <a:ln w="28575">
            <a:solidFill>
              <a:schemeClr val="tx1"/>
            </a:solidFill>
            <a:prstDash val="sysDot"/>
            <a:miter lim="800000"/>
            <a:headEnd/>
            <a:tailEnd type="triangle" w="med" len="med"/>
          </a:ln>
        </p:spPr>
      </p:cxnSp>
      <p:sp>
        <p:nvSpPr>
          <p:cNvPr id="79893" name="Text Box 21"/>
          <p:cNvSpPr txBox="1">
            <a:spLocks noChangeArrowheads="1"/>
          </p:cNvSpPr>
          <p:nvPr/>
        </p:nvSpPr>
        <p:spPr bwMode="auto">
          <a:xfrm>
            <a:off x="3886200" y="5105400"/>
            <a:ext cx="1524000" cy="287338"/>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5.  Reporting</a:t>
            </a:r>
          </a:p>
        </p:txBody>
      </p:sp>
      <p:cxnSp>
        <p:nvCxnSpPr>
          <p:cNvPr id="79894" name="AutoShape 22"/>
          <p:cNvCxnSpPr>
            <a:cxnSpLocks noChangeShapeType="1"/>
            <a:stCxn id="79893" idx="3"/>
            <a:endCxn id="79889" idx="1"/>
          </p:cNvCxnSpPr>
          <p:nvPr/>
        </p:nvCxnSpPr>
        <p:spPr bwMode="auto">
          <a:xfrm>
            <a:off x="5410200" y="5249863"/>
            <a:ext cx="609600" cy="1587"/>
          </a:xfrm>
          <a:prstGeom prst="bentConnector3">
            <a:avLst>
              <a:gd name="adj1" fmla="val 50000"/>
            </a:avLst>
          </a:prstGeom>
          <a:noFill/>
          <a:ln w="28575">
            <a:solidFill>
              <a:schemeClr val="tx1"/>
            </a:solidFill>
            <a:prstDash val="sysDot"/>
            <a:miter lim="800000"/>
            <a:headEnd/>
            <a:tailEnd type="triangle" w="med" len="med"/>
          </a:ln>
        </p:spPr>
      </p:cxnSp>
      <p:cxnSp>
        <p:nvCxnSpPr>
          <p:cNvPr id="79895" name="AutoShape 23"/>
          <p:cNvCxnSpPr>
            <a:cxnSpLocks noChangeShapeType="1"/>
          </p:cNvCxnSpPr>
          <p:nvPr/>
        </p:nvCxnSpPr>
        <p:spPr bwMode="auto">
          <a:xfrm>
            <a:off x="4648200" y="4495800"/>
            <a:ext cx="0" cy="609600"/>
          </a:xfrm>
          <a:prstGeom prst="straightConnector1">
            <a:avLst/>
          </a:prstGeom>
          <a:noFill/>
          <a:ln w="9525">
            <a:solidFill>
              <a:schemeClr val="tx1"/>
            </a:solidFill>
            <a:round/>
            <a:headEnd/>
            <a:tailEnd type="triangle" w="med" len="med"/>
          </a:ln>
        </p:spPr>
      </p:cxnSp>
      <p:cxnSp>
        <p:nvCxnSpPr>
          <p:cNvPr id="79896" name="AutoShape 24"/>
          <p:cNvCxnSpPr>
            <a:cxnSpLocks noChangeShapeType="1"/>
          </p:cNvCxnSpPr>
          <p:nvPr/>
        </p:nvCxnSpPr>
        <p:spPr bwMode="auto">
          <a:xfrm>
            <a:off x="4648200" y="2514600"/>
            <a:ext cx="0" cy="685800"/>
          </a:xfrm>
          <a:prstGeom prst="straightConnector1">
            <a:avLst/>
          </a:prstGeom>
          <a:noFill/>
          <a:ln w="9525">
            <a:solidFill>
              <a:schemeClr val="tx1"/>
            </a:solidFill>
            <a:round/>
            <a:headEnd/>
            <a:tailEnd type="triangle" w="med" len="med"/>
          </a:ln>
        </p:spPr>
      </p:cxnSp>
      <p:cxnSp>
        <p:nvCxnSpPr>
          <p:cNvPr id="79897" name="AutoShape 25"/>
          <p:cNvCxnSpPr>
            <a:cxnSpLocks noChangeShapeType="1"/>
          </p:cNvCxnSpPr>
          <p:nvPr/>
        </p:nvCxnSpPr>
        <p:spPr bwMode="auto">
          <a:xfrm>
            <a:off x="4648200" y="3505200"/>
            <a:ext cx="0" cy="555625"/>
          </a:xfrm>
          <a:prstGeom prst="straightConnector1">
            <a:avLst/>
          </a:prstGeom>
          <a:noFill/>
          <a:ln w="9525">
            <a:solidFill>
              <a:schemeClr val="tx1"/>
            </a:solidFill>
            <a:round/>
            <a:headEnd/>
            <a:tailEnd type="triangle" w="med" len="med"/>
          </a:ln>
        </p:spPr>
      </p:cxnSp>
      <p:sp>
        <p:nvSpPr>
          <p:cNvPr id="79898" name="Text Box 26"/>
          <p:cNvSpPr txBox="1">
            <a:spLocks noChangeArrowheads="1"/>
          </p:cNvSpPr>
          <p:nvPr/>
        </p:nvSpPr>
        <p:spPr bwMode="auto">
          <a:xfrm>
            <a:off x="76200" y="5918200"/>
            <a:ext cx="3048000" cy="558800"/>
          </a:xfrm>
          <a:prstGeom prst="rect">
            <a:avLst/>
          </a:prstGeom>
          <a:noFill/>
          <a:ln w="9525">
            <a:solidFill>
              <a:schemeClr val="tx1"/>
            </a:solidFill>
            <a:miter lim="800000"/>
            <a:headEnd/>
            <a:tailEnd/>
          </a:ln>
        </p:spPr>
        <p:txBody>
          <a:bodyPr>
            <a:spAutoFit/>
          </a:bodyPr>
          <a:lstStyle/>
          <a:p>
            <a:pPr algn="l"/>
            <a:r>
              <a:rPr lang="en-US" sz="1000" b="1" dirty="0"/>
              <a:t>6a. Staff Action Checklist</a:t>
            </a:r>
          </a:p>
          <a:p>
            <a:pPr algn="l">
              <a:buFont typeface="Wingdings" pitchFamily="2" charset="2"/>
              <a:buChar char="q"/>
            </a:pPr>
            <a:r>
              <a:rPr lang="en-AU" sz="1000" b="1" dirty="0">
                <a:solidFill>
                  <a:srgbClr val="000000"/>
                </a:solidFill>
                <a:ea typeface="Times New Roman" pitchFamily="18" charset="0"/>
                <a:cs typeface="Arial" charset="0"/>
              </a:rPr>
              <a:t> S3 conduct an AAR to develop and improve SSP</a:t>
            </a:r>
            <a:r>
              <a:rPr lang="en-US" sz="1000" b="1" dirty="0">
                <a:solidFill>
                  <a:srgbClr val="000000"/>
                </a:solidFill>
                <a:ea typeface="Times New Roman" pitchFamily="18" charset="0"/>
                <a:cs typeface="Arial" charset="0"/>
              </a:rPr>
              <a:t> </a:t>
            </a:r>
          </a:p>
        </p:txBody>
      </p:sp>
      <p:sp>
        <p:nvSpPr>
          <p:cNvPr id="79899" name="Text Box 27"/>
          <p:cNvSpPr txBox="1">
            <a:spLocks noChangeArrowheads="1"/>
          </p:cNvSpPr>
          <p:nvPr/>
        </p:nvSpPr>
        <p:spPr bwMode="auto">
          <a:xfrm>
            <a:off x="3810000" y="6049963"/>
            <a:ext cx="1752600" cy="287337"/>
          </a:xfrm>
          <a:prstGeom prst="rect">
            <a:avLst/>
          </a:prstGeom>
          <a:noFill/>
          <a:ln w="12700">
            <a:solidFill>
              <a:schemeClr val="tx1"/>
            </a:solidFill>
            <a:miter lim="800000"/>
            <a:headEnd type="none" w="sm" len="sm"/>
            <a:tailEnd type="none" w="lg" len="lg"/>
          </a:ln>
        </p:spPr>
        <p:txBody>
          <a:bodyPr anchor="ctr" anchorCtr="1">
            <a:spAutoFit/>
          </a:bodyPr>
          <a:lstStyle/>
          <a:p>
            <a:pPr algn="l" eaLnBrk="0" hangingPunct="0"/>
            <a:r>
              <a:rPr lang="en-US" b="1"/>
              <a:t>6.  AAR</a:t>
            </a:r>
          </a:p>
        </p:txBody>
      </p:sp>
      <p:cxnSp>
        <p:nvCxnSpPr>
          <p:cNvPr id="79900" name="AutoShape 28"/>
          <p:cNvCxnSpPr>
            <a:cxnSpLocks noChangeShapeType="1"/>
            <a:stCxn id="79899" idx="1"/>
            <a:endCxn id="79898" idx="3"/>
          </p:cNvCxnSpPr>
          <p:nvPr/>
        </p:nvCxnSpPr>
        <p:spPr bwMode="auto">
          <a:xfrm rot="10800000" flipV="1">
            <a:off x="3124200" y="6194425"/>
            <a:ext cx="685800" cy="3175"/>
          </a:xfrm>
          <a:prstGeom prst="bentConnector3">
            <a:avLst>
              <a:gd name="adj1" fmla="val 50000"/>
            </a:avLst>
          </a:prstGeom>
          <a:noFill/>
          <a:ln w="28575">
            <a:solidFill>
              <a:schemeClr val="tx1"/>
            </a:solidFill>
            <a:prstDash val="sysDot"/>
            <a:miter lim="800000"/>
            <a:headEnd/>
            <a:tailEnd type="triangle" w="med" len="med"/>
          </a:ln>
        </p:spPr>
      </p:cxnSp>
      <p:cxnSp>
        <p:nvCxnSpPr>
          <p:cNvPr id="79901" name="AutoShape 29"/>
          <p:cNvCxnSpPr>
            <a:cxnSpLocks noChangeShapeType="1"/>
          </p:cNvCxnSpPr>
          <p:nvPr/>
        </p:nvCxnSpPr>
        <p:spPr bwMode="auto">
          <a:xfrm>
            <a:off x="4648200" y="5410200"/>
            <a:ext cx="0" cy="555625"/>
          </a:xfrm>
          <a:prstGeom prst="straightConnector1">
            <a:avLst/>
          </a:prstGeom>
          <a:noFill/>
          <a:ln w="9525">
            <a:solidFill>
              <a:schemeClr val="tx1"/>
            </a:solidFill>
            <a:round/>
            <a:headEnd/>
            <a:tailEnd type="triangle"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6207125" y="3933825"/>
            <a:ext cx="2327275" cy="246221"/>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3a. Notify staff</a:t>
            </a:r>
          </a:p>
        </p:txBody>
      </p:sp>
      <p:sp>
        <p:nvSpPr>
          <p:cNvPr id="12291" name="Text Box 3"/>
          <p:cNvSpPr txBox="1">
            <a:spLocks noChangeArrowheads="1"/>
          </p:cNvSpPr>
          <p:nvPr/>
        </p:nvSpPr>
        <p:spPr bwMode="auto">
          <a:xfrm>
            <a:off x="388938" y="3276600"/>
            <a:ext cx="3343275" cy="3000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2a. SPOT report to TOC:</a:t>
            </a:r>
          </a:p>
          <a:p>
            <a:pPr algn="l" eaLnBrk="0" hangingPunct="0"/>
            <a:r>
              <a:rPr lang="en-US" sz="1000" b="1" dirty="0"/>
              <a:t>S-Size </a:t>
            </a:r>
          </a:p>
          <a:p>
            <a:pPr algn="l" eaLnBrk="0" hangingPunct="0"/>
            <a:r>
              <a:rPr lang="en-US" sz="1000" b="1" dirty="0"/>
              <a:t>     (1) How large is the physical area effected by the power loss</a:t>
            </a:r>
          </a:p>
          <a:p>
            <a:pPr algn="l" eaLnBrk="0" hangingPunct="0"/>
            <a:r>
              <a:rPr lang="en-US" sz="1000" b="1" dirty="0"/>
              <a:t>     (2) Size of population effected</a:t>
            </a:r>
          </a:p>
          <a:p>
            <a:pPr algn="l" eaLnBrk="0" hangingPunct="0"/>
            <a:r>
              <a:rPr lang="en-US" sz="1000" b="1" dirty="0"/>
              <a:t>A-Activity</a:t>
            </a:r>
          </a:p>
          <a:p>
            <a:pPr algn="l" eaLnBrk="0" hangingPunct="0"/>
            <a:r>
              <a:rPr lang="en-US" sz="1000" b="1" dirty="0"/>
              <a:t>     (1) What was the cause of the power outage?</a:t>
            </a:r>
          </a:p>
          <a:p>
            <a:pPr algn="l" eaLnBrk="0" hangingPunct="0"/>
            <a:r>
              <a:rPr lang="en-US" sz="1000" b="1" dirty="0"/>
              <a:t>L-Location</a:t>
            </a:r>
          </a:p>
          <a:p>
            <a:pPr algn="l" eaLnBrk="0" hangingPunct="0"/>
            <a:r>
              <a:rPr lang="en-US" sz="1000" b="1" dirty="0"/>
              <a:t>     (1) What areas are effected—rural and urban.</a:t>
            </a:r>
          </a:p>
          <a:p>
            <a:pPr algn="l" eaLnBrk="0" hangingPunct="0"/>
            <a:r>
              <a:rPr lang="en-US" sz="1000" b="1" dirty="0"/>
              <a:t>T-Time. </a:t>
            </a:r>
          </a:p>
          <a:p>
            <a:pPr algn="l" eaLnBrk="0" hangingPunct="0"/>
            <a:r>
              <a:rPr lang="en-US" sz="1000" b="1" dirty="0"/>
              <a:t>      (1) What time did the power go out?</a:t>
            </a:r>
          </a:p>
          <a:p>
            <a:pPr algn="l" eaLnBrk="0" hangingPunct="0"/>
            <a:r>
              <a:rPr lang="en-US" sz="1000" b="1" dirty="0"/>
              <a:t>      (2) How many times has this happened in the last 30-60 days?</a:t>
            </a:r>
          </a:p>
          <a:p>
            <a:pPr algn="l" eaLnBrk="0" hangingPunct="0"/>
            <a:r>
              <a:rPr lang="en-US" sz="1000" b="1" dirty="0"/>
              <a:t>      (3) Once the power is restored, determine the total time the power was out.</a:t>
            </a:r>
          </a:p>
          <a:p>
            <a:pPr algn="l" eaLnBrk="0" hangingPunct="0"/>
            <a:r>
              <a:rPr lang="en-US" sz="1000" b="1" dirty="0"/>
              <a:t>A-Actions taken by unit.</a:t>
            </a:r>
          </a:p>
          <a:p>
            <a:pPr algn="l" eaLnBrk="0" hangingPunct="0"/>
            <a:r>
              <a:rPr lang="en-US" sz="1000" b="1" dirty="0"/>
              <a:t>      (1) Assist local power plant supervisor to repair</a:t>
            </a:r>
          </a:p>
          <a:p>
            <a:pPr algn="l" eaLnBrk="0" hangingPunct="0"/>
            <a:r>
              <a:rPr lang="en-US" sz="1000" b="1" dirty="0"/>
              <a:t>      (2) Determine cause of failure</a:t>
            </a:r>
          </a:p>
          <a:p>
            <a:pPr algn="l" eaLnBrk="0" hangingPunct="0"/>
            <a:endParaRPr lang="en-US" sz="1000" b="1" dirty="0"/>
          </a:p>
        </p:txBody>
      </p:sp>
      <p:sp>
        <p:nvSpPr>
          <p:cNvPr id="12292" name="Text Box 4"/>
          <p:cNvSpPr txBox="1">
            <a:spLocks noChangeArrowheads="1"/>
          </p:cNvSpPr>
          <p:nvPr/>
        </p:nvSpPr>
        <p:spPr bwMode="auto">
          <a:xfrm>
            <a:off x="381000" y="1758950"/>
            <a:ext cx="2971800" cy="1015663"/>
          </a:xfrm>
          <a:prstGeom prst="rect">
            <a:avLst/>
          </a:prstGeom>
          <a:solidFill>
            <a:schemeClr val="bg1"/>
          </a:solidFill>
          <a:ln w="12700">
            <a:solidFill>
              <a:schemeClr val="tx1"/>
            </a:solidFill>
            <a:miter lim="800000"/>
            <a:headEnd type="none" w="sm" len="sm"/>
            <a:tailEnd type="none" w="lg" len="lg"/>
          </a:ln>
        </p:spPr>
        <p:txBody>
          <a:bodyPr>
            <a:spAutoFit/>
          </a:bodyPr>
          <a:lstStyle/>
          <a:p>
            <a:pPr algn="l" eaLnBrk="0" hangingPunct="0"/>
            <a:r>
              <a:rPr lang="en-US" sz="1000" b="1" dirty="0"/>
              <a:t>1a. Immediate actions by unit:</a:t>
            </a:r>
            <a:br>
              <a:rPr lang="en-US" sz="1000" b="1" dirty="0"/>
            </a:br>
            <a:r>
              <a:rPr lang="en-US" sz="1000" b="1" dirty="0"/>
              <a:t>     (1) Contact local power facility supervisor</a:t>
            </a:r>
          </a:p>
          <a:p>
            <a:pPr algn="l" eaLnBrk="0" hangingPunct="0"/>
            <a:r>
              <a:rPr lang="en-US" sz="1000" b="1" dirty="0"/>
              <a:t>     (2) Determine source of power failure</a:t>
            </a:r>
          </a:p>
          <a:p>
            <a:pPr algn="l" eaLnBrk="0" hangingPunct="0"/>
            <a:r>
              <a:rPr lang="en-US" sz="1000" b="1" dirty="0"/>
              <a:t>     (3) Report to TOC</a:t>
            </a:r>
          </a:p>
          <a:p>
            <a:pPr algn="l" eaLnBrk="0" hangingPunct="0"/>
            <a:r>
              <a:rPr lang="en-US" sz="1000" b="1" dirty="0"/>
              <a:t>     (4) If power cannot be restored immediately, request assistance from higher</a:t>
            </a:r>
          </a:p>
        </p:txBody>
      </p:sp>
      <p:sp>
        <p:nvSpPr>
          <p:cNvPr id="12293" name="Text Box 5"/>
          <p:cNvSpPr txBox="1">
            <a:spLocks noChangeArrowheads="1"/>
          </p:cNvSpPr>
          <p:nvPr/>
        </p:nvSpPr>
        <p:spPr bwMode="auto">
          <a:xfrm>
            <a:off x="3792538" y="941388"/>
            <a:ext cx="1270000" cy="396875"/>
          </a:xfrm>
          <a:prstGeom prst="rect">
            <a:avLst/>
          </a:prstGeom>
          <a:noFill/>
          <a:ln w="12700">
            <a:noFill/>
            <a:miter lim="800000"/>
            <a:headEnd type="none" w="sm" len="sm"/>
            <a:tailEnd type="none" w="lg" len="lg"/>
          </a:ln>
        </p:spPr>
        <p:txBody>
          <a:bodyPr>
            <a:spAutoFit/>
          </a:bodyPr>
          <a:lstStyle/>
          <a:p>
            <a:pPr eaLnBrk="0" hangingPunct="0"/>
            <a:r>
              <a:rPr lang="en-US" sz="1000" b="1"/>
              <a:t>Power outage reported</a:t>
            </a:r>
          </a:p>
        </p:txBody>
      </p:sp>
      <p:sp>
        <p:nvSpPr>
          <p:cNvPr id="12294" name="AutoShape 6"/>
          <p:cNvSpPr>
            <a:spLocks noChangeArrowheads="1"/>
          </p:cNvSpPr>
          <p:nvPr/>
        </p:nvSpPr>
        <p:spPr bwMode="auto">
          <a:xfrm>
            <a:off x="3538538" y="914400"/>
            <a:ext cx="1752600" cy="457200"/>
          </a:xfrm>
          <a:prstGeom prst="flowChartInputOutput">
            <a:avLst/>
          </a:prstGeom>
          <a:noFill/>
          <a:ln w="28575">
            <a:solidFill>
              <a:schemeClr val="tx1"/>
            </a:solidFill>
            <a:miter lim="800000"/>
            <a:headEnd/>
            <a:tailEnd/>
          </a:ln>
        </p:spPr>
        <p:txBody>
          <a:bodyPr wrap="none" anchor="ctr"/>
          <a:lstStyle/>
          <a:p>
            <a:endParaRPr lang="en-US"/>
          </a:p>
        </p:txBody>
      </p:sp>
      <p:sp>
        <p:nvSpPr>
          <p:cNvPr id="12295" name="Text Box 7"/>
          <p:cNvSpPr txBox="1">
            <a:spLocks noChangeArrowheads="1"/>
          </p:cNvSpPr>
          <p:nvPr/>
        </p:nvSpPr>
        <p:spPr bwMode="auto">
          <a:xfrm>
            <a:off x="3657600" y="1600200"/>
            <a:ext cx="1524000" cy="707886"/>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1. Unit conducts immediate actions and sends report to higher.</a:t>
            </a:r>
          </a:p>
        </p:txBody>
      </p:sp>
      <p:sp>
        <p:nvSpPr>
          <p:cNvPr id="12296" name="Text Box 8"/>
          <p:cNvSpPr txBox="1">
            <a:spLocks noChangeArrowheads="1"/>
          </p:cNvSpPr>
          <p:nvPr/>
        </p:nvSpPr>
        <p:spPr bwMode="auto">
          <a:xfrm>
            <a:off x="4191000" y="3733800"/>
            <a:ext cx="1676400" cy="7143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a:t>3.  Battle Captain begins notification procedures, submits SALUTE report within 30 minutes</a:t>
            </a:r>
          </a:p>
        </p:txBody>
      </p:sp>
      <p:cxnSp>
        <p:nvCxnSpPr>
          <p:cNvPr id="12297" name="AutoShape 9"/>
          <p:cNvCxnSpPr>
            <a:cxnSpLocks noChangeShapeType="1"/>
            <a:stCxn id="12296" idx="3"/>
            <a:endCxn id="12290" idx="1"/>
          </p:cNvCxnSpPr>
          <p:nvPr/>
        </p:nvCxnSpPr>
        <p:spPr bwMode="auto">
          <a:xfrm flipV="1">
            <a:off x="5867400" y="4056936"/>
            <a:ext cx="339725" cy="34052"/>
          </a:xfrm>
          <a:prstGeom prst="bentConnector3">
            <a:avLst>
              <a:gd name="adj1" fmla="val 50000"/>
            </a:avLst>
          </a:prstGeom>
          <a:noFill/>
          <a:ln w="28575">
            <a:solidFill>
              <a:schemeClr val="tx1"/>
            </a:solidFill>
            <a:prstDash val="sysDot"/>
            <a:miter lim="800000"/>
            <a:headEnd/>
            <a:tailEnd/>
          </a:ln>
        </p:spPr>
      </p:cxnSp>
      <p:cxnSp>
        <p:nvCxnSpPr>
          <p:cNvPr id="12298" name="AutoShape 10"/>
          <p:cNvCxnSpPr>
            <a:cxnSpLocks noChangeShapeType="1"/>
            <a:stCxn id="12295" idx="1"/>
            <a:endCxn id="12292" idx="3"/>
          </p:cNvCxnSpPr>
          <p:nvPr/>
        </p:nvCxnSpPr>
        <p:spPr bwMode="auto">
          <a:xfrm flipH="1">
            <a:off x="3352800" y="1954143"/>
            <a:ext cx="304800" cy="312639"/>
          </a:xfrm>
          <a:prstGeom prst="straightConnector1">
            <a:avLst/>
          </a:prstGeom>
          <a:noFill/>
          <a:ln w="28575">
            <a:solidFill>
              <a:schemeClr val="tx1"/>
            </a:solidFill>
            <a:prstDash val="sysDot"/>
            <a:round/>
            <a:headEnd/>
            <a:tailEnd/>
          </a:ln>
        </p:spPr>
      </p:cxnSp>
      <p:cxnSp>
        <p:nvCxnSpPr>
          <p:cNvPr id="12299" name="AutoShape 11"/>
          <p:cNvCxnSpPr>
            <a:cxnSpLocks noChangeShapeType="1"/>
            <a:stCxn id="12305" idx="1"/>
            <a:endCxn id="12291" idx="3"/>
          </p:cNvCxnSpPr>
          <p:nvPr/>
        </p:nvCxnSpPr>
        <p:spPr bwMode="auto">
          <a:xfrm rot="10800000" flipV="1">
            <a:off x="3732213" y="2843213"/>
            <a:ext cx="230187" cy="1933575"/>
          </a:xfrm>
          <a:prstGeom prst="bentConnector3">
            <a:avLst>
              <a:gd name="adj1" fmla="val 49657"/>
            </a:avLst>
          </a:prstGeom>
          <a:noFill/>
          <a:ln w="28575">
            <a:solidFill>
              <a:schemeClr val="tx1"/>
            </a:solidFill>
            <a:prstDash val="sysDot"/>
            <a:miter lim="800000"/>
            <a:headEnd/>
            <a:tailEnd/>
          </a:ln>
        </p:spPr>
      </p:cxnSp>
      <p:cxnSp>
        <p:nvCxnSpPr>
          <p:cNvPr id="12300" name="AutoShape 12"/>
          <p:cNvCxnSpPr>
            <a:cxnSpLocks noChangeShapeType="1"/>
            <a:stCxn id="12294" idx="4"/>
            <a:endCxn id="12295" idx="0"/>
          </p:cNvCxnSpPr>
          <p:nvPr/>
        </p:nvCxnSpPr>
        <p:spPr bwMode="auto">
          <a:xfrm>
            <a:off x="4414838" y="1371600"/>
            <a:ext cx="4762" cy="228600"/>
          </a:xfrm>
          <a:prstGeom prst="straightConnector1">
            <a:avLst/>
          </a:prstGeom>
          <a:noFill/>
          <a:ln w="9525">
            <a:solidFill>
              <a:schemeClr val="tx1"/>
            </a:solidFill>
            <a:round/>
            <a:headEnd/>
            <a:tailEnd type="triangle" w="med" len="med"/>
          </a:ln>
        </p:spPr>
      </p:cxnSp>
      <p:cxnSp>
        <p:nvCxnSpPr>
          <p:cNvPr id="12301" name="AutoShape 13"/>
          <p:cNvCxnSpPr>
            <a:cxnSpLocks noChangeShapeType="1"/>
            <a:stCxn id="12295" idx="2"/>
            <a:endCxn id="12305" idx="0"/>
          </p:cNvCxnSpPr>
          <p:nvPr/>
        </p:nvCxnSpPr>
        <p:spPr bwMode="auto">
          <a:xfrm>
            <a:off x="4419600" y="2308086"/>
            <a:ext cx="990600" cy="254139"/>
          </a:xfrm>
          <a:prstGeom prst="straightConnector1">
            <a:avLst/>
          </a:prstGeom>
          <a:noFill/>
          <a:ln w="9525">
            <a:solidFill>
              <a:schemeClr val="tx1"/>
            </a:solidFill>
            <a:round/>
            <a:headEnd/>
            <a:tailEnd type="triangle" w="med" len="med"/>
          </a:ln>
        </p:spPr>
      </p:cxnSp>
      <p:cxnSp>
        <p:nvCxnSpPr>
          <p:cNvPr id="12302" name="AutoShape 14"/>
          <p:cNvCxnSpPr>
            <a:cxnSpLocks noChangeShapeType="1"/>
            <a:stCxn id="12305" idx="2"/>
            <a:endCxn id="12296" idx="0"/>
          </p:cNvCxnSpPr>
          <p:nvPr/>
        </p:nvCxnSpPr>
        <p:spPr bwMode="auto">
          <a:xfrm flipH="1">
            <a:off x="5029200" y="3124200"/>
            <a:ext cx="381000" cy="609600"/>
          </a:xfrm>
          <a:prstGeom prst="straightConnector1">
            <a:avLst/>
          </a:prstGeom>
          <a:noFill/>
          <a:ln w="9525">
            <a:solidFill>
              <a:schemeClr val="tx1"/>
            </a:solidFill>
            <a:round/>
            <a:headEnd/>
            <a:tailEnd type="triangle" w="med" len="med"/>
          </a:ln>
        </p:spPr>
      </p:cxnSp>
      <p:cxnSp>
        <p:nvCxnSpPr>
          <p:cNvPr id="12303" name="AutoShape 15"/>
          <p:cNvCxnSpPr>
            <a:cxnSpLocks noChangeShapeType="1"/>
            <a:stCxn id="12296" idx="2"/>
            <a:endCxn id="12306" idx="0"/>
          </p:cNvCxnSpPr>
          <p:nvPr/>
        </p:nvCxnSpPr>
        <p:spPr bwMode="auto">
          <a:xfrm>
            <a:off x="5029200" y="4448175"/>
            <a:ext cx="0" cy="276225"/>
          </a:xfrm>
          <a:prstGeom prst="straightConnector1">
            <a:avLst/>
          </a:prstGeom>
          <a:noFill/>
          <a:ln w="9525">
            <a:solidFill>
              <a:schemeClr val="tx1"/>
            </a:solidFill>
            <a:round/>
            <a:headEnd/>
            <a:tailEnd type="triangle" w="med" len="med"/>
          </a:ln>
        </p:spPr>
      </p:cxnSp>
      <p:sp>
        <p:nvSpPr>
          <p:cNvPr id="12304" name="Text Box 16"/>
          <p:cNvSpPr txBox="1">
            <a:spLocks noChangeArrowheads="1"/>
          </p:cNvSpPr>
          <p:nvPr/>
        </p:nvSpPr>
        <p:spPr bwMode="auto">
          <a:xfrm>
            <a:off x="2209800" y="304800"/>
            <a:ext cx="4572000" cy="307777"/>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09:</a:t>
            </a:r>
            <a:r>
              <a:rPr lang="en-US" sz="1400" b="1" dirty="0"/>
              <a:t>  Power outage in village</a:t>
            </a:r>
          </a:p>
        </p:txBody>
      </p:sp>
      <p:sp>
        <p:nvSpPr>
          <p:cNvPr id="12305" name="Text Box 17"/>
          <p:cNvSpPr txBox="1">
            <a:spLocks noChangeArrowheads="1"/>
          </p:cNvSpPr>
          <p:nvPr/>
        </p:nvSpPr>
        <p:spPr bwMode="auto">
          <a:xfrm>
            <a:off x="3962400" y="2562225"/>
            <a:ext cx="2895600" cy="561975"/>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2. Village</a:t>
            </a:r>
            <a:r>
              <a:rPr lang="en-US" sz="1000" b="1" dirty="0">
                <a:solidFill>
                  <a:srgbClr val="FF0000"/>
                </a:solidFill>
              </a:rPr>
              <a:t> </a:t>
            </a:r>
            <a:r>
              <a:rPr lang="en-US" sz="1000" b="1" dirty="0"/>
              <a:t>and CMO determine the best method to restore power if the power facility can not repair itself.</a:t>
            </a:r>
          </a:p>
        </p:txBody>
      </p:sp>
      <p:sp>
        <p:nvSpPr>
          <p:cNvPr id="12306" name="Text Box 18"/>
          <p:cNvSpPr txBox="1">
            <a:spLocks noChangeArrowheads="1"/>
          </p:cNvSpPr>
          <p:nvPr/>
        </p:nvSpPr>
        <p:spPr bwMode="auto">
          <a:xfrm>
            <a:off x="4191000" y="4724400"/>
            <a:ext cx="1676400" cy="707886"/>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4.  Unit requests assets to fix power loss and coordinates link up with unit in sector</a:t>
            </a:r>
          </a:p>
        </p:txBody>
      </p:sp>
      <p:cxnSp>
        <p:nvCxnSpPr>
          <p:cNvPr id="12307" name="AutoShape 19"/>
          <p:cNvCxnSpPr>
            <a:cxnSpLocks noChangeShapeType="1"/>
            <a:stCxn id="12306" idx="2"/>
            <a:endCxn id="12308" idx="0"/>
          </p:cNvCxnSpPr>
          <p:nvPr/>
        </p:nvCxnSpPr>
        <p:spPr bwMode="auto">
          <a:xfrm>
            <a:off x="5029200" y="5432286"/>
            <a:ext cx="1649413" cy="663714"/>
          </a:xfrm>
          <a:prstGeom prst="straightConnector1">
            <a:avLst/>
          </a:prstGeom>
          <a:noFill/>
          <a:ln w="9525">
            <a:solidFill>
              <a:schemeClr val="tx1"/>
            </a:solidFill>
            <a:round/>
            <a:headEnd/>
            <a:tailEnd type="triangle" w="med" len="med"/>
          </a:ln>
        </p:spPr>
      </p:cxnSp>
      <p:sp>
        <p:nvSpPr>
          <p:cNvPr id="12308" name="Text Box 20"/>
          <p:cNvSpPr txBox="1">
            <a:spLocks noChangeArrowheads="1"/>
          </p:cNvSpPr>
          <p:nvPr/>
        </p:nvSpPr>
        <p:spPr bwMode="auto">
          <a:xfrm>
            <a:off x="4876800" y="6096000"/>
            <a:ext cx="3603625" cy="400110"/>
          </a:xfrm>
          <a:prstGeom prst="rect">
            <a:avLst/>
          </a:prstGeom>
          <a:noFill/>
          <a:ln w="12700">
            <a:solidFill>
              <a:schemeClr val="tx1"/>
            </a:solidFill>
            <a:miter lim="800000"/>
            <a:headEnd type="none" w="sm" len="sm"/>
            <a:tailEnd type="none" w="lg" len="lg"/>
          </a:ln>
        </p:spPr>
        <p:txBody>
          <a:bodyPr>
            <a:spAutoFit/>
          </a:bodyPr>
          <a:lstStyle/>
          <a:p>
            <a:pPr algn="l" eaLnBrk="0" hangingPunct="0"/>
            <a:r>
              <a:rPr lang="en-US" sz="1000" b="1" dirty="0"/>
              <a:t>5.  Once power is restored, unit submits follow-up report Story Board.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533400" y="762000"/>
            <a:ext cx="2216150" cy="369332"/>
          </a:xfrm>
          <a:prstGeom prst="rect">
            <a:avLst/>
          </a:prstGeom>
          <a:noFill/>
          <a:ln w="12700">
            <a:noFill/>
            <a:miter lim="800000"/>
            <a:headEnd type="none" w="sm" len="sm"/>
            <a:tailEnd type="none" w="lg" len="lg"/>
          </a:ln>
        </p:spPr>
        <p:txBody>
          <a:bodyPr>
            <a:spAutoFit/>
          </a:bodyPr>
          <a:lstStyle/>
          <a:p>
            <a:pPr algn="l" eaLnBrk="0" hangingPunct="0"/>
            <a:r>
              <a:rPr lang="en-US" sz="900" b="1" dirty="0"/>
              <a:t>Insurgent (INS) approaches Unit w/request to begin reintegration</a:t>
            </a:r>
          </a:p>
        </p:txBody>
      </p:sp>
      <p:sp>
        <p:nvSpPr>
          <p:cNvPr id="2051" name="AutoShape 3"/>
          <p:cNvSpPr>
            <a:spLocks noChangeArrowheads="1"/>
          </p:cNvSpPr>
          <p:nvPr/>
        </p:nvSpPr>
        <p:spPr bwMode="auto">
          <a:xfrm>
            <a:off x="152400" y="762000"/>
            <a:ext cx="2667000" cy="381000"/>
          </a:xfrm>
          <a:prstGeom prst="flowChartInputOutput">
            <a:avLst/>
          </a:prstGeom>
          <a:noFill/>
          <a:ln w="28575">
            <a:solidFill>
              <a:schemeClr val="tx1"/>
            </a:solidFill>
            <a:miter lim="800000"/>
            <a:headEnd/>
            <a:tailEnd/>
          </a:ln>
        </p:spPr>
        <p:txBody>
          <a:bodyPr wrap="none" anchor="ctr"/>
          <a:lstStyle/>
          <a:p>
            <a:endParaRPr lang="en-US"/>
          </a:p>
        </p:txBody>
      </p:sp>
      <p:sp>
        <p:nvSpPr>
          <p:cNvPr id="2052" name="Text Box 4"/>
          <p:cNvSpPr txBox="1">
            <a:spLocks noChangeArrowheads="1"/>
          </p:cNvSpPr>
          <p:nvPr/>
        </p:nvSpPr>
        <p:spPr bwMode="auto">
          <a:xfrm>
            <a:off x="228600" y="1219200"/>
            <a:ext cx="2209800" cy="228600"/>
          </a:xfrm>
          <a:prstGeom prst="rect">
            <a:avLst/>
          </a:prstGeom>
          <a:noFill/>
          <a:ln w="12700">
            <a:solidFill>
              <a:schemeClr val="tx1"/>
            </a:solidFill>
            <a:miter lim="800000"/>
            <a:headEnd type="none" w="sm" len="sm"/>
            <a:tailEnd type="none" w="lg" len="lg"/>
          </a:ln>
        </p:spPr>
        <p:txBody>
          <a:bodyPr wrap="square">
            <a:spAutoFit/>
          </a:bodyPr>
          <a:lstStyle/>
          <a:p>
            <a:pPr marL="228600" indent="-228600" algn="l" eaLnBrk="0" hangingPunct="0"/>
            <a:r>
              <a:rPr lang="en-US" sz="900" b="1" dirty="0"/>
              <a:t>1.  Unit conducts immediate actions</a:t>
            </a:r>
          </a:p>
        </p:txBody>
      </p:sp>
      <p:sp>
        <p:nvSpPr>
          <p:cNvPr id="2053" name="Text Box 5"/>
          <p:cNvSpPr txBox="1">
            <a:spLocks noChangeArrowheads="1"/>
          </p:cNvSpPr>
          <p:nvPr/>
        </p:nvSpPr>
        <p:spPr bwMode="auto">
          <a:xfrm>
            <a:off x="1752600" y="304800"/>
            <a:ext cx="5715000" cy="307975"/>
          </a:xfrm>
          <a:prstGeom prst="rect">
            <a:avLst/>
          </a:prstGeom>
          <a:solidFill>
            <a:srgbClr val="00FF00"/>
          </a:solidFill>
          <a:ln w="76200" cmpd="tri">
            <a:solidFill>
              <a:schemeClr val="tx1"/>
            </a:solidFill>
            <a:miter lim="800000"/>
            <a:headEnd type="none" w="sm" len="sm"/>
            <a:tailEnd type="none" w="lg" len="lg"/>
          </a:ln>
        </p:spPr>
        <p:txBody>
          <a:bodyPr>
            <a:spAutoFit/>
          </a:bodyPr>
          <a:lstStyle/>
          <a:p>
            <a:pPr eaLnBrk="0" hangingPunct="0"/>
            <a:r>
              <a:rPr lang="en-US" sz="1400" b="1" dirty="0">
                <a:latin typeface="Arial Black" pitchFamily="34" charset="0"/>
              </a:rPr>
              <a:t>BATTLE DRILL 10:</a:t>
            </a:r>
            <a:r>
              <a:rPr lang="en-US" sz="1400" b="1" dirty="0"/>
              <a:t>  Request for Reintegration</a:t>
            </a:r>
          </a:p>
        </p:txBody>
      </p:sp>
      <p:sp>
        <p:nvSpPr>
          <p:cNvPr id="2054" name="Text Box 6"/>
          <p:cNvSpPr txBox="1">
            <a:spLocks noChangeArrowheads="1"/>
          </p:cNvSpPr>
          <p:nvPr/>
        </p:nvSpPr>
        <p:spPr bwMode="auto">
          <a:xfrm>
            <a:off x="228600" y="2209800"/>
            <a:ext cx="2209800" cy="369332"/>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900" b="1" dirty="0"/>
              <a:t>3.  Unit moves INS to predetermined reintegration processing location</a:t>
            </a:r>
          </a:p>
        </p:txBody>
      </p:sp>
      <p:cxnSp>
        <p:nvCxnSpPr>
          <p:cNvPr id="2055" name="AutoShape 7"/>
          <p:cNvCxnSpPr>
            <a:cxnSpLocks noChangeShapeType="1"/>
            <a:stCxn id="2054" idx="2"/>
            <a:endCxn id="2058" idx="0"/>
          </p:cNvCxnSpPr>
          <p:nvPr/>
        </p:nvCxnSpPr>
        <p:spPr bwMode="auto">
          <a:xfrm rot="5400000">
            <a:off x="1289566" y="2623066"/>
            <a:ext cx="87868" cy="1588"/>
          </a:xfrm>
          <a:prstGeom prst="straightConnector1">
            <a:avLst/>
          </a:prstGeom>
          <a:noFill/>
          <a:ln w="9525">
            <a:solidFill>
              <a:schemeClr val="tx1"/>
            </a:solidFill>
            <a:round/>
            <a:headEnd/>
            <a:tailEnd type="triangle" w="med" len="med"/>
          </a:ln>
        </p:spPr>
      </p:cxnSp>
      <p:cxnSp>
        <p:nvCxnSpPr>
          <p:cNvPr id="2056" name="AutoShape 8"/>
          <p:cNvCxnSpPr>
            <a:cxnSpLocks noChangeShapeType="1"/>
            <a:stCxn id="2051" idx="3"/>
            <a:endCxn id="2052" idx="0"/>
          </p:cNvCxnSpPr>
          <p:nvPr/>
        </p:nvCxnSpPr>
        <p:spPr bwMode="auto">
          <a:xfrm rot="16200000" flipH="1">
            <a:off x="1238250" y="1123950"/>
            <a:ext cx="76200" cy="114300"/>
          </a:xfrm>
          <a:prstGeom prst="straightConnector1">
            <a:avLst/>
          </a:prstGeom>
          <a:noFill/>
          <a:ln w="9525">
            <a:solidFill>
              <a:schemeClr val="tx1"/>
            </a:solidFill>
            <a:round/>
            <a:headEnd/>
            <a:tailEnd type="triangle" w="med" len="med"/>
          </a:ln>
        </p:spPr>
      </p:cxnSp>
      <p:cxnSp>
        <p:nvCxnSpPr>
          <p:cNvPr id="2057" name="AutoShape 9"/>
          <p:cNvCxnSpPr>
            <a:cxnSpLocks noChangeShapeType="1"/>
            <a:stCxn id="2059" idx="2"/>
            <a:endCxn id="2054" idx="0"/>
          </p:cNvCxnSpPr>
          <p:nvPr/>
        </p:nvCxnSpPr>
        <p:spPr bwMode="auto">
          <a:xfrm rot="5400000">
            <a:off x="1282616" y="2158915"/>
            <a:ext cx="101769" cy="1588"/>
          </a:xfrm>
          <a:prstGeom prst="straightConnector1">
            <a:avLst/>
          </a:prstGeom>
          <a:noFill/>
          <a:ln w="9525">
            <a:solidFill>
              <a:schemeClr val="tx1"/>
            </a:solidFill>
            <a:round/>
            <a:headEnd/>
            <a:tailEnd type="triangle" w="med" len="med"/>
          </a:ln>
        </p:spPr>
      </p:cxnSp>
      <p:sp>
        <p:nvSpPr>
          <p:cNvPr id="2058" name="Text Box 10"/>
          <p:cNvSpPr txBox="1">
            <a:spLocks noChangeArrowheads="1"/>
          </p:cNvSpPr>
          <p:nvPr/>
        </p:nvSpPr>
        <p:spPr bwMode="auto">
          <a:xfrm>
            <a:off x="228600" y="2667000"/>
            <a:ext cx="2209800" cy="369332"/>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900" b="1" dirty="0"/>
              <a:t>4.  (S2) Intel analyst conducts vetting process</a:t>
            </a:r>
          </a:p>
        </p:txBody>
      </p:sp>
      <p:sp>
        <p:nvSpPr>
          <p:cNvPr id="2059" name="Text Box 18"/>
          <p:cNvSpPr txBox="1">
            <a:spLocks noChangeArrowheads="1"/>
          </p:cNvSpPr>
          <p:nvPr/>
        </p:nvSpPr>
        <p:spPr bwMode="auto">
          <a:xfrm>
            <a:off x="228600" y="1600200"/>
            <a:ext cx="2209800" cy="507831"/>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900" b="1" dirty="0"/>
              <a:t>2.  (S3) Battle CPT begins notification procedures, &amp; submits SALUTE report within 30 minutes</a:t>
            </a:r>
          </a:p>
        </p:txBody>
      </p:sp>
      <p:cxnSp>
        <p:nvCxnSpPr>
          <p:cNvPr id="2060" name="AutoShape 19"/>
          <p:cNvCxnSpPr>
            <a:cxnSpLocks noChangeShapeType="1"/>
            <a:stCxn id="2052" idx="2"/>
            <a:endCxn id="2059" idx="0"/>
          </p:cNvCxnSpPr>
          <p:nvPr/>
        </p:nvCxnSpPr>
        <p:spPr bwMode="auto">
          <a:xfrm rot="5400000">
            <a:off x="1257300" y="1524000"/>
            <a:ext cx="152400" cy="1588"/>
          </a:xfrm>
          <a:prstGeom prst="straightConnector1">
            <a:avLst/>
          </a:prstGeom>
          <a:noFill/>
          <a:ln w="9525">
            <a:solidFill>
              <a:schemeClr val="tx1"/>
            </a:solidFill>
            <a:round/>
            <a:headEnd/>
            <a:tailEnd type="triangle" w="med" len="med"/>
          </a:ln>
        </p:spPr>
      </p:cxnSp>
      <p:sp>
        <p:nvSpPr>
          <p:cNvPr id="2061" name="Text Box 4"/>
          <p:cNvSpPr txBox="1">
            <a:spLocks noChangeArrowheads="1"/>
          </p:cNvSpPr>
          <p:nvPr/>
        </p:nvSpPr>
        <p:spPr bwMode="auto">
          <a:xfrm>
            <a:off x="2743200" y="1066800"/>
            <a:ext cx="3048000" cy="507831"/>
          </a:xfrm>
          <a:prstGeom prst="rect">
            <a:avLst/>
          </a:prstGeom>
          <a:noFill/>
          <a:ln w="12700">
            <a:solidFill>
              <a:schemeClr val="tx1"/>
            </a:solidFill>
            <a:miter lim="800000"/>
            <a:headEnd type="none" w="sm" len="sm"/>
            <a:tailEnd type="none" w="lg" len="lg"/>
          </a:ln>
        </p:spPr>
        <p:txBody>
          <a:bodyPr wrap="square">
            <a:spAutoFit/>
          </a:bodyPr>
          <a:lstStyle/>
          <a:p>
            <a:pPr marL="228600" indent="-228600" algn="l" eaLnBrk="0" hangingPunct="0">
              <a:buFontTx/>
              <a:buAutoNum type="alphaLcPeriod"/>
            </a:pPr>
            <a:r>
              <a:rPr lang="en-US" sz="900" b="1" dirty="0"/>
              <a:t>Send report to the TOC</a:t>
            </a:r>
          </a:p>
          <a:p>
            <a:pPr marL="228600" indent="-228600" algn="l" eaLnBrk="0" hangingPunct="0">
              <a:buFontTx/>
              <a:buAutoNum type="alphaLcPeriod"/>
            </a:pPr>
            <a:r>
              <a:rPr lang="en-US" sz="900" b="1" dirty="0"/>
              <a:t>Place INS in a reintegration staging area</a:t>
            </a:r>
          </a:p>
          <a:p>
            <a:pPr marL="228600" indent="-228600" algn="l" eaLnBrk="0" hangingPunct="0"/>
            <a:r>
              <a:rPr lang="en-US" sz="900" b="1" dirty="0">
                <a:solidFill>
                  <a:srgbClr val="FF0000"/>
                </a:solidFill>
              </a:rPr>
              <a:t>*Adhere to the </a:t>
            </a:r>
            <a:r>
              <a:rPr lang="en-US" sz="900" b="1" u="sng" dirty="0">
                <a:solidFill>
                  <a:srgbClr val="FF0000"/>
                </a:solidFill>
              </a:rPr>
              <a:t>Red Lines List</a:t>
            </a:r>
          </a:p>
        </p:txBody>
      </p:sp>
      <p:cxnSp>
        <p:nvCxnSpPr>
          <p:cNvPr id="2062" name="AutoShape 19"/>
          <p:cNvCxnSpPr>
            <a:cxnSpLocks noChangeShapeType="1"/>
            <a:stCxn id="2052" idx="3"/>
            <a:endCxn id="2061" idx="1"/>
          </p:cNvCxnSpPr>
          <p:nvPr/>
        </p:nvCxnSpPr>
        <p:spPr bwMode="auto">
          <a:xfrm flipV="1">
            <a:off x="2438400" y="1320716"/>
            <a:ext cx="304800" cy="12784"/>
          </a:xfrm>
          <a:prstGeom prst="straightConnector1">
            <a:avLst/>
          </a:prstGeom>
          <a:noFill/>
          <a:ln w="9525">
            <a:solidFill>
              <a:schemeClr val="tx1"/>
            </a:solidFill>
            <a:prstDash val="sysDash"/>
            <a:round/>
            <a:headEnd/>
            <a:tailEnd type="triangle" w="med" len="med"/>
          </a:ln>
        </p:spPr>
      </p:cxnSp>
      <p:sp>
        <p:nvSpPr>
          <p:cNvPr id="2063" name="Text Box 4"/>
          <p:cNvSpPr txBox="1">
            <a:spLocks noChangeArrowheads="1"/>
          </p:cNvSpPr>
          <p:nvPr/>
        </p:nvSpPr>
        <p:spPr bwMode="auto">
          <a:xfrm>
            <a:off x="2743200" y="1752600"/>
            <a:ext cx="3048000" cy="784830"/>
          </a:xfrm>
          <a:prstGeom prst="rect">
            <a:avLst/>
          </a:prstGeom>
          <a:noFill/>
          <a:ln w="12700">
            <a:solidFill>
              <a:schemeClr val="tx1"/>
            </a:solidFill>
            <a:miter lim="800000"/>
            <a:headEnd type="none" w="sm" len="sm"/>
            <a:tailEnd type="none" w="lg" len="lg"/>
          </a:ln>
        </p:spPr>
        <p:txBody>
          <a:bodyPr wrap="square">
            <a:spAutoFit/>
          </a:bodyPr>
          <a:lstStyle/>
          <a:p>
            <a:pPr marL="228600" indent="-228600" algn="l" eaLnBrk="0" hangingPunct="0">
              <a:buFontTx/>
              <a:buAutoNum type="alphaLcPeriod"/>
            </a:pPr>
            <a:r>
              <a:rPr lang="en-US" sz="900" b="1" dirty="0"/>
              <a:t>Immediately notify:</a:t>
            </a:r>
          </a:p>
          <a:p>
            <a:pPr marL="685800" lvl="1" indent="-228600" algn="l" eaLnBrk="0" hangingPunct="0">
              <a:buFont typeface="Arial" charset="0"/>
              <a:buChar char="•"/>
            </a:pPr>
            <a:r>
              <a:rPr lang="en-US" sz="900" b="1" dirty="0"/>
              <a:t>Command group and staff</a:t>
            </a:r>
          </a:p>
          <a:p>
            <a:pPr marL="685800" lvl="1" indent="-228600" algn="l" eaLnBrk="0" hangingPunct="0">
              <a:buFont typeface="Arial" charset="0"/>
              <a:buChar char="•"/>
            </a:pPr>
            <a:r>
              <a:rPr lang="en-US" sz="900" b="1" dirty="0"/>
              <a:t>Predetermined representative  </a:t>
            </a:r>
          </a:p>
          <a:p>
            <a:pPr marL="228600" indent="-228600" algn="l" eaLnBrk="0" hangingPunct="0">
              <a:buFont typeface="Times New Roman" pitchFamily="18" charset="0"/>
              <a:buAutoNum type="alphaLcPeriod"/>
            </a:pPr>
            <a:r>
              <a:rPr lang="en-US" sz="900" b="1" dirty="0"/>
              <a:t> Report the event via designated system of record</a:t>
            </a:r>
          </a:p>
        </p:txBody>
      </p:sp>
      <p:cxnSp>
        <p:nvCxnSpPr>
          <p:cNvPr id="2064" name="AutoShape 19"/>
          <p:cNvCxnSpPr>
            <a:cxnSpLocks noChangeShapeType="1"/>
            <a:stCxn id="2059" idx="3"/>
            <a:endCxn id="2063" idx="1"/>
          </p:cNvCxnSpPr>
          <p:nvPr/>
        </p:nvCxnSpPr>
        <p:spPr bwMode="auto">
          <a:xfrm>
            <a:off x="2438400" y="1854116"/>
            <a:ext cx="304800" cy="290899"/>
          </a:xfrm>
          <a:prstGeom prst="straightConnector1">
            <a:avLst/>
          </a:prstGeom>
          <a:noFill/>
          <a:ln w="9525">
            <a:solidFill>
              <a:schemeClr val="tx1"/>
            </a:solidFill>
            <a:prstDash val="sysDash"/>
            <a:round/>
            <a:headEnd/>
            <a:tailEnd type="triangle" w="med" len="med"/>
          </a:ln>
        </p:spPr>
      </p:cxnSp>
      <p:sp>
        <p:nvSpPr>
          <p:cNvPr id="2065" name="Text Box 4"/>
          <p:cNvSpPr txBox="1">
            <a:spLocks noChangeArrowheads="1"/>
          </p:cNvSpPr>
          <p:nvPr/>
        </p:nvSpPr>
        <p:spPr bwMode="auto">
          <a:xfrm>
            <a:off x="2743200" y="2667000"/>
            <a:ext cx="3048000" cy="923330"/>
          </a:xfrm>
          <a:prstGeom prst="rect">
            <a:avLst/>
          </a:prstGeom>
          <a:noFill/>
          <a:ln w="12700">
            <a:solidFill>
              <a:schemeClr val="tx1"/>
            </a:solidFill>
            <a:miter lim="800000"/>
            <a:headEnd type="none" w="sm" len="sm"/>
            <a:tailEnd type="none" w="lg" len="lg"/>
          </a:ln>
        </p:spPr>
        <p:txBody>
          <a:bodyPr wrap="square">
            <a:spAutoFit/>
          </a:bodyPr>
          <a:lstStyle/>
          <a:p>
            <a:pPr marL="228600" indent="-228600" algn="l" eaLnBrk="0" hangingPunct="0">
              <a:buFontTx/>
              <a:buAutoNum type="alphaLcPeriod"/>
            </a:pPr>
            <a:r>
              <a:rPr lang="en-US" sz="900" b="1" dirty="0"/>
              <a:t>Collect biometric data</a:t>
            </a:r>
          </a:p>
          <a:p>
            <a:pPr marL="228600" indent="-228600" algn="l" eaLnBrk="0" hangingPunct="0">
              <a:buFontTx/>
              <a:buAutoNum type="alphaLcPeriod"/>
            </a:pPr>
            <a:r>
              <a:rPr lang="en-US" sz="900" b="1" dirty="0"/>
              <a:t>Conduct interview</a:t>
            </a:r>
          </a:p>
          <a:p>
            <a:pPr marL="685800" lvl="1" indent="-228600" algn="l" eaLnBrk="0" hangingPunct="0">
              <a:buFont typeface="Arial" charset="0"/>
              <a:buChar char="•"/>
            </a:pPr>
            <a:r>
              <a:rPr lang="en-US" sz="900" b="1" dirty="0"/>
              <a:t>Obtain contact information</a:t>
            </a:r>
          </a:p>
          <a:p>
            <a:pPr marL="685800" lvl="1" indent="-228600" algn="l" eaLnBrk="0" hangingPunct="0">
              <a:buFont typeface="Arial" charset="0"/>
              <a:buChar char="•"/>
            </a:pPr>
            <a:r>
              <a:rPr lang="en-US" sz="900" b="1" dirty="0"/>
              <a:t>Determine INS motivation</a:t>
            </a:r>
          </a:p>
          <a:p>
            <a:pPr marL="228600" indent="-228600" algn="l" eaLnBrk="0" hangingPunct="0">
              <a:buFont typeface="Times New Roman" pitchFamily="18" charset="0"/>
              <a:buAutoNum type="alphaLcPeriod"/>
            </a:pPr>
            <a:r>
              <a:rPr lang="en-US" sz="900" b="1" dirty="0"/>
              <a:t>Pass all information to higher Fusion Cell</a:t>
            </a:r>
          </a:p>
          <a:p>
            <a:pPr marL="228600" indent="-228600" algn="l" eaLnBrk="0" hangingPunct="0"/>
            <a:r>
              <a:rPr lang="en-US" sz="900" b="1" dirty="0">
                <a:solidFill>
                  <a:srgbClr val="FF0000"/>
                </a:solidFill>
              </a:rPr>
              <a:t>*Adhere to the </a:t>
            </a:r>
            <a:r>
              <a:rPr lang="en-US" sz="900" b="1" u="sng" dirty="0">
                <a:solidFill>
                  <a:srgbClr val="FF0000"/>
                </a:solidFill>
              </a:rPr>
              <a:t>Red Lines List</a:t>
            </a:r>
          </a:p>
        </p:txBody>
      </p:sp>
      <p:cxnSp>
        <p:nvCxnSpPr>
          <p:cNvPr id="2066" name="AutoShape 19"/>
          <p:cNvCxnSpPr>
            <a:cxnSpLocks noChangeShapeType="1"/>
            <a:stCxn id="2054" idx="3"/>
            <a:endCxn id="2065" idx="1"/>
          </p:cNvCxnSpPr>
          <p:nvPr/>
        </p:nvCxnSpPr>
        <p:spPr bwMode="auto">
          <a:xfrm>
            <a:off x="2438400" y="2394466"/>
            <a:ext cx="304800" cy="734199"/>
          </a:xfrm>
          <a:prstGeom prst="straightConnector1">
            <a:avLst/>
          </a:prstGeom>
          <a:noFill/>
          <a:ln w="9525">
            <a:solidFill>
              <a:schemeClr val="tx1"/>
            </a:solidFill>
            <a:prstDash val="sysDash"/>
            <a:round/>
            <a:headEnd/>
            <a:tailEnd type="triangle" w="med" len="med"/>
          </a:ln>
        </p:spPr>
      </p:cxnSp>
      <p:sp>
        <p:nvSpPr>
          <p:cNvPr id="2067" name="Text Box 4"/>
          <p:cNvSpPr txBox="1">
            <a:spLocks noChangeArrowheads="1"/>
          </p:cNvSpPr>
          <p:nvPr/>
        </p:nvSpPr>
        <p:spPr bwMode="auto">
          <a:xfrm>
            <a:off x="2743200" y="4038600"/>
            <a:ext cx="3048000" cy="1200329"/>
          </a:xfrm>
          <a:prstGeom prst="rect">
            <a:avLst/>
          </a:prstGeom>
          <a:noFill/>
          <a:ln w="12700">
            <a:solidFill>
              <a:schemeClr val="tx1"/>
            </a:solidFill>
            <a:miter lim="800000"/>
            <a:headEnd type="none" w="sm" len="sm"/>
            <a:tailEnd type="none" w="lg" len="lg"/>
          </a:ln>
        </p:spPr>
        <p:txBody>
          <a:bodyPr wrap="square">
            <a:spAutoFit/>
          </a:bodyPr>
          <a:lstStyle/>
          <a:p>
            <a:pPr marL="228600" indent="-228600" algn="l" eaLnBrk="0" hangingPunct="0">
              <a:buFontTx/>
              <a:buAutoNum type="alphaLcPeriod"/>
            </a:pPr>
            <a:r>
              <a:rPr lang="en-US" sz="900" b="1" dirty="0"/>
              <a:t>Start &amp; maintain a case file</a:t>
            </a:r>
          </a:p>
          <a:p>
            <a:pPr marL="228600" indent="-228600" algn="l" eaLnBrk="0" hangingPunct="0">
              <a:buFontTx/>
              <a:buAutoNum type="alphaLcPeriod"/>
            </a:pPr>
            <a:r>
              <a:rPr lang="en-US" sz="900" b="1" dirty="0"/>
              <a:t>Determine level</a:t>
            </a:r>
          </a:p>
          <a:p>
            <a:pPr marL="460375" lvl="1" indent="-228600" algn="l" eaLnBrk="0" hangingPunct="0">
              <a:buFont typeface="Arial" charset="0"/>
              <a:buChar char="•"/>
            </a:pPr>
            <a:r>
              <a:rPr lang="en-US" sz="900" b="1" dirty="0">
                <a:solidFill>
                  <a:srgbClr val="FF0000"/>
                </a:solidFill>
              </a:rPr>
              <a:t>Level 1 – Detain</a:t>
            </a:r>
          </a:p>
          <a:p>
            <a:pPr marL="460375" lvl="1" indent="-228600" algn="l" eaLnBrk="0" hangingPunct="0">
              <a:buFont typeface="Arial" charset="0"/>
              <a:buChar char="•"/>
            </a:pPr>
            <a:r>
              <a:rPr lang="en-US" sz="900" b="1" dirty="0"/>
              <a:t>Level 2 – Question</a:t>
            </a:r>
          </a:p>
          <a:p>
            <a:pPr marL="460375" lvl="1" indent="-228600" algn="l" eaLnBrk="0" hangingPunct="0">
              <a:buFont typeface="Arial" charset="0"/>
              <a:buChar char="•"/>
            </a:pPr>
            <a:r>
              <a:rPr lang="en-US" sz="900" b="1" dirty="0"/>
              <a:t>Level 4 – Deny</a:t>
            </a:r>
          </a:p>
          <a:p>
            <a:pPr marL="460375" lvl="1" indent="-228600" algn="l" eaLnBrk="0" hangingPunct="0">
              <a:buFont typeface="Arial" charset="0"/>
              <a:buChar char="•"/>
            </a:pPr>
            <a:r>
              <a:rPr lang="en-US" sz="900" b="1" dirty="0"/>
              <a:t>Level 5 – Disqualify</a:t>
            </a:r>
          </a:p>
          <a:p>
            <a:pPr marL="460375" lvl="1" indent="-228600" algn="l" eaLnBrk="0" hangingPunct="0">
              <a:buFont typeface="Arial" charset="0"/>
              <a:buChar char="•"/>
            </a:pPr>
            <a:r>
              <a:rPr lang="en-US" sz="900" b="1" dirty="0"/>
              <a:t>Level 6 – Track </a:t>
            </a:r>
          </a:p>
          <a:p>
            <a:pPr marL="228600" indent="-228600" algn="l" eaLnBrk="0" hangingPunct="0">
              <a:buFontTx/>
              <a:buAutoNum type="alphaLcPeriod"/>
            </a:pPr>
            <a:r>
              <a:rPr lang="en-US" sz="900" b="1" dirty="0"/>
              <a:t>Report results to commander</a:t>
            </a:r>
          </a:p>
        </p:txBody>
      </p:sp>
      <p:cxnSp>
        <p:nvCxnSpPr>
          <p:cNvPr id="2068" name="AutoShape 19"/>
          <p:cNvCxnSpPr>
            <a:cxnSpLocks noChangeShapeType="1"/>
            <a:stCxn id="2058" idx="3"/>
            <a:endCxn id="2067" idx="1"/>
          </p:cNvCxnSpPr>
          <p:nvPr/>
        </p:nvCxnSpPr>
        <p:spPr bwMode="auto">
          <a:xfrm>
            <a:off x="2438400" y="2851666"/>
            <a:ext cx="304800" cy="1787099"/>
          </a:xfrm>
          <a:prstGeom prst="straightConnector1">
            <a:avLst/>
          </a:prstGeom>
          <a:noFill/>
          <a:ln w="9525">
            <a:solidFill>
              <a:schemeClr val="tx1"/>
            </a:solidFill>
            <a:prstDash val="sysDash"/>
            <a:round/>
            <a:headEnd/>
            <a:tailEnd type="triangle" w="med" len="med"/>
          </a:ln>
        </p:spPr>
      </p:cxnSp>
      <p:cxnSp>
        <p:nvCxnSpPr>
          <p:cNvPr id="2069" name="AutoShape 19"/>
          <p:cNvCxnSpPr>
            <a:cxnSpLocks noChangeShapeType="1"/>
            <a:stCxn id="2065" idx="3"/>
            <a:endCxn id="2070" idx="1"/>
          </p:cNvCxnSpPr>
          <p:nvPr/>
        </p:nvCxnSpPr>
        <p:spPr bwMode="auto">
          <a:xfrm>
            <a:off x="5791200" y="3128665"/>
            <a:ext cx="685800" cy="852101"/>
          </a:xfrm>
          <a:prstGeom prst="straightConnector1">
            <a:avLst/>
          </a:prstGeom>
          <a:noFill/>
          <a:ln w="9525">
            <a:solidFill>
              <a:schemeClr val="tx1"/>
            </a:solidFill>
            <a:prstDash val="sysDash"/>
            <a:round/>
            <a:headEnd/>
            <a:tailEnd type="triangle" w="med" len="med"/>
          </a:ln>
        </p:spPr>
      </p:cxnSp>
      <p:sp>
        <p:nvSpPr>
          <p:cNvPr id="2070" name="Text Box 18"/>
          <p:cNvSpPr txBox="1">
            <a:spLocks noChangeArrowheads="1"/>
          </p:cNvSpPr>
          <p:nvPr/>
        </p:nvSpPr>
        <p:spPr bwMode="auto">
          <a:xfrm>
            <a:off x="6477000" y="3657600"/>
            <a:ext cx="1600200" cy="646331"/>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900" b="1" dirty="0"/>
              <a:t>If at any time, the INS is identified as mid/high, immediately notify Higher HQ for J2X tasking. </a:t>
            </a:r>
          </a:p>
        </p:txBody>
      </p:sp>
      <p:cxnSp>
        <p:nvCxnSpPr>
          <p:cNvPr id="2071" name="AutoShape 19"/>
          <p:cNvCxnSpPr>
            <a:cxnSpLocks noChangeShapeType="1"/>
            <a:stCxn id="2067" idx="3"/>
            <a:endCxn id="2070" idx="1"/>
          </p:cNvCxnSpPr>
          <p:nvPr/>
        </p:nvCxnSpPr>
        <p:spPr bwMode="auto">
          <a:xfrm flipV="1">
            <a:off x="5791200" y="3980766"/>
            <a:ext cx="685800" cy="657999"/>
          </a:xfrm>
          <a:prstGeom prst="straightConnector1">
            <a:avLst/>
          </a:prstGeom>
          <a:noFill/>
          <a:ln w="9525">
            <a:solidFill>
              <a:schemeClr val="tx1"/>
            </a:solidFill>
            <a:prstDash val="sysDash"/>
            <a:round/>
            <a:headEnd/>
            <a:tailEnd type="triangle" w="med" len="med"/>
          </a:ln>
        </p:spPr>
      </p:cxnSp>
      <p:sp>
        <p:nvSpPr>
          <p:cNvPr id="2072" name="Text Box 4"/>
          <p:cNvSpPr txBox="1">
            <a:spLocks noChangeArrowheads="1"/>
          </p:cNvSpPr>
          <p:nvPr/>
        </p:nvSpPr>
        <p:spPr bwMode="auto">
          <a:xfrm>
            <a:off x="6096000" y="4953000"/>
            <a:ext cx="2819400" cy="1061829"/>
          </a:xfrm>
          <a:prstGeom prst="rect">
            <a:avLst/>
          </a:prstGeom>
          <a:noFill/>
          <a:ln w="12700">
            <a:solidFill>
              <a:srgbClr val="FF0000"/>
            </a:solidFill>
            <a:miter lim="800000"/>
            <a:headEnd type="none" w="sm" len="sm"/>
            <a:tailEnd type="none" w="lg" len="lg"/>
          </a:ln>
        </p:spPr>
        <p:txBody>
          <a:bodyPr wrap="square">
            <a:spAutoFit/>
          </a:bodyPr>
          <a:lstStyle/>
          <a:p>
            <a:pPr marL="228600" indent="-228600" eaLnBrk="0" hangingPunct="0"/>
            <a:r>
              <a:rPr lang="en-US" sz="900" b="1" u="sng" dirty="0">
                <a:solidFill>
                  <a:srgbClr val="FF0000"/>
                </a:solidFill>
              </a:rPr>
              <a:t>Red Lines List</a:t>
            </a:r>
          </a:p>
          <a:p>
            <a:pPr marL="228600" indent="-228600" algn="l" eaLnBrk="0" hangingPunct="0"/>
            <a:r>
              <a:rPr lang="en-US" sz="900" b="1" dirty="0">
                <a:solidFill>
                  <a:srgbClr val="FF0000"/>
                </a:solidFill>
              </a:rPr>
              <a:t>Do Not:</a:t>
            </a:r>
          </a:p>
          <a:p>
            <a:pPr marL="228600" indent="-228600" algn="l" eaLnBrk="0" hangingPunct="0">
              <a:buFont typeface="Wingdings" pitchFamily="2" charset="2"/>
              <a:buChar char="ü"/>
            </a:pPr>
            <a:r>
              <a:rPr lang="en-US" sz="900" b="1" dirty="0">
                <a:solidFill>
                  <a:srgbClr val="FF0000"/>
                </a:solidFill>
              </a:rPr>
              <a:t>Offer cash rewards </a:t>
            </a:r>
          </a:p>
          <a:p>
            <a:pPr marL="228600" indent="-228600" algn="l" eaLnBrk="0" hangingPunct="0">
              <a:buFont typeface="Wingdings" pitchFamily="2" charset="2"/>
              <a:buChar char="ü"/>
            </a:pPr>
            <a:r>
              <a:rPr lang="en-US" sz="900" b="1" dirty="0">
                <a:solidFill>
                  <a:srgbClr val="FF0000"/>
                </a:solidFill>
              </a:rPr>
              <a:t>Offer amnesty or immunity prosecution</a:t>
            </a:r>
          </a:p>
          <a:p>
            <a:pPr marL="228600" indent="-228600" algn="l" eaLnBrk="0" hangingPunct="0">
              <a:buFont typeface="Wingdings" pitchFamily="2" charset="2"/>
              <a:buChar char="ü"/>
            </a:pPr>
            <a:r>
              <a:rPr lang="en-US" sz="900" b="1" dirty="0">
                <a:solidFill>
                  <a:srgbClr val="FF0000"/>
                </a:solidFill>
              </a:rPr>
              <a:t>Promise political or territorial gains</a:t>
            </a:r>
          </a:p>
          <a:p>
            <a:pPr marL="228600" indent="-228600" algn="l" eaLnBrk="0" hangingPunct="0">
              <a:buFont typeface="Wingdings" pitchFamily="2" charset="2"/>
              <a:buChar char="ü"/>
            </a:pPr>
            <a:r>
              <a:rPr lang="en-US" sz="900" b="1" dirty="0">
                <a:solidFill>
                  <a:srgbClr val="FF0000"/>
                </a:solidFill>
              </a:rPr>
              <a:t>Actively sponsor offers to attack other insurgent groups.</a:t>
            </a:r>
          </a:p>
        </p:txBody>
      </p:sp>
      <p:sp>
        <p:nvSpPr>
          <p:cNvPr id="2073" name="Text Box 10"/>
          <p:cNvSpPr txBox="1">
            <a:spLocks noChangeArrowheads="1"/>
          </p:cNvSpPr>
          <p:nvPr/>
        </p:nvSpPr>
        <p:spPr bwMode="auto">
          <a:xfrm>
            <a:off x="228600" y="3124200"/>
            <a:ext cx="2209800" cy="369332"/>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900" b="1" dirty="0"/>
              <a:t>5.  (S3) Submit story board to Higher HQ</a:t>
            </a:r>
          </a:p>
        </p:txBody>
      </p:sp>
      <p:cxnSp>
        <p:nvCxnSpPr>
          <p:cNvPr id="2074" name="AutoShape 11"/>
          <p:cNvCxnSpPr>
            <a:cxnSpLocks noChangeShapeType="1"/>
            <a:stCxn id="2058" idx="2"/>
            <a:endCxn id="2073" idx="0"/>
          </p:cNvCxnSpPr>
          <p:nvPr/>
        </p:nvCxnSpPr>
        <p:spPr bwMode="auto">
          <a:xfrm rot="5400000">
            <a:off x="1289566" y="3080266"/>
            <a:ext cx="87868" cy="1588"/>
          </a:xfrm>
          <a:prstGeom prst="straightConnector1">
            <a:avLst/>
          </a:prstGeom>
          <a:noFill/>
          <a:ln w="9525">
            <a:solidFill>
              <a:schemeClr val="tx1"/>
            </a:solidFill>
            <a:round/>
            <a:headEnd/>
            <a:tailEnd type="triangle" w="med" len="med"/>
          </a:ln>
        </p:spPr>
      </p:cxnSp>
      <p:sp>
        <p:nvSpPr>
          <p:cNvPr id="2076" name="Text Box 10"/>
          <p:cNvSpPr txBox="1">
            <a:spLocks noChangeArrowheads="1"/>
          </p:cNvSpPr>
          <p:nvPr/>
        </p:nvSpPr>
        <p:spPr bwMode="auto">
          <a:xfrm>
            <a:off x="228600" y="3581400"/>
            <a:ext cx="2209800" cy="507831"/>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900" b="1" dirty="0"/>
              <a:t>6. Determine time, date, &amp; location of the next meeting, to include agreed upon third parties  </a:t>
            </a:r>
          </a:p>
        </p:txBody>
      </p:sp>
      <p:cxnSp>
        <p:nvCxnSpPr>
          <p:cNvPr id="2077" name="AutoShape 11"/>
          <p:cNvCxnSpPr>
            <a:cxnSpLocks noChangeShapeType="1"/>
            <a:stCxn id="2073" idx="2"/>
            <a:endCxn id="2076" idx="0"/>
          </p:cNvCxnSpPr>
          <p:nvPr/>
        </p:nvCxnSpPr>
        <p:spPr bwMode="auto">
          <a:xfrm rot="5400000">
            <a:off x="1289566" y="3537466"/>
            <a:ext cx="87868" cy="1588"/>
          </a:xfrm>
          <a:prstGeom prst="straightConnector1">
            <a:avLst/>
          </a:prstGeom>
          <a:noFill/>
          <a:ln w="9525">
            <a:solidFill>
              <a:schemeClr val="tx1"/>
            </a:solidFill>
            <a:round/>
            <a:headEnd/>
            <a:tailEnd type="triangle" w="med" len="med"/>
          </a:ln>
        </p:spPr>
      </p:cxnSp>
      <p:cxnSp>
        <p:nvCxnSpPr>
          <p:cNvPr id="100" name="AutoShape 11"/>
          <p:cNvCxnSpPr>
            <a:cxnSpLocks noChangeShapeType="1"/>
            <a:stCxn id="104" idx="2"/>
            <a:endCxn id="105" idx="0"/>
          </p:cNvCxnSpPr>
          <p:nvPr/>
        </p:nvCxnSpPr>
        <p:spPr bwMode="auto">
          <a:xfrm rot="5400000">
            <a:off x="1306815" y="5002515"/>
            <a:ext cx="53370" cy="1588"/>
          </a:xfrm>
          <a:prstGeom prst="straightConnector1">
            <a:avLst/>
          </a:prstGeom>
          <a:noFill/>
          <a:ln w="9525">
            <a:solidFill>
              <a:schemeClr val="tx1"/>
            </a:solidFill>
            <a:round/>
            <a:headEnd/>
            <a:tailEnd type="triangle" w="med" len="med"/>
          </a:ln>
        </p:spPr>
      </p:cxnSp>
      <p:sp>
        <p:nvSpPr>
          <p:cNvPr id="101" name="Text Box 12"/>
          <p:cNvSpPr txBox="1">
            <a:spLocks noChangeArrowheads="1"/>
          </p:cNvSpPr>
          <p:nvPr/>
        </p:nvSpPr>
        <p:spPr bwMode="auto">
          <a:xfrm>
            <a:off x="228600" y="5486400"/>
            <a:ext cx="2209800" cy="507831"/>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900" b="1" dirty="0"/>
              <a:t>9.  CDR and local rep(s) begin reintegration discussions with INS</a:t>
            </a:r>
          </a:p>
          <a:p>
            <a:pPr algn="l" eaLnBrk="0" hangingPunct="0"/>
            <a:r>
              <a:rPr lang="en-US" sz="900" b="1" dirty="0">
                <a:solidFill>
                  <a:srgbClr val="FF0000"/>
                </a:solidFill>
              </a:rPr>
              <a:t>*Adhere to </a:t>
            </a:r>
            <a:r>
              <a:rPr lang="en-US" sz="900" b="1" u="sng" dirty="0">
                <a:solidFill>
                  <a:srgbClr val="FF0000"/>
                </a:solidFill>
              </a:rPr>
              <a:t>Red Lines List</a:t>
            </a:r>
          </a:p>
        </p:txBody>
      </p:sp>
      <p:sp>
        <p:nvSpPr>
          <p:cNvPr id="102" name="Text Box 12"/>
          <p:cNvSpPr txBox="1">
            <a:spLocks noChangeArrowheads="1"/>
          </p:cNvSpPr>
          <p:nvPr/>
        </p:nvSpPr>
        <p:spPr bwMode="auto">
          <a:xfrm>
            <a:off x="228600" y="6096000"/>
            <a:ext cx="2209800" cy="507831"/>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900" b="1"/>
              <a:t>10.  CDR begins coordination for placement of INS onto a Restricted Targets List </a:t>
            </a:r>
          </a:p>
        </p:txBody>
      </p:sp>
      <p:cxnSp>
        <p:nvCxnSpPr>
          <p:cNvPr id="103" name="AutoShape 11"/>
          <p:cNvCxnSpPr>
            <a:cxnSpLocks noChangeShapeType="1"/>
            <a:stCxn id="101" idx="2"/>
            <a:endCxn id="102" idx="0"/>
          </p:cNvCxnSpPr>
          <p:nvPr/>
        </p:nvCxnSpPr>
        <p:spPr bwMode="auto">
          <a:xfrm rot="5400000">
            <a:off x="1282616" y="6045115"/>
            <a:ext cx="101769" cy="1588"/>
          </a:xfrm>
          <a:prstGeom prst="straightConnector1">
            <a:avLst/>
          </a:prstGeom>
          <a:noFill/>
          <a:ln w="9525">
            <a:solidFill>
              <a:schemeClr val="tx1"/>
            </a:solidFill>
            <a:round/>
            <a:headEnd/>
            <a:tailEnd type="triangle" w="med" len="med"/>
          </a:ln>
        </p:spPr>
      </p:cxnSp>
      <p:sp>
        <p:nvSpPr>
          <p:cNvPr id="104" name="Text Box 10"/>
          <p:cNvSpPr txBox="1">
            <a:spLocks noChangeArrowheads="1"/>
          </p:cNvSpPr>
          <p:nvPr/>
        </p:nvSpPr>
        <p:spPr bwMode="auto">
          <a:xfrm>
            <a:off x="228600" y="4191000"/>
            <a:ext cx="2209800" cy="784830"/>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900" b="1"/>
              <a:t>7.  CDR identifies the best community in which to begin reintegration &amp; contacts a predetermined rep(s) in that community</a:t>
            </a:r>
          </a:p>
        </p:txBody>
      </p:sp>
      <p:sp>
        <p:nvSpPr>
          <p:cNvPr id="105" name="Text Box 12"/>
          <p:cNvSpPr txBox="1">
            <a:spLocks noChangeArrowheads="1"/>
          </p:cNvSpPr>
          <p:nvPr/>
        </p:nvSpPr>
        <p:spPr bwMode="auto">
          <a:xfrm>
            <a:off x="228600" y="5029200"/>
            <a:ext cx="2209800" cy="369332"/>
          </a:xfrm>
          <a:prstGeom prst="rect">
            <a:avLst/>
          </a:prstGeom>
          <a:noFill/>
          <a:ln w="12700">
            <a:solidFill>
              <a:schemeClr val="tx1"/>
            </a:solidFill>
            <a:miter lim="800000"/>
            <a:headEnd type="none" w="sm" len="sm"/>
            <a:tailEnd type="none" w="lg" len="lg"/>
          </a:ln>
        </p:spPr>
        <p:txBody>
          <a:bodyPr wrap="square">
            <a:spAutoFit/>
          </a:bodyPr>
          <a:lstStyle/>
          <a:p>
            <a:pPr algn="l" eaLnBrk="0" hangingPunct="0"/>
            <a:r>
              <a:rPr lang="en-US" sz="900" b="1" dirty="0"/>
              <a:t>8.  CDR and local rep(s) discuss feasibility of the reintegration </a:t>
            </a:r>
          </a:p>
        </p:txBody>
      </p:sp>
      <p:cxnSp>
        <p:nvCxnSpPr>
          <p:cNvPr id="106" name="AutoShape 11"/>
          <p:cNvCxnSpPr>
            <a:cxnSpLocks noChangeShapeType="1"/>
            <a:stCxn id="105" idx="2"/>
            <a:endCxn id="101" idx="0"/>
          </p:cNvCxnSpPr>
          <p:nvPr/>
        </p:nvCxnSpPr>
        <p:spPr bwMode="auto">
          <a:xfrm rot="5400000">
            <a:off x="1289566" y="5442466"/>
            <a:ext cx="87868" cy="1588"/>
          </a:xfrm>
          <a:prstGeom prst="straightConnector1">
            <a:avLst/>
          </a:prstGeom>
          <a:noFill/>
          <a:ln w="9525">
            <a:solidFill>
              <a:schemeClr val="tx1"/>
            </a:solidFill>
            <a:round/>
            <a:headEnd/>
            <a:tailEnd type="triangle" w="med" len="med"/>
          </a:ln>
        </p:spPr>
      </p:cxnSp>
      <p:sp>
        <p:nvSpPr>
          <p:cNvPr id="107" name="Text Box 4"/>
          <p:cNvSpPr txBox="1">
            <a:spLocks noChangeArrowheads="1"/>
          </p:cNvSpPr>
          <p:nvPr/>
        </p:nvSpPr>
        <p:spPr bwMode="auto">
          <a:xfrm>
            <a:off x="2743200" y="5410200"/>
            <a:ext cx="3048000" cy="923330"/>
          </a:xfrm>
          <a:prstGeom prst="rect">
            <a:avLst/>
          </a:prstGeom>
          <a:noFill/>
          <a:ln w="12700">
            <a:solidFill>
              <a:schemeClr val="tx1"/>
            </a:solidFill>
            <a:miter lim="800000"/>
            <a:headEnd type="none" w="sm" len="sm"/>
            <a:tailEnd type="none" w="lg" len="lg"/>
          </a:ln>
        </p:spPr>
        <p:txBody>
          <a:bodyPr wrap="square">
            <a:spAutoFit/>
          </a:bodyPr>
          <a:lstStyle/>
          <a:p>
            <a:pPr marL="228600" indent="-228600" algn="l" eaLnBrk="0" hangingPunct="0">
              <a:buFontTx/>
              <a:buAutoNum type="alphaLcPeriod"/>
            </a:pPr>
            <a:r>
              <a:rPr lang="en-US" sz="900" b="1"/>
              <a:t>Determine receptiveness of the community</a:t>
            </a:r>
          </a:p>
          <a:p>
            <a:pPr marL="228600" indent="-228600" algn="l" eaLnBrk="0" hangingPunct="0">
              <a:buFontTx/>
              <a:buAutoNum type="alphaLcPeriod"/>
            </a:pPr>
            <a:r>
              <a:rPr lang="en-US" sz="900" b="1"/>
              <a:t>Discuss small development/CERP projects</a:t>
            </a:r>
          </a:p>
          <a:p>
            <a:pPr marL="228600" indent="-228600" algn="l" eaLnBrk="0" hangingPunct="0">
              <a:buFontTx/>
              <a:buAutoNum type="alphaLcPeriod"/>
            </a:pPr>
            <a:r>
              <a:rPr lang="en-US" sz="900" b="1"/>
              <a:t>Be sure to involve appropriate stakeholders</a:t>
            </a:r>
          </a:p>
          <a:p>
            <a:pPr marL="228600" indent="-228600" algn="l" eaLnBrk="0" hangingPunct="0">
              <a:buFontTx/>
              <a:buAutoNum type="alphaLcPeriod"/>
            </a:pPr>
            <a:r>
              <a:rPr lang="en-US" sz="900" b="1"/>
              <a:t>Assess availability of basic needs and life support</a:t>
            </a:r>
          </a:p>
          <a:p>
            <a:pPr marL="228600" indent="-228600" algn="l" eaLnBrk="0" hangingPunct="0">
              <a:buFontTx/>
              <a:buAutoNum type="alphaLcPeriod"/>
            </a:pPr>
            <a:r>
              <a:rPr lang="en-US" sz="900" b="1"/>
              <a:t>Record all discussions</a:t>
            </a:r>
          </a:p>
        </p:txBody>
      </p:sp>
      <p:cxnSp>
        <p:nvCxnSpPr>
          <p:cNvPr id="108" name="AutoShape 19"/>
          <p:cNvCxnSpPr>
            <a:cxnSpLocks noChangeShapeType="1"/>
            <a:stCxn id="105" idx="3"/>
            <a:endCxn id="107" idx="1"/>
          </p:cNvCxnSpPr>
          <p:nvPr/>
        </p:nvCxnSpPr>
        <p:spPr bwMode="auto">
          <a:xfrm>
            <a:off x="2438400" y="5213866"/>
            <a:ext cx="304800" cy="657999"/>
          </a:xfrm>
          <a:prstGeom prst="straightConnector1">
            <a:avLst/>
          </a:prstGeom>
          <a:noFill/>
          <a:ln w="9525">
            <a:solidFill>
              <a:schemeClr val="tx1"/>
            </a:solidFill>
            <a:prstDash val="sysDash"/>
            <a:round/>
            <a:headEnd/>
            <a:tailEnd type="triangle" w="med" len="med"/>
          </a:ln>
        </p:spPr>
      </p:cxnSp>
      <p:cxnSp>
        <p:nvCxnSpPr>
          <p:cNvPr id="169" name="AutoShape 19"/>
          <p:cNvCxnSpPr>
            <a:cxnSpLocks noChangeShapeType="1"/>
            <a:stCxn id="2076" idx="2"/>
            <a:endCxn id="104" idx="0"/>
          </p:cNvCxnSpPr>
          <p:nvPr/>
        </p:nvCxnSpPr>
        <p:spPr bwMode="auto">
          <a:xfrm rot="5400000">
            <a:off x="1282616" y="4140115"/>
            <a:ext cx="101769" cy="1588"/>
          </a:xfrm>
          <a:prstGeom prst="straightConnector1">
            <a:avLst/>
          </a:prstGeom>
          <a:noFill/>
          <a:ln w="9525">
            <a:solidFill>
              <a:schemeClr val="tx1"/>
            </a:solidFill>
            <a:round/>
            <a:headEnd/>
            <a:tailEnd type="triangle" w="med" len="med"/>
          </a:ln>
        </p:spPr>
      </p:cxnSp>
    </p:spTree>
  </p:cSld>
  <p:clrMapOvr>
    <a:masterClrMapping/>
  </p:clrMapOvr>
  <p:transition/>
</p:sld>
</file>

<file path=ppt/theme/theme1.xml><?xml version="1.0" encoding="utf-8"?>
<a:theme xmlns:a="http://schemas.openxmlformats.org/drawingml/2006/main" name="Default Design">
  <a:themeElements>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080808"/>
      </a:hlink>
      <a:folHlink>
        <a:srgbClr val="FF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080808"/>
        </a:hlink>
        <a:folHlink>
          <a:srgbClr val="EAEAEA"/>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080808"/>
        </a:hlink>
        <a:folHlink>
          <a:srgbClr val="00000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080808"/>
        </a:hlink>
        <a:folHlink>
          <a:srgbClr val="FF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C1905650A94C8488F404D5B334193A8" ma:contentTypeVersion="13" ma:contentTypeDescription="Create a new document." ma:contentTypeScope="" ma:versionID="3d29c4b41a17a49ba8beb380326b9ca0">
  <xsd:schema xmlns:xsd="http://www.w3.org/2001/XMLSchema" xmlns:xs="http://www.w3.org/2001/XMLSchema" xmlns:p="http://schemas.microsoft.com/office/2006/metadata/properties" xmlns:ns2="574b288a-56a5-47c5-b485-7d42df286d7f" xmlns:ns3="4eb914f7-a9d8-46bd-aaca-118fffa001e3" targetNamespace="http://schemas.microsoft.com/office/2006/metadata/properties" ma:root="true" ma:fieldsID="e985c3f8544e594e2a8885d3dc8f8801" ns2:_="" ns3:_="">
    <xsd:import namespace="574b288a-56a5-47c5-b485-7d42df286d7f"/>
    <xsd:import namespace="4eb914f7-a9d8-46bd-aaca-118fffa001e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KeyPoints"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4b288a-56a5-47c5-b485-7d42df286d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b914f7-a9d8-46bd-aaca-118fffa001e3"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803EA7-0CE5-479C-BA6B-3062C4FCBD6F}">
  <ds:schemaRefs>
    <ds:schemaRef ds:uri="http://schemas.microsoft.com/sharepoint/v3/contenttype/forms"/>
  </ds:schemaRefs>
</ds:datastoreItem>
</file>

<file path=customXml/itemProps2.xml><?xml version="1.0" encoding="utf-8"?>
<ds:datastoreItem xmlns:ds="http://schemas.openxmlformats.org/officeDocument/2006/customXml" ds:itemID="{0433C3DF-8426-49D4-83F6-BA8E834644CA}">
  <ds:schemaRefs>
    <ds:schemaRef ds:uri="http://schemas.openxmlformats.org/package/2006/metadata/core-properties"/>
    <ds:schemaRef ds:uri="http://schemas.microsoft.com/office/2006/documentManagement/types"/>
    <ds:schemaRef ds:uri="http://www.w3.org/XML/1998/namespace"/>
    <ds:schemaRef ds:uri="http://purl.org/dc/terms/"/>
    <ds:schemaRef ds:uri="http://purl.org/dc/dcmitype/"/>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49A5313B-01A9-43E5-BB41-2C1B4D8A1E4F}"/>
</file>

<file path=docProps/app.xml><?xml version="1.0" encoding="utf-8"?>
<Properties xmlns="http://schemas.openxmlformats.org/officeDocument/2006/extended-properties" xmlns:vt="http://schemas.openxmlformats.org/officeDocument/2006/docPropsVTypes">
  <TotalTime>19907</TotalTime>
  <Words>19152</Words>
  <Application>Microsoft Office PowerPoint</Application>
  <PresentationFormat>On-screen Show (4:3)</PresentationFormat>
  <Paragraphs>2285</Paragraphs>
  <Slides>71</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71</vt:i4>
      </vt:variant>
    </vt:vector>
  </HeadingPairs>
  <TitlesOfParts>
    <vt:vector size="79" baseType="lpstr">
      <vt:lpstr> Arial</vt:lpstr>
      <vt:lpstr>Arial</vt:lpstr>
      <vt:lpstr>Arial Black</vt:lpstr>
      <vt:lpstr>Calibri</vt:lpstr>
      <vt:lpstr>Times New Roman</vt:lpstr>
      <vt:lpstr>Wingdings</vt:lpstr>
      <vt:lpstr>Default Design</vt:lpstr>
      <vt:lpstr>4_Default Design</vt:lpstr>
      <vt:lpstr>Battle Drills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3/82 ABN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Sheehan - Wilhelm</dc:creator>
  <cp:lastModifiedBy>Lydia Valentine</cp:lastModifiedBy>
  <cp:revision>1043</cp:revision>
  <dcterms:created xsi:type="dcterms:W3CDTF">2002-02-27T13:22:16Z</dcterms:created>
  <dcterms:modified xsi:type="dcterms:W3CDTF">2021-10-11T21:49:59Z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
  </property>
  <property fmtid="{D5CDD505-2E9C-101B-9397-08002B2CF9AE}" pid="3" name="Owner">
    <vt:lpwstr/>
  </property>
  <property fmtid="{D5CDD505-2E9C-101B-9397-08002B2CF9AE}" pid="4" name="Status">
    <vt:lpwstr/>
  </property>
  <property fmtid="{D5CDD505-2E9C-101B-9397-08002B2CF9AE}" pid="5" name="ContentTypeId">
    <vt:lpwstr>0x0101006C1905650A94C8488F404D5B334193A8</vt:lpwstr>
  </property>
</Properties>
</file>