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6911" r:id="rId1"/>
  </p:sldMasterIdLst>
  <p:notesMasterIdLst>
    <p:notesMasterId r:id="rId15"/>
  </p:notesMasterIdLst>
  <p:handoutMasterIdLst>
    <p:handoutMasterId r:id="rId16"/>
  </p:handoutMasterIdLst>
  <p:sldIdLst>
    <p:sldId id="1998" r:id="rId2"/>
    <p:sldId id="2226" r:id="rId3"/>
    <p:sldId id="2225" r:id="rId4"/>
    <p:sldId id="2293" r:id="rId5"/>
    <p:sldId id="2294" r:id="rId6"/>
    <p:sldId id="2295" r:id="rId7"/>
    <p:sldId id="2296" r:id="rId8"/>
    <p:sldId id="2297" r:id="rId9"/>
    <p:sldId id="2298" r:id="rId10"/>
    <p:sldId id="2301" r:id="rId11"/>
    <p:sldId id="2300" r:id="rId12"/>
    <p:sldId id="2268" r:id="rId13"/>
    <p:sldId id="2266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505"/>
    <a:srgbClr val="FFCD05"/>
    <a:srgbClr val="B8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>
      <p:cViewPr varScale="1">
        <p:scale>
          <a:sx n="72" d="100"/>
          <a:sy n="72" d="100"/>
        </p:scale>
        <p:origin x="122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314"/>
    </p:cViewPr>
  </p:sorterViewPr>
  <p:notesViewPr>
    <p:cSldViewPr>
      <p:cViewPr varScale="1">
        <p:scale>
          <a:sx n="79" d="100"/>
          <a:sy n="79" d="100"/>
        </p:scale>
        <p:origin x="116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A5EDFE33-3880-4C53-8A1D-4BF664F4D021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CC6063B-5C37-4353-BA8A-08CFEDB176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7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4" y="0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287CF01C-88D6-4A5D-8639-DB6747FB8DB5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4" y="8829967"/>
            <a:ext cx="2982119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CB8D8DB8-9090-4C9A-989B-E2532DFE6D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05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72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7600" y="696913"/>
            <a:ext cx="4646613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BE2C09-A182-4728-9B8C-CC4A60009E3D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1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 b="1">
                <a:latin typeface=" 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 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98227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02-08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09-15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16-22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23-29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27-05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06-12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20-26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0356" y="1954218"/>
            <a:ext cx="381006" cy="1338017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0718" y="3315805"/>
            <a:ext cx="360284" cy="86342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51885" y="5375142"/>
            <a:ext cx="905491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41213" y="6081730"/>
            <a:ext cx="484145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1552" y="4191001"/>
            <a:ext cx="360283" cy="8643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0945554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rd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28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31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32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37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38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39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9881" y="1957629"/>
            <a:ext cx="381006" cy="1336012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0243" y="3340782"/>
            <a:ext cx="360284" cy="8143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3068" y="5369185"/>
            <a:ext cx="898215" cy="3706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7906" y="6078092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0243" y="4191001"/>
            <a:ext cx="360283" cy="86725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2726639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th QTR FY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5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3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1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03-09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10-16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43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17-23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44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24-30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45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31-06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07-13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14-20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48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21-27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28-03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04-10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52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18-24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18213" y="1957630"/>
            <a:ext cx="381006" cy="134803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8575" y="3329230"/>
            <a:ext cx="360284" cy="81462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40391" y="5374368"/>
            <a:ext cx="898217" cy="36028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-10049" y="6078093"/>
            <a:ext cx="437531" cy="36028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575" y="4191000"/>
            <a:ext cx="360283" cy="86725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823761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 Arial"/>
              </a:defRPr>
            </a:lvl1pPr>
            <a:lvl2pPr>
              <a:defRPr>
                <a:latin typeface=" Arial"/>
              </a:defRPr>
            </a:lvl2pPr>
            <a:lvl3pPr>
              <a:defRPr>
                <a:latin typeface=" Arial"/>
              </a:defRPr>
            </a:lvl3pPr>
            <a:lvl4pPr>
              <a:defRPr>
                <a:latin typeface=" Arial"/>
              </a:defRPr>
            </a:lvl4pPr>
            <a:lvl5pPr>
              <a:defRPr>
                <a:latin typeface=" 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20694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 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419600" cy="5029200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 Arial"/>
              </a:defRPr>
            </a:lvl1pPr>
            <a:lvl2pPr>
              <a:defRPr sz="2400">
                <a:latin typeface=" Arial"/>
              </a:defRPr>
            </a:lvl2pPr>
            <a:lvl3pPr>
              <a:defRPr sz="2000">
                <a:latin typeface=" Arial"/>
              </a:defRPr>
            </a:lvl3pPr>
            <a:lvl4pPr>
              <a:defRPr sz="1800">
                <a:latin typeface=" Arial"/>
              </a:defRPr>
            </a:lvl4pPr>
            <a:lvl5pPr>
              <a:defRPr sz="1800">
                <a:latin typeface=" 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4572000" y="1295400"/>
            <a:ext cx="0" cy="5257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2182186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anchor="ctr"/>
          <a:lstStyle>
            <a:lvl1pPr>
              <a:defRPr sz="3600" b="1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73202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60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Y16 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338" y="9428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6"/>
          <a:ext cx="9144003" cy="52792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77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646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TF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Gunfighter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Riley</a:t>
                      </a:r>
                      <a:endParaRPr lang="en-US" sz="9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Gunfighters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HHC/1-1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E/1-1 (Rear)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701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F/1 AVN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943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1996919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R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0" y="1237287"/>
          <a:ext cx="9144003" cy="52397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341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Q3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Q1 FY17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Q2 FY18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834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23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4818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0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76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-2218" y="1825104"/>
            <a:ext cx="443883" cy="685801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183" y="2518180"/>
            <a:ext cx="443883" cy="121920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1456" y="3784523"/>
            <a:ext cx="435745" cy="67470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98022" y="4612732"/>
            <a:ext cx="674702" cy="435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8358" y="6045169"/>
            <a:ext cx="437531" cy="4261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SPT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8115" y="5187626"/>
            <a:ext cx="420951" cy="83217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7467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nd QTR FY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 userDrawn="1"/>
        </p:nvGraphicFramePr>
        <p:xfrm>
          <a:off x="-6" y="1237282"/>
          <a:ext cx="9144004" cy="5275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6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480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9326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441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01-07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08-14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17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15-21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18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20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21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22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23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26-04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</a:t>
                      </a:r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24</a:t>
                      </a:r>
                    </a:p>
                    <a:p>
                      <a:pPr algn="ctr"/>
                      <a:r>
                        <a:rPr lang="en-US" sz="9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05-11</a:t>
                      </a: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25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 26</a:t>
                      </a:r>
                    </a:p>
                    <a:p>
                      <a:pPr algn="ctr"/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19-25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784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9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7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2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 userDrawn="1"/>
        </p:nvSpPr>
        <p:spPr>
          <a:xfrm>
            <a:off x="-4" y="1938792"/>
            <a:ext cx="457204" cy="1369710"/>
          </a:xfrm>
          <a:prstGeom prst="rect">
            <a:avLst/>
          </a:prstGeom>
          <a:solidFill>
            <a:srgbClr val="ACECFD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Maneuver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356" y="3308502"/>
            <a:ext cx="446843" cy="84584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Fires</a:t>
            </a:r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-213740" y="5319138"/>
            <a:ext cx="884679" cy="4571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Readiness</a:t>
            </a:r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5180" y="6042399"/>
            <a:ext cx="457200" cy="446843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-7" y="4191000"/>
            <a:ext cx="457206" cy="86725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18288" tIns="18288" rIns="18288" bIns="1828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Fieldings</a:t>
            </a: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Services &amp; Sustainment</a:t>
            </a:r>
          </a:p>
        </p:txBody>
      </p:sp>
    </p:spTree>
    <p:extLst>
      <p:ext uri="{BB962C8B-B14F-4D97-AF65-F5344CB8AC3E}">
        <p14:creationId xmlns:p14="http://schemas.microsoft.com/office/powerpoint/2010/main" val="333367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 rot="10800000" flipH="1" flipV="1">
            <a:off x="6039803" y="6629400"/>
            <a:ext cx="2651760" cy="1588"/>
          </a:xfrm>
          <a:prstGeom prst="line">
            <a:avLst/>
          </a:prstGeom>
          <a:noFill/>
          <a:ln w="47625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2" name="TextBox 11"/>
          <p:cNvSpPr txBox="1"/>
          <p:nvPr userDrawn="1"/>
        </p:nvSpPr>
        <p:spPr>
          <a:xfrm>
            <a:off x="4005980" y="6643681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UNCLASSIFIED</a:t>
            </a:r>
          </a:p>
        </p:txBody>
      </p:sp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8842375" y="6662740"/>
            <a:ext cx="295274" cy="200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29BBBDB-A9B1-4794-BACB-00A230B4F6DC}" type="slidenum">
              <a:rPr lang="en-US" sz="7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7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4005980" y="-33494"/>
            <a:ext cx="11320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B05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itchFamily="34" charset="0"/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22156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912" r:id="rId1"/>
    <p:sldLayoutId id="2147486913" r:id="rId2"/>
    <p:sldLayoutId id="2147486915" r:id="rId3"/>
    <p:sldLayoutId id="2147486917" r:id="rId4"/>
    <p:sldLayoutId id="2147486960" r:id="rId5"/>
    <p:sldLayoutId id="2147486988" r:id="rId6"/>
    <p:sldLayoutId id="2147486989" r:id="rId7"/>
    <p:sldLayoutId id="2147486990" r:id="rId8"/>
    <p:sldLayoutId id="2147486992" r:id="rId9"/>
    <p:sldLayoutId id="2147486993" r:id="rId10"/>
    <p:sldLayoutId id="2147486994" r:id="rId11"/>
    <p:sldLayoutId id="2147486995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Certification Exercise</a:t>
            </a:r>
            <a:b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COA / Decision Brief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DD MMM YYYY</a:t>
            </a:r>
          </a:p>
        </p:txBody>
      </p:sp>
    </p:spTree>
    <p:extLst>
      <p:ext uri="{BB962C8B-B14F-4D97-AF65-F5344CB8AC3E}">
        <p14:creationId xmlns:p14="http://schemas.microsoft.com/office/powerpoint/2010/main" val="229566820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Criteria, Evaluation Criteria, and COAs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332A47-5B10-4C14-9D6F-53195A1F4EBD}"/>
              </a:ext>
            </a:extLst>
          </p:cNvPr>
          <p:cNvCxnSpPr/>
          <p:nvPr/>
        </p:nvCxnSpPr>
        <p:spPr>
          <a:xfrm>
            <a:off x="4572000" y="1295400"/>
            <a:ext cx="0" cy="5212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BE717E-9A2F-4657-AEF0-89121DDAFF20}"/>
              </a:ext>
            </a:extLst>
          </p:cNvPr>
          <p:cNvCxnSpPr/>
          <p:nvPr/>
        </p:nvCxnSpPr>
        <p:spPr>
          <a:xfrm flipH="1">
            <a:off x="304800" y="3733800"/>
            <a:ext cx="861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20038D-13FA-4F78-B808-F76D891C597A}"/>
              </a:ext>
            </a:extLst>
          </p:cNvPr>
          <p:cNvSpPr txBox="1"/>
          <p:nvPr/>
        </p:nvSpPr>
        <p:spPr>
          <a:xfrm>
            <a:off x="365760" y="1331893"/>
            <a:ext cx="1768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Courses of Action: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4545F8-16A9-4717-81D7-2F31B475B43D}"/>
              </a:ext>
            </a:extLst>
          </p:cNvPr>
          <p:cNvSpPr txBox="1"/>
          <p:nvPr/>
        </p:nvSpPr>
        <p:spPr>
          <a:xfrm>
            <a:off x="4754880" y="1331892"/>
            <a:ext cx="423671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Screening Criteria:</a:t>
            </a: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Feasible: The COA can accomplish the mission within the established time, space, and resource limitations.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Acceptable: The COA must balance cost and risk with the advantage gained.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Suitable: The COA can accomplish the mission within the commander’s intent and planning guidance.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Distinguishable: Each COA must differ significantly from the others (such as scheme of maneuver, lines of effort, phasing, </a:t>
            </a:r>
            <a:r>
              <a:rPr lang="en-US" sz="1200" dirty="0" err="1">
                <a:solidFill>
                  <a:prstClr val="black"/>
                </a:solidFill>
                <a:latin typeface="Arial" charset="0"/>
                <a:cs typeface="Arial" charset="0"/>
              </a:rPr>
              <a:t>etc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AADD83-44D4-4F0F-BF34-DEB3411D2DB6}"/>
              </a:ext>
            </a:extLst>
          </p:cNvPr>
          <p:cNvSpPr txBox="1"/>
          <p:nvPr/>
        </p:nvSpPr>
        <p:spPr>
          <a:xfrm>
            <a:off x="365760" y="3859648"/>
            <a:ext cx="39892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Draft Evaluation Criteria: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Training Value (2x Weight)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External Support Requirements (2x Weight)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Time to Execute Training (including movement to training area and recovery operations)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</a:pP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</a:rPr>
              <a:t>Cost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1FC23F-508A-4136-8C19-28C3F1121944}"/>
              </a:ext>
            </a:extLst>
          </p:cNvPr>
          <p:cNvSpPr txBox="1"/>
          <p:nvPr/>
        </p:nvSpPr>
        <p:spPr>
          <a:xfrm>
            <a:off x="4754880" y="3859649"/>
            <a:ext cx="1915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Recommendations:</a:t>
            </a:r>
          </a:p>
        </p:txBody>
      </p:sp>
    </p:spTree>
    <p:extLst>
      <p:ext uri="{BB962C8B-B14F-4D97-AF65-F5344CB8AC3E}">
        <p14:creationId xmlns:p14="http://schemas.microsoft.com/office/powerpoint/2010/main" val="33965105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Decisions:</a:t>
            </a:r>
            <a:b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Time</a:t>
            </a:r>
            <a:b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Location</a:t>
            </a:r>
            <a:b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</a:br>
            <a:b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COA Approval Brief:</a:t>
            </a:r>
            <a:b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</a:br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XX XXX 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72710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Post-meeting </a:t>
            </a:r>
            <a:r>
              <a:rPr lang="en-US" dirty="0" err="1"/>
              <a:t>Dueouts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0295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Arial"/>
                <a:ea typeface="ＭＳ Ｐゴシック" panose="020B0600070205080204" pitchFamily="34" charset="-128"/>
                <a:cs typeface="Arial"/>
              </a:rPr>
              <a:t>CLOSING COMMENTS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6784334-7A73-4424-9034-390FFAFDD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961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997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Key Inputs</a:t>
            </a:r>
          </a:p>
          <a:p>
            <a:pPr lvl="1"/>
            <a:r>
              <a:rPr lang="en-US" sz="2000" dirty="0"/>
              <a:t>Mission Statement</a:t>
            </a:r>
          </a:p>
          <a:p>
            <a:pPr lvl="1"/>
            <a:r>
              <a:rPr lang="en-US" sz="2000" dirty="0"/>
              <a:t>Commander’s Intent</a:t>
            </a:r>
          </a:p>
          <a:p>
            <a:pPr lvl="1"/>
            <a:r>
              <a:rPr lang="en-US" sz="2000" dirty="0"/>
              <a:t>End Stats</a:t>
            </a:r>
          </a:p>
          <a:p>
            <a:pPr lvl="1"/>
            <a:r>
              <a:rPr lang="en-US" sz="2000" dirty="0"/>
              <a:t>Staff Running Estimates</a:t>
            </a:r>
          </a:p>
          <a:p>
            <a:r>
              <a:rPr lang="en-US" sz="2400" dirty="0"/>
              <a:t>Courses of Action</a:t>
            </a:r>
          </a:p>
          <a:p>
            <a:r>
              <a:rPr lang="en-US" sz="2400" dirty="0"/>
              <a:t>Decisions Required</a:t>
            </a:r>
          </a:p>
          <a:p>
            <a:r>
              <a:rPr lang="en-US" sz="2400" dirty="0"/>
              <a:t>Recommendations</a:t>
            </a:r>
          </a:p>
          <a:p>
            <a:r>
              <a:rPr lang="en-US" sz="2400" dirty="0"/>
              <a:t>Command Decision(s) and Closing Comments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693245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Draft Mission Statement: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Draft Intent:</a:t>
            </a:r>
          </a:p>
          <a:p>
            <a:endParaRPr lang="en-US" sz="2000" dirty="0"/>
          </a:p>
          <a:p>
            <a:r>
              <a:rPr lang="en-US" sz="2000" dirty="0"/>
              <a:t>Draft End State:</a:t>
            </a:r>
          </a:p>
        </p:txBody>
      </p:sp>
    </p:spTree>
    <p:extLst>
      <p:ext uri="{BB962C8B-B14F-4D97-AF65-F5344CB8AC3E}">
        <p14:creationId xmlns:p14="http://schemas.microsoft.com/office/powerpoint/2010/main" val="265329412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Inputs: Staff Running Estimate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332A47-5B10-4C14-9D6F-53195A1F4EBD}"/>
              </a:ext>
            </a:extLst>
          </p:cNvPr>
          <p:cNvCxnSpPr/>
          <p:nvPr/>
        </p:nvCxnSpPr>
        <p:spPr>
          <a:xfrm>
            <a:off x="4572000" y="1295400"/>
            <a:ext cx="0" cy="5212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BE717E-9A2F-4657-AEF0-89121DDAFF20}"/>
              </a:ext>
            </a:extLst>
          </p:cNvPr>
          <p:cNvCxnSpPr/>
          <p:nvPr/>
        </p:nvCxnSpPr>
        <p:spPr>
          <a:xfrm flipH="1">
            <a:off x="304800" y="3733800"/>
            <a:ext cx="861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20038D-13FA-4F78-B808-F76D891C597A}"/>
              </a:ext>
            </a:extLst>
          </p:cNvPr>
          <p:cNvSpPr txBox="1"/>
          <p:nvPr/>
        </p:nvSpPr>
        <p:spPr>
          <a:xfrm>
            <a:off x="365760" y="1331893"/>
            <a:ext cx="165250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Assets Available: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4545F8-16A9-4717-81D7-2F31B475B43D}"/>
              </a:ext>
            </a:extLst>
          </p:cNvPr>
          <p:cNvSpPr txBox="1"/>
          <p:nvPr/>
        </p:nvSpPr>
        <p:spPr>
          <a:xfrm>
            <a:off x="4754880" y="1331893"/>
            <a:ext cx="13773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Facts: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Assumptions: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AADD83-44D4-4F0F-BF34-DEB3411D2DB6}"/>
              </a:ext>
            </a:extLst>
          </p:cNvPr>
          <p:cNvSpPr txBox="1"/>
          <p:nvPr/>
        </p:nvSpPr>
        <p:spPr>
          <a:xfrm>
            <a:off x="365760" y="3859648"/>
            <a:ext cx="39892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Specified Tasks: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Implied Tasks: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1FC23F-508A-4136-8C19-28C3F1121944}"/>
              </a:ext>
            </a:extLst>
          </p:cNvPr>
          <p:cNvSpPr txBox="1"/>
          <p:nvPr/>
        </p:nvSpPr>
        <p:spPr>
          <a:xfrm>
            <a:off x="4754880" y="3859649"/>
            <a:ext cx="162576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Limitations: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u="sng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Constraints: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u="sng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Associated Risk:</a:t>
            </a:r>
          </a:p>
        </p:txBody>
      </p:sp>
    </p:spTree>
    <p:extLst>
      <p:ext uri="{BB962C8B-B14F-4D97-AF65-F5344CB8AC3E}">
        <p14:creationId xmlns:p14="http://schemas.microsoft.com/office/powerpoint/2010/main" val="15925944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Required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90398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ALOC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2263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COAs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1DD2-11ED-40C0-9B30-42434B67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063908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5A5C-45CE-4A96-814E-3844D885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 Required for COA Analysis and Comparison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32568E-1A94-405E-A294-EA2BB3DA881F}"/>
              </a:ext>
            </a:extLst>
          </p:cNvPr>
          <p:cNvCxnSpPr/>
          <p:nvPr/>
        </p:nvCxnSpPr>
        <p:spPr>
          <a:xfrm>
            <a:off x="2306975" y="1951301"/>
            <a:ext cx="0" cy="3416766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F1F246-9BDD-45AE-82A0-84F96A642BB9}"/>
              </a:ext>
            </a:extLst>
          </p:cNvPr>
          <p:cNvCxnSpPr/>
          <p:nvPr/>
        </p:nvCxnSpPr>
        <p:spPr>
          <a:xfrm flipH="1">
            <a:off x="2306975" y="2453767"/>
            <a:ext cx="1795243" cy="1138107"/>
          </a:xfrm>
          <a:prstGeom prst="line">
            <a:avLst/>
          </a:prstGeom>
          <a:ln w="28575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gular Pentagon 2">
            <a:extLst>
              <a:ext uri="{FF2B5EF4-FFF2-40B4-BE49-F238E27FC236}">
                <a16:creationId xmlns:a16="http://schemas.microsoft.com/office/drawing/2014/main" id="{610F0095-9253-435E-9674-E5BFF8D6AE80}"/>
              </a:ext>
            </a:extLst>
          </p:cNvPr>
          <p:cNvSpPr/>
          <p:nvPr/>
        </p:nvSpPr>
        <p:spPr>
          <a:xfrm>
            <a:off x="1820414" y="2881606"/>
            <a:ext cx="226502" cy="243280"/>
          </a:xfrm>
          <a:prstGeom prst="pentag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7" name="Regular Pentagon 9">
            <a:extLst>
              <a:ext uri="{FF2B5EF4-FFF2-40B4-BE49-F238E27FC236}">
                <a16:creationId xmlns:a16="http://schemas.microsoft.com/office/drawing/2014/main" id="{A39601EF-E422-4EB9-ADE3-300211015475}"/>
              </a:ext>
            </a:extLst>
          </p:cNvPr>
          <p:cNvSpPr/>
          <p:nvPr/>
        </p:nvSpPr>
        <p:spPr>
          <a:xfrm>
            <a:off x="1820414" y="3175920"/>
            <a:ext cx="226502" cy="243280"/>
          </a:xfrm>
          <a:prstGeom prst="pentag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egular Pentagon 10">
            <a:extLst>
              <a:ext uri="{FF2B5EF4-FFF2-40B4-BE49-F238E27FC236}">
                <a16:creationId xmlns:a16="http://schemas.microsoft.com/office/drawing/2014/main" id="{92AFF15E-0F20-4634-BD0B-28254F5C56F1}"/>
              </a:ext>
            </a:extLst>
          </p:cNvPr>
          <p:cNvSpPr/>
          <p:nvPr/>
        </p:nvSpPr>
        <p:spPr>
          <a:xfrm>
            <a:off x="1819890" y="3470234"/>
            <a:ext cx="226502" cy="243280"/>
          </a:xfrm>
          <a:prstGeom prst="pentagon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</a:t>
            </a:r>
          </a:p>
        </p:txBody>
      </p:sp>
      <p:sp>
        <p:nvSpPr>
          <p:cNvPr id="9" name="Regular Pentagon 11">
            <a:extLst>
              <a:ext uri="{FF2B5EF4-FFF2-40B4-BE49-F238E27FC236}">
                <a16:creationId xmlns:a16="http://schemas.microsoft.com/office/drawing/2014/main" id="{95489B2F-E0CD-4F9E-8DB4-38D9257B1498}"/>
              </a:ext>
            </a:extLst>
          </p:cNvPr>
          <p:cNvSpPr/>
          <p:nvPr/>
        </p:nvSpPr>
        <p:spPr>
          <a:xfrm>
            <a:off x="1809054" y="3764548"/>
            <a:ext cx="226502" cy="243280"/>
          </a:xfrm>
          <a:prstGeom prst="pentagon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4</a:t>
            </a:r>
          </a:p>
        </p:txBody>
      </p:sp>
      <p:sp>
        <p:nvSpPr>
          <p:cNvPr id="10" name="Regular Pentagon 15">
            <a:extLst>
              <a:ext uri="{FF2B5EF4-FFF2-40B4-BE49-F238E27FC236}">
                <a16:creationId xmlns:a16="http://schemas.microsoft.com/office/drawing/2014/main" id="{354751C1-6520-41B0-A915-31A49312CA8F}"/>
              </a:ext>
            </a:extLst>
          </p:cNvPr>
          <p:cNvSpPr/>
          <p:nvPr/>
        </p:nvSpPr>
        <p:spPr>
          <a:xfrm>
            <a:off x="1819890" y="4058862"/>
            <a:ext cx="226502" cy="243280"/>
          </a:xfrm>
          <a:prstGeom prst="pentagon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11" name="5-Point Star 8">
            <a:extLst>
              <a:ext uri="{FF2B5EF4-FFF2-40B4-BE49-F238E27FC236}">
                <a16:creationId xmlns:a16="http://schemas.microsoft.com/office/drawing/2014/main" id="{3305B1FF-EFB1-4FFF-87B2-3F79E8406A4B}"/>
              </a:ext>
            </a:extLst>
          </p:cNvPr>
          <p:cNvSpPr/>
          <p:nvPr/>
        </p:nvSpPr>
        <p:spPr>
          <a:xfrm>
            <a:off x="2155972" y="1598090"/>
            <a:ext cx="310393" cy="276836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5763D1A-C926-4ADF-BD28-CCB3A05846DF}"/>
              </a:ext>
            </a:extLst>
          </p:cNvPr>
          <p:cNvCxnSpPr/>
          <p:nvPr/>
        </p:nvCxnSpPr>
        <p:spPr>
          <a:xfrm flipH="1" flipV="1">
            <a:off x="2317811" y="3591874"/>
            <a:ext cx="1792224" cy="1143000"/>
          </a:xfrm>
          <a:prstGeom prst="line">
            <a:avLst/>
          </a:prstGeom>
          <a:ln w="28575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5-Point Star 20">
            <a:extLst>
              <a:ext uri="{FF2B5EF4-FFF2-40B4-BE49-F238E27FC236}">
                <a16:creationId xmlns:a16="http://schemas.microsoft.com/office/drawing/2014/main" id="{9E06F8F3-6A96-493D-BC4D-ACDD20B915C7}"/>
              </a:ext>
            </a:extLst>
          </p:cNvPr>
          <p:cNvSpPr/>
          <p:nvPr/>
        </p:nvSpPr>
        <p:spPr>
          <a:xfrm>
            <a:off x="2155972" y="5444442"/>
            <a:ext cx="310393" cy="276836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C7D25B0-C551-4AA4-A627-061EE67AFEC8}"/>
              </a:ext>
            </a:extLst>
          </p:cNvPr>
          <p:cNvSpPr txBox="1"/>
          <p:nvPr/>
        </p:nvSpPr>
        <p:spPr>
          <a:xfrm rot="19661125">
            <a:off x="2427128" y="2744903"/>
            <a:ext cx="14354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latin typeface=" Arial"/>
              </a:rPr>
              <a:t>NLT XX XXX XX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B1CF03-0CEE-433A-9289-6F0A26B3A5C6}"/>
              </a:ext>
            </a:extLst>
          </p:cNvPr>
          <p:cNvSpPr txBox="1"/>
          <p:nvPr/>
        </p:nvSpPr>
        <p:spPr>
          <a:xfrm rot="1976388">
            <a:off x="2555288" y="3838713"/>
            <a:ext cx="119962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latin typeface=" Arial"/>
              </a:rPr>
              <a:t>NET XQXX</a:t>
            </a:r>
          </a:p>
        </p:txBody>
      </p:sp>
      <p:sp>
        <p:nvSpPr>
          <p:cNvPr id="16" name="Regular Pentagon 25">
            <a:extLst>
              <a:ext uri="{FF2B5EF4-FFF2-40B4-BE49-F238E27FC236}">
                <a16:creationId xmlns:a16="http://schemas.microsoft.com/office/drawing/2014/main" id="{6A998692-A04B-40C7-9197-6A856633E8E7}"/>
              </a:ext>
            </a:extLst>
          </p:cNvPr>
          <p:cNvSpPr/>
          <p:nvPr/>
        </p:nvSpPr>
        <p:spPr>
          <a:xfrm>
            <a:off x="4100639" y="2175610"/>
            <a:ext cx="226502" cy="243280"/>
          </a:xfrm>
          <a:prstGeom prst="pentag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17" name="Regular Pentagon 26">
            <a:extLst>
              <a:ext uri="{FF2B5EF4-FFF2-40B4-BE49-F238E27FC236}">
                <a16:creationId xmlns:a16="http://schemas.microsoft.com/office/drawing/2014/main" id="{5B0285F9-AB73-4DA8-9B20-D4AF56E87B4C}"/>
              </a:ext>
            </a:extLst>
          </p:cNvPr>
          <p:cNvSpPr/>
          <p:nvPr/>
        </p:nvSpPr>
        <p:spPr>
          <a:xfrm>
            <a:off x="4100639" y="2469924"/>
            <a:ext cx="226502" cy="243280"/>
          </a:xfrm>
          <a:prstGeom prst="pentag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4CDD128-3C05-4DFF-A9E3-F2189A8A2087}"/>
              </a:ext>
            </a:extLst>
          </p:cNvPr>
          <p:cNvCxnSpPr/>
          <p:nvPr/>
        </p:nvCxnSpPr>
        <p:spPr>
          <a:xfrm>
            <a:off x="4519551" y="1951301"/>
            <a:ext cx="0" cy="3416766"/>
          </a:xfrm>
          <a:prstGeom prst="line">
            <a:avLst/>
          </a:prstGeom>
          <a:ln w="2857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5-Point Star 31">
            <a:extLst>
              <a:ext uri="{FF2B5EF4-FFF2-40B4-BE49-F238E27FC236}">
                <a16:creationId xmlns:a16="http://schemas.microsoft.com/office/drawing/2014/main" id="{4ACD38BF-B603-4077-890B-F036151D9877}"/>
              </a:ext>
            </a:extLst>
          </p:cNvPr>
          <p:cNvSpPr/>
          <p:nvPr/>
        </p:nvSpPr>
        <p:spPr>
          <a:xfrm>
            <a:off x="4368548" y="1598090"/>
            <a:ext cx="310393" cy="276836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5-Point Star 32">
            <a:extLst>
              <a:ext uri="{FF2B5EF4-FFF2-40B4-BE49-F238E27FC236}">
                <a16:creationId xmlns:a16="http://schemas.microsoft.com/office/drawing/2014/main" id="{8A11DD90-A967-436D-A47A-414D2378BA1B}"/>
              </a:ext>
            </a:extLst>
          </p:cNvPr>
          <p:cNvSpPr/>
          <p:nvPr/>
        </p:nvSpPr>
        <p:spPr>
          <a:xfrm>
            <a:off x="4368548" y="5444442"/>
            <a:ext cx="310393" cy="276836"/>
          </a:xfrm>
          <a:prstGeom prst="star5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4796DC-8A54-4843-826F-E6D48E9A03CA}"/>
              </a:ext>
            </a:extLst>
          </p:cNvPr>
          <p:cNvSpPr txBox="1"/>
          <p:nvPr/>
        </p:nvSpPr>
        <p:spPr>
          <a:xfrm>
            <a:off x="1736523" y="5754469"/>
            <a:ext cx="119962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latin typeface=" Arial"/>
              </a:rPr>
              <a:t>CERTEX Completion Suspense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3CB94E6-DDEB-45C8-B30A-FA657B8C8933}"/>
              </a:ext>
            </a:extLst>
          </p:cNvPr>
          <p:cNvSpPr txBox="1"/>
          <p:nvPr/>
        </p:nvSpPr>
        <p:spPr>
          <a:xfrm>
            <a:off x="3919738" y="5846802"/>
            <a:ext cx="119962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latin typeface=" Arial"/>
              </a:rPr>
              <a:t>Staff Field Requirement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92F43C8-D529-4F9D-9917-4D0506F74BB3}"/>
              </a:ext>
            </a:extLst>
          </p:cNvPr>
          <p:cNvCxnSpPr/>
          <p:nvPr/>
        </p:nvCxnSpPr>
        <p:spPr>
          <a:xfrm flipH="1">
            <a:off x="4513814" y="1918109"/>
            <a:ext cx="1792224" cy="548640"/>
          </a:xfrm>
          <a:prstGeom prst="line">
            <a:avLst/>
          </a:prstGeom>
          <a:ln w="28575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6FBF5CF-17BE-4214-8019-2056C4EA9C09}"/>
              </a:ext>
            </a:extLst>
          </p:cNvPr>
          <p:cNvCxnSpPr/>
          <p:nvPr/>
        </p:nvCxnSpPr>
        <p:spPr>
          <a:xfrm flipH="1" flipV="1">
            <a:off x="4516683" y="2470477"/>
            <a:ext cx="1792224" cy="548640"/>
          </a:xfrm>
          <a:prstGeom prst="line">
            <a:avLst/>
          </a:prstGeom>
          <a:ln w="28575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C88DDB2-DF13-4F33-80DF-EF2DD314589F}"/>
              </a:ext>
            </a:extLst>
          </p:cNvPr>
          <p:cNvCxnSpPr/>
          <p:nvPr/>
        </p:nvCxnSpPr>
        <p:spPr>
          <a:xfrm flipH="1" flipV="1">
            <a:off x="4516683" y="4732234"/>
            <a:ext cx="1792224" cy="0"/>
          </a:xfrm>
          <a:prstGeom prst="line">
            <a:avLst/>
          </a:prstGeom>
          <a:ln w="28575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gular Pentagon 41">
            <a:extLst>
              <a:ext uri="{FF2B5EF4-FFF2-40B4-BE49-F238E27FC236}">
                <a16:creationId xmlns:a16="http://schemas.microsoft.com/office/drawing/2014/main" id="{1C981613-E2A4-43B8-BD38-621E8D8772AB}"/>
              </a:ext>
            </a:extLst>
          </p:cNvPr>
          <p:cNvSpPr/>
          <p:nvPr/>
        </p:nvSpPr>
        <p:spPr>
          <a:xfrm>
            <a:off x="6354622" y="1800519"/>
            <a:ext cx="226502" cy="243280"/>
          </a:xfrm>
          <a:prstGeom prst="pentag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27" name="Regular Pentagon 42">
            <a:extLst>
              <a:ext uri="{FF2B5EF4-FFF2-40B4-BE49-F238E27FC236}">
                <a16:creationId xmlns:a16="http://schemas.microsoft.com/office/drawing/2014/main" id="{3318BBA1-B25C-4A93-8D52-DBC843058806}"/>
              </a:ext>
            </a:extLst>
          </p:cNvPr>
          <p:cNvSpPr/>
          <p:nvPr/>
        </p:nvSpPr>
        <p:spPr>
          <a:xfrm>
            <a:off x="6354622" y="2885364"/>
            <a:ext cx="226502" cy="243280"/>
          </a:xfrm>
          <a:prstGeom prst="pentagon">
            <a:avLst/>
          </a:prstGeom>
          <a:solidFill>
            <a:srgbClr val="FFFF0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8" name="Regular Pentagon 43">
            <a:extLst>
              <a:ext uri="{FF2B5EF4-FFF2-40B4-BE49-F238E27FC236}">
                <a16:creationId xmlns:a16="http://schemas.microsoft.com/office/drawing/2014/main" id="{42256CFB-6934-4708-9E40-22572D5E41E7}"/>
              </a:ext>
            </a:extLst>
          </p:cNvPr>
          <p:cNvSpPr/>
          <p:nvPr/>
        </p:nvSpPr>
        <p:spPr>
          <a:xfrm>
            <a:off x="4138979" y="4023906"/>
            <a:ext cx="226502" cy="243280"/>
          </a:xfrm>
          <a:prstGeom prst="pentag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29" name="Regular Pentagon 44">
            <a:extLst>
              <a:ext uri="{FF2B5EF4-FFF2-40B4-BE49-F238E27FC236}">
                <a16:creationId xmlns:a16="http://schemas.microsoft.com/office/drawing/2014/main" id="{477BAAFC-B70B-49CE-8C7C-C6B9F8E04BC4}"/>
              </a:ext>
            </a:extLst>
          </p:cNvPr>
          <p:cNvSpPr/>
          <p:nvPr/>
        </p:nvSpPr>
        <p:spPr>
          <a:xfrm>
            <a:off x="4138979" y="4318220"/>
            <a:ext cx="226502" cy="243280"/>
          </a:xfrm>
          <a:prstGeom prst="pentag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Regular Pentagon 45">
            <a:extLst>
              <a:ext uri="{FF2B5EF4-FFF2-40B4-BE49-F238E27FC236}">
                <a16:creationId xmlns:a16="http://schemas.microsoft.com/office/drawing/2014/main" id="{AB1B7424-A12C-4E21-A496-9BF44BC39956}"/>
              </a:ext>
            </a:extLst>
          </p:cNvPr>
          <p:cNvSpPr/>
          <p:nvPr/>
        </p:nvSpPr>
        <p:spPr>
          <a:xfrm>
            <a:off x="4138455" y="4612534"/>
            <a:ext cx="226502" cy="243280"/>
          </a:xfrm>
          <a:prstGeom prst="pentagon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</a:t>
            </a:r>
          </a:p>
        </p:txBody>
      </p:sp>
      <p:sp>
        <p:nvSpPr>
          <p:cNvPr id="31" name="Regular Pentagon 46">
            <a:extLst>
              <a:ext uri="{FF2B5EF4-FFF2-40B4-BE49-F238E27FC236}">
                <a16:creationId xmlns:a16="http://schemas.microsoft.com/office/drawing/2014/main" id="{EDF17410-35E8-4678-A362-D0E8540AA444}"/>
              </a:ext>
            </a:extLst>
          </p:cNvPr>
          <p:cNvSpPr/>
          <p:nvPr/>
        </p:nvSpPr>
        <p:spPr>
          <a:xfrm>
            <a:off x="4127619" y="4906848"/>
            <a:ext cx="226502" cy="243280"/>
          </a:xfrm>
          <a:prstGeom prst="pentagon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4</a:t>
            </a:r>
          </a:p>
        </p:txBody>
      </p:sp>
      <p:sp>
        <p:nvSpPr>
          <p:cNvPr id="32" name="Regular Pentagon 47">
            <a:extLst>
              <a:ext uri="{FF2B5EF4-FFF2-40B4-BE49-F238E27FC236}">
                <a16:creationId xmlns:a16="http://schemas.microsoft.com/office/drawing/2014/main" id="{94C206B5-2804-478F-82D3-B53CBEC78603}"/>
              </a:ext>
            </a:extLst>
          </p:cNvPr>
          <p:cNvSpPr/>
          <p:nvPr/>
        </p:nvSpPr>
        <p:spPr>
          <a:xfrm>
            <a:off x="4138455" y="5201162"/>
            <a:ext cx="226502" cy="243280"/>
          </a:xfrm>
          <a:prstGeom prst="pentagon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813FF4-6971-485B-B35D-9C5C0CC7C731}"/>
              </a:ext>
            </a:extLst>
          </p:cNvPr>
          <p:cNvSpPr txBox="1"/>
          <p:nvPr/>
        </p:nvSpPr>
        <p:spPr>
          <a:xfrm rot="1014025">
            <a:off x="4724838" y="2424734"/>
            <a:ext cx="119962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latin typeface=" Arial"/>
              </a:rPr>
              <a:t>Yes: MTC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BC350C5-B007-4DE6-A5FD-42E742935EC6}"/>
              </a:ext>
            </a:extLst>
          </p:cNvPr>
          <p:cNvSpPr txBox="1"/>
          <p:nvPr/>
        </p:nvSpPr>
        <p:spPr>
          <a:xfrm rot="20585414">
            <a:off x="4747873" y="1884773"/>
            <a:ext cx="1396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latin typeface=" Arial"/>
              </a:rPr>
              <a:t>No: Fixed Site</a:t>
            </a:r>
          </a:p>
        </p:txBody>
      </p:sp>
      <p:sp>
        <p:nvSpPr>
          <p:cNvPr id="35" name="Regular Pentagon 50">
            <a:extLst>
              <a:ext uri="{FF2B5EF4-FFF2-40B4-BE49-F238E27FC236}">
                <a16:creationId xmlns:a16="http://schemas.microsoft.com/office/drawing/2014/main" id="{68A348B7-7F1F-488A-A397-DF84C4ED4470}"/>
              </a:ext>
            </a:extLst>
          </p:cNvPr>
          <p:cNvSpPr/>
          <p:nvPr/>
        </p:nvSpPr>
        <p:spPr>
          <a:xfrm>
            <a:off x="6361972" y="4003633"/>
            <a:ext cx="226502" cy="243280"/>
          </a:xfrm>
          <a:prstGeom prst="pentagon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36" name="Regular Pentagon 51">
            <a:extLst>
              <a:ext uri="{FF2B5EF4-FFF2-40B4-BE49-F238E27FC236}">
                <a16:creationId xmlns:a16="http://schemas.microsoft.com/office/drawing/2014/main" id="{F5390AC1-C18A-40FB-8CE0-999189979E01}"/>
              </a:ext>
            </a:extLst>
          </p:cNvPr>
          <p:cNvSpPr/>
          <p:nvPr/>
        </p:nvSpPr>
        <p:spPr>
          <a:xfrm>
            <a:off x="6361972" y="4297947"/>
            <a:ext cx="226502" cy="243280"/>
          </a:xfrm>
          <a:prstGeom prst="pentagon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7" name="Regular Pentagon 52">
            <a:extLst>
              <a:ext uri="{FF2B5EF4-FFF2-40B4-BE49-F238E27FC236}">
                <a16:creationId xmlns:a16="http://schemas.microsoft.com/office/drawing/2014/main" id="{78B5F5B3-7423-4A68-8303-0476290DDDC3}"/>
              </a:ext>
            </a:extLst>
          </p:cNvPr>
          <p:cNvSpPr/>
          <p:nvPr/>
        </p:nvSpPr>
        <p:spPr>
          <a:xfrm>
            <a:off x="6361448" y="4592261"/>
            <a:ext cx="226502" cy="243280"/>
          </a:xfrm>
          <a:prstGeom prst="pentagon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</a:t>
            </a:r>
          </a:p>
        </p:txBody>
      </p:sp>
      <p:sp>
        <p:nvSpPr>
          <p:cNvPr id="38" name="Regular Pentagon 53">
            <a:extLst>
              <a:ext uri="{FF2B5EF4-FFF2-40B4-BE49-F238E27FC236}">
                <a16:creationId xmlns:a16="http://schemas.microsoft.com/office/drawing/2014/main" id="{E9E044A0-8C87-4850-9472-B6E348F65DA0}"/>
              </a:ext>
            </a:extLst>
          </p:cNvPr>
          <p:cNvSpPr/>
          <p:nvPr/>
        </p:nvSpPr>
        <p:spPr>
          <a:xfrm>
            <a:off x="6350612" y="4886575"/>
            <a:ext cx="226502" cy="243280"/>
          </a:xfrm>
          <a:prstGeom prst="pentagon">
            <a:avLst/>
          </a:prstGeom>
          <a:solidFill>
            <a:srgbClr val="7030A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4</a:t>
            </a:r>
          </a:p>
        </p:txBody>
      </p:sp>
      <p:sp>
        <p:nvSpPr>
          <p:cNvPr id="39" name="Regular Pentagon 54">
            <a:extLst>
              <a:ext uri="{FF2B5EF4-FFF2-40B4-BE49-F238E27FC236}">
                <a16:creationId xmlns:a16="http://schemas.microsoft.com/office/drawing/2014/main" id="{2E0B9AFB-7D7E-461C-921A-C988D1262803}"/>
              </a:ext>
            </a:extLst>
          </p:cNvPr>
          <p:cNvSpPr/>
          <p:nvPr/>
        </p:nvSpPr>
        <p:spPr>
          <a:xfrm>
            <a:off x="6361448" y="5180889"/>
            <a:ext cx="226502" cy="243280"/>
          </a:xfrm>
          <a:prstGeom prst="pentagon">
            <a:avLst/>
          </a:prstGeom>
          <a:solidFill>
            <a:srgbClr val="0070C0"/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FD8D0C-30C2-4116-A5BA-9BB00741AB37}"/>
              </a:ext>
            </a:extLst>
          </p:cNvPr>
          <p:cNvSpPr txBox="1"/>
          <p:nvPr/>
        </p:nvSpPr>
        <p:spPr>
          <a:xfrm>
            <a:off x="447050" y="2875593"/>
            <a:ext cx="1367571" cy="14431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>
                <a:latin typeface=" Arial"/>
              </a:rPr>
              <a:t>COA A: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 Arial"/>
              </a:rPr>
              <a:t>COA B: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 Arial"/>
              </a:rPr>
              <a:t>COA C: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 Arial"/>
              </a:rPr>
              <a:t>COA D: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latin typeface=" Arial"/>
              </a:rPr>
              <a:t>COA E: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7FE284D-8FBE-416F-B0D1-BB1DD882CC4F}"/>
              </a:ext>
            </a:extLst>
          </p:cNvPr>
          <p:cNvSpPr txBox="1"/>
          <p:nvPr/>
        </p:nvSpPr>
        <p:spPr>
          <a:xfrm>
            <a:off x="4689765" y="4451790"/>
            <a:ext cx="139633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>
                <a:latin typeface=" Arial"/>
              </a:rPr>
              <a:t>No Change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AE3DDCB-36DC-4FB2-BDE6-FB6AB551E86E}"/>
              </a:ext>
            </a:extLst>
          </p:cNvPr>
          <p:cNvSpPr txBox="1"/>
          <p:nvPr/>
        </p:nvSpPr>
        <p:spPr>
          <a:xfrm>
            <a:off x="7086600" y="1544212"/>
            <a:ext cx="2019243" cy="3942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u="sng" dirty="0">
                <a:solidFill>
                  <a:prstClr val="black"/>
                </a:solidFill>
                <a:latin typeface="Arial" charset="0"/>
                <a:cs typeface="Arial" charset="0"/>
              </a:rPr>
              <a:t>Risk Considerations:</a:t>
            </a:r>
          </a:p>
        </p:txBody>
      </p:sp>
    </p:spTree>
    <p:extLst>
      <p:ext uri="{BB962C8B-B14F-4D97-AF65-F5344CB8AC3E}">
        <p14:creationId xmlns:p14="http://schemas.microsoft.com/office/powerpoint/2010/main" val="253078101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1905650A94C8488F404D5B334193A8" ma:contentTypeVersion="13" ma:contentTypeDescription="Create a new document." ma:contentTypeScope="" ma:versionID="3d29c4b41a17a49ba8beb380326b9ca0">
  <xsd:schema xmlns:xsd="http://www.w3.org/2001/XMLSchema" xmlns:xs="http://www.w3.org/2001/XMLSchema" xmlns:p="http://schemas.microsoft.com/office/2006/metadata/properties" xmlns:ns2="574b288a-56a5-47c5-b485-7d42df286d7f" xmlns:ns3="4eb914f7-a9d8-46bd-aaca-118fffa001e3" targetNamespace="http://schemas.microsoft.com/office/2006/metadata/properties" ma:root="true" ma:fieldsID="e985c3f8544e594e2a8885d3dc8f8801" ns2:_="" ns3:_="">
    <xsd:import namespace="574b288a-56a5-47c5-b485-7d42df286d7f"/>
    <xsd:import namespace="4eb914f7-a9d8-46bd-aaca-118fffa001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4b288a-56a5-47c5-b485-7d42df286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b914f7-a9d8-46bd-aaca-118fffa001e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AA3DC8-0E81-4E6D-B69D-A6F2001033C6}"/>
</file>

<file path=customXml/itemProps2.xml><?xml version="1.0" encoding="utf-8"?>
<ds:datastoreItem xmlns:ds="http://schemas.openxmlformats.org/officeDocument/2006/customXml" ds:itemID="{D43476E2-38EB-4E39-885C-552ACDF2C1BF}"/>
</file>

<file path=customXml/itemProps3.xml><?xml version="1.0" encoding="utf-8"?>
<ds:datastoreItem xmlns:ds="http://schemas.openxmlformats.org/officeDocument/2006/customXml" ds:itemID="{ECA05AA9-72E5-41C9-9AE5-79B894E313A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298</Words>
  <Application>Microsoft Office PowerPoint</Application>
  <PresentationFormat>On-screen Show (4:3)</PresentationFormat>
  <Paragraphs>92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 Arial</vt:lpstr>
      <vt:lpstr>Arial</vt:lpstr>
      <vt:lpstr>Calibri</vt:lpstr>
      <vt:lpstr>Times New Roman</vt:lpstr>
      <vt:lpstr>4_Default Design</vt:lpstr>
      <vt:lpstr>Certification Exercise COA / Decision Brief</vt:lpstr>
      <vt:lpstr>Roll Call</vt:lpstr>
      <vt:lpstr>Agenda</vt:lpstr>
      <vt:lpstr>Key Inputs</vt:lpstr>
      <vt:lpstr>Key Inputs: Staff Running Estimate</vt:lpstr>
      <vt:lpstr>Equipment Required</vt:lpstr>
      <vt:lpstr>ALOC Requirements</vt:lpstr>
      <vt:lpstr>Potential COAs</vt:lpstr>
      <vt:lpstr>Decisions Required for COA Analysis and Comparison</vt:lpstr>
      <vt:lpstr>Screening Criteria, Evaluation Criteria, and COAs</vt:lpstr>
      <vt:lpstr>Decisions: Time Location  COA Approval Brief: XX XXX XX</vt:lpstr>
      <vt:lpstr>Post-meeting Dueouts</vt:lpstr>
      <vt:lpstr>CLOSING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ARB Command and Staff</dc:title>
  <dc:creator/>
  <cp:lastModifiedBy/>
  <cp:revision>1</cp:revision>
  <dcterms:created xsi:type="dcterms:W3CDTF">2016-11-29T21:03:30Z</dcterms:created>
  <dcterms:modified xsi:type="dcterms:W3CDTF">2021-10-06T17:40:50Z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0x0101006C1905650A94C8488F404D5B334193A8</vt:lpwstr>
  </property>
</Properties>
</file>