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" ContentType="application/vnd.ms-exce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6"/>
  </p:notesMasterIdLst>
  <p:sldIdLst>
    <p:sldId id="264" r:id="rId5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86198" autoAdjust="0"/>
  </p:normalViewPr>
  <p:slideViewPr>
    <p:cSldViewPr snapToGrid="0" showGuides="1">
      <p:cViewPr>
        <p:scale>
          <a:sx n="84" d="100"/>
          <a:sy n="84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9CC559F-BCB6-47D5-BF7D-131F78F2C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CC559F-BCB6-47D5-BF7D-131F78F2C0C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9144000" cy="542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0813"/>
            <a:ext cx="2286000" cy="59753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0813"/>
            <a:ext cx="6705600" cy="5975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9144000" cy="542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9144000" cy="542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065213"/>
            <a:ext cx="4227512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065213"/>
            <a:ext cx="4229100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813"/>
            <a:ext cx="9144000" cy="542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065213"/>
            <a:ext cx="8609012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6829"/>
            <a:ext cx="9144000" cy="542925"/>
          </a:xfrm>
          <a:noFill/>
        </p:spPr>
        <p:txBody>
          <a:bodyPr/>
          <a:lstStyle/>
          <a:p>
            <a:pPr eaLnBrk="1" hangingPunct="1"/>
            <a:r>
              <a:rPr lang="en-US" sz="2000" dirty="0"/>
              <a:t>Combat Power</a:t>
            </a:r>
          </a:p>
        </p:txBody>
      </p:sp>
      <p:graphicFrame>
        <p:nvGraphicFramePr>
          <p:cNvPr id="3" name="Group 87"/>
          <p:cNvGraphicFramePr>
            <a:graphicFrameLocks noGrp="1"/>
          </p:cNvGraphicFramePr>
          <p:nvPr/>
        </p:nvGraphicFramePr>
        <p:xfrm>
          <a:off x="228600" y="6234113"/>
          <a:ext cx="1219200" cy="243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 - 90%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roup 94"/>
          <p:cNvGraphicFramePr>
            <a:graphicFrameLocks noGrp="1"/>
          </p:cNvGraphicFramePr>
          <p:nvPr/>
        </p:nvGraphicFramePr>
        <p:xfrm>
          <a:off x="1752600" y="6234113"/>
          <a:ext cx="1219200" cy="243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89% - 80%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roup 101"/>
          <p:cNvGraphicFramePr>
            <a:graphicFrameLocks noGrp="1"/>
          </p:cNvGraphicFramePr>
          <p:nvPr/>
        </p:nvGraphicFramePr>
        <p:xfrm>
          <a:off x="3276600" y="6234113"/>
          <a:ext cx="1219200" cy="243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79% - 70%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108"/>
          <p:cNvGraphicFramePr>
            <a:graphicFrameLocks noGrp="1"/>
          </p:cNvGraphicFramePr>
          <p:nvPr/>
        </p:nvGraphicFramePr>
        <p:xfrm>
          <a:off x="4724400" y="6248400"/>
          <a:ext cx="1219200" cy="243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3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69% - Below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156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482293"/>
              </p:ext>
            </p:extLst>
          </p:nvPr>
        </p:nvGraphicFramePr>
        <p:xfrm>
          <a:off x="90488" y="914400"/>
          <a:ext cx="356711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Worksheet" r:id="rId4" imgW="3247903" imgH="3952884" progId="Excel.Sheet.8">
                  <p:embed/>
                </p:oleObj>
              </mc:Choice>
              <mc:Fallback>
                <p:oleObj name="Worksheet" r:id="rId4" imgW="3247903" imgH="3952884" progId="Excel.Sheet.8">
                  <p:embed/>
                  <p:pic>
                    <p:nvPicPr>
                      <p:cNvPr id="0" name="Object 15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914400"/>
                        <a:ext cx="3567112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566"/>
          <p:cNvGrpSpPr>
            <a:grpSpLocks/>
          </p:cNvGrpSpPr>
          <p:nvPr/>
        </p:nvGrpSpPr>
        <p:grpSpPr bwMode="auto">
          <a:xfrm>
            <a:off x="6172200" y="6248400"/>
            <a:ext cx="3124200" cy="304800"/>
            <a:chOff x="96" y="3696"/>
            <a:chExt cx="1968" cy="192"/>
          </a:xfrm>
        </p:grpSpPr>
        <p:sp>
          <p:nvSpPr>
            <p:cNvPr id="9" name="Text Box 1564"/>
            <p:cNvSpPr txBox="1">
              <a:spLocks noChangeArrowheads="1"/>
            </p:cNvSpPr>
            <p:nvPr/>
          </p:nvSpPr>
          <p:spPr bwMode="auto">
            <a:xfrm>
              <a:off x="96" y="3696"/>
              <a:ext cx="19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dirty="0"/>
                <a:t>*Gun Trucks = XXXX, XXXX, XXXX</a:t>
              </a:r>
            </a:p>
          </p:txBody>
        </p:sp>
        <p:sp>
          <p:nvSpPr>
            <p:cNvPr id="10" name="Rectangle 1565"/>
            <p:cNvSpPr>
              <a:spLocks noChangeArrowheads="1"/>
            </p:cNvSpPr>
            <p:nvPr/>
          </p:nvSpPr>
          <p:spPr bwMode="auto">
            <a:xfrm>
              <a:off x="96" y="3696"/>
              <a:ext cx="1776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581400" y="4770438"/>
            <a:ext cx="5334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>
                <a:latin typeface="Arial Black" pitchFamily="34" charset="0"/>
              </a:rPr>
              <a:t>*Work Order Status Key:</a:t>
            </a:r>
          </a:p>
          <a:p>
            <a:r>
              <a:rPr lang="en-US" sz="600">
                <a:latin typeface="Arial Black" pitchFamily="34" charset="0"/>
              </a:rPr>
              <a:t>A - Awaiting initial inspection. Includes initial inspection, acceptance, and parts determination.</a:t>
            </a:r>
          </a:p>
          <a:p>
            <a:r>
              <a:rPr lang="en-US" sz="600">
                <a:latin typeface="Arial Black" pitchFamily="34" charset="0"/>
              </a:rPr>
              <a:t>B - In shop</a:t>
            </a:r>
          </a:p>
          <a:p>
            <a:r>
              <a:rPr lang="en-US" sz="600">
                <a:latin typeface="Arial Black" pitchFamily="34" charset="0"/>
              </a:rPr>
              <a:t>C - Awaiting shop.</a:t>
            </a:r>
          </a:p>
          <a:p>
            <a:r>
              <a:rPr lang="en-US" sz="600">
                <a:latin typeface="Arial Black" pitchFamily="34" charset="0"/>
              </a:rPr>
              <a:t>D - Deferred</a:t>
            </a:r>
          </a:p>
          <a:p>
            <a:r>
              <a:rPr lang="en-US" sz="600">
                <a:latin typeface="Arial Black" pitchFamily="34" charset="0"/>
              </a:rPr>
              <a:t>F - Awaiting initial inspection</a:t>
            </a:r>
          </a:p>
          <a:p>
            <a:r>
              <a:rPr lang="en-US" sz="600">
                <a:latin typeface="Arial Black" pitchFamily="34" charset="0"/>
              </a:rPr>
              <a:t>H - Awaiting higher disposition</a:t>
            </a:r>
          </a:p>
          <a:p>
            <a:r>
              <a:rPr lang="en-US" sz="600">
                <a:latin typeface="Arial Black" pitchFamily="34" charset="0"/>
              </a:rPr>
              <a:t>K - Awaiting non–NMC parts (not NMCS)</a:t>
            </a:r>
          </a:p>
          <a:p>
            <a:r>
              <a:rPr lang="en-US" sz="600">
                <a:latin typeface="Arial Black" pitchFamily="34" charset="0"/>
              </a:rPr>
              <a:t>M - Item evacuated to another maint. activity</a:t>
            </a:r>
          </a:p>
          <a:p>
            <a:r>
              <a:rPr lang="en-US" sz="600">
                <a:latin typeface="Arial Black" pitchFamily="34" charset="0"/>
              </a:rPr>
              <a:t>O - Awaiting Evac</a:t>
            </a:r>
          </a:p>
          <a:p>
            <a:r>
              <a:rPr lang="en-US" sz="600">
                <a:latin typeface="Arial Black" pitchFamily="34" charset="0"/>
              </a:rPr>
              <a:t>R - Awaiting pickup</a:t>
            </a:r>
          </a:p>
          <a:p>
            <a:r>
              <a:rPr lang="en-US" sz="600">
                <a:latin typeface="Arial Black" pitchFamily="34" charset="0"/>
              </a:rPr>
              <a:t>S - Closed, completed by this maintenance activity</a:t>
            </a:r>
          </a:p>
          <a:p>
            <a:r>
              <a:rPr lang="en-US" sz="600">
                <a:latin typeface="Arial Black" pitchFamily="34" charset="0"/>
              </a:rPr>
              <a:t>U - Picked up</a:t>
            </a:r>
          </a:p>
          <a:p>
            <a:r>
              <a:rPr lang="en-US" sz="600">
                <a:latin typeface="Arial Black" pitchFamily="34" charset="0"/>
              </a:rPr>
              <a:t>1 - Awaiting dead lining NMCS parts</a:t>
            </a:r>
          </a:p>
          <a:p>
            <a:r>
              <a:rPr lang="en-US" sz="600">
                <a:latin typeface="Arial Black" pitchFamily="34" charset="0"/>
              </a:rPr>
              <a:t>NS-No Status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3657600" y="914400"/>
            <a:ext cx="2743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0" u="sng" dirty="0"/>
              <a:t>UNIT A</a:t>
            </a:r>
          </a:p>
          <a:p>
            <a:r>
              <a:rPr lang="en-US" sz="800" b="0" dirty="0"/>
              <a:t>M1026 -8719: Low Oil pressure, engine knocking (*B)</a:t>
            </a:r>
          </a:p>
          <a:p>
            <a:r>
              <a:rPr lang="en-US" sz="800" b="0" dirty="0"/>
              <a:t>M1151 -9556 Pump Assembly INOP (*B)</a:t>
            </a:r>
          </a:p>
          <a:p>
            <a:r>
              <a:rPr lang="en-US" sz="800" b="0" dirty="0"/>
              <a:t>M1A2  -D13 Azimuth servo INOP (*B)</a:t>
            </a:r>
          </a:p>
          <a:p>
            <a:r>
              <a:rPr lang="en-US" sz="800" b="0" dirty="0"/>
              <a:t>M2A3- B12 Suspension Sheered (*B)</a:t>
            </a:r>
          </a:p>
          <a:p>
            <a:r>
              <a:rPr lang="en-US" sz="800" b="0" dirty="0"/>
              <a:t>M2A3- B34- SUPPORT HOUSING (*B)</a:t>
            </a:r>
          </a:p>
          <a:p>
            <a:endParaRPr lang="en-US" sz="800" b="0" dirty="0"/>
          </a:p>
          <a:p>
            <a:r>
              <a:rPr lang="en-US" sz="800" b="0" u="sng" dirty="0"/>
              <a:t>UNIT B</a:t>
            </a:r>
          </a:p>
          <a:p>
            <a:r>
              <a:rPr lang="en-US" sz="800" b="0" dirty="0"/>
              <a:t>M1068 – HQ-30 –  Bad Starter – (*B)</a:t>
            </a:r>
          </a:p>
          <a:p>
            <a:r>
              <a:rPr lang="en-US" sz="800" b="0" dirty="0"/>
              <a:t>             - HQ-35 – Generator </a:t>
            </a:r>
            <a:r>
              <a:rPr lang="en-US" sz="800" b="0" dirty="0" err="1"/>
              <a:t>Inop</a:t>
            </a:r>
            <a:r>
              <a:rPr lang="en-US" sz="800" b="0" dirty="0"/>
              <a:t> -(*1)</a:t>
            </a:r>
          </a:p>
          <a:p>
            <a:r>
              <a:rPr lang="en-US" sz="800" b="0" dirty="0"/>
              <a:t>Max Pro – HHB 5512 – Bad transformer – (*1)</a:t>
            </a:r>
          </a:p>
          <a:p>
            <a:r>
              <a:rPr lang="en-US" sz="800" b="0" dirty="0"/>
              <a:t>              -  A 5541 – Transmission </a:t>
            </a:r>
            <a:r>
              <a:rPr lang="en-US" sz="800" b="0" dirty="0" err="1"/>
              <a:t>Inop</a:t>
            </a:r>
            <a:r>
              <a:rPr lang="en-US" sz="800" b="0" dirty="0"/>
              <a:t> - (*B)</a:t>
            </a:r>
          </a:p>
          <a:p>
            <a:r>
              <a:rPr lang="en-US" sz="800" b="0" dirty="0"/>
              <a:t>M1075 – G521 – Brake lines </a:t>
            </a:r>
            <a:r>
              <a:rPr lang="en-US" sz="800" b="0" dirty="0" err="1"/>
              <a:t>Inop</a:t>
            </a:r>
            <a:r>
              <a:rPr lang="en-US" sz="800" b="0" dirty="0"/>
              <a:t> – (*1)</a:t>
            </a:r>
          </a:p>
          <a:p>
            <a:r>
              <a:rPr lang="en-US" sz="800" b="0" dirty="0"/>
              <a:t>M1078 -  HHB-76 – Bad Generator – (*1)</a:t>
            </a:r>
          </a:p>
          <a:p>
            <a:r>
              <a:rPr lang="en-US" sz="800" b="0" dirty="0"/>
              <a:t>M2A3 -  A11 – Transmission </a:t>
            </a:r>
            <a:r>
              <a:rPr lang="en-US" sz="800" b="0" dirty="0" err="1"/>
              <a:t>Inop</a:t>
            </a:r>
            <a:r>
              <a:rPr lang="en-US" sz="800" b="0" dirty="0"/>
              <a:t> – (*B)</a:t>
            </a:r>
          </a:p>
          <a:p>
            <a:r>
              <a:rPr lang="en-US" sz="800" b="0" dirty="0"/>
              <a:t>M2A3 – B21 – Transmission </a:t>
            </a:r>
            <a:r>
              <a:rPr lang="en-US" sz="800" b="0" dirty="0" err="1"/>
              <a:t>Inop</a:t>
            </a:r>
            <a:r>
              <a:rPr lang="en-US" sz="800" b="0" dirty="0"/>
              <a:t> - (*B)</a:t>
            </a:r>
          </a:p>
          <a:p>
            <a:endParaRPr lang="en-US" sz="800" b="0" dirty="0"/>
          </a:p>
          <a:p>
            <a:r>
              <a:rPr lang="en-US" sz="800" b="0" u="sng" dirty="0"/>
              <a:t>UNIT C</a:t>
            </a:r>
          </a:p>
          <a:p>
            <a:r>
              <a:rPr lang="en-US" sz="800" b="0" dirty="0"/>
              <a:t>M998-B6 Transfer Case; pops out of high gear into l</a:t>
            </a:r>
          </a:p>
          <a:p>
            <a:r>
              <a:rPr lang="en-US" sz="800" b="0" dirty="0"/>
              <a:t>                   ow gear (*B)</a:t>
            </a:r>
          </a:p>
          <a:p>
            <a:r>
              <a:rPr lang="en-US" sz="800" b="0" dirty="0"/>
              <a:t>M577-HQ311; overheating (*B)</a:t>
            </a:r>
          </a:p>
          <a:p>
            <a:r>
              <a:rPr lang="en-US" sz="800" b="0" dirty="0"/>
              <a:t>CAIMAIN/MRAP-F14C; Won’t start (*B)</a:t>
            </a:r>
          </a:p>
          <a:p>
            <a:r>
              <a:rPr lang="en-US" sz="800" b="0" dirty="0"/>
              <a:t>HQ53 (BFIST)-HE Ammo door/Ammo Selector (*B)</a:t>
            </a:r>
          </a:p>
          <a:p>
            <a:r>
              <a:rPr lang="en-US" sz="800" b="0" dirty="0"/>
              <a:t>HQ35F-Generator INOP; waiting on part (*B)</a:t>
            </a:r>
          </a:p>
          <a:p>
            <a:r>
              <a:rPr lang="en-US" sz="800" b="0" dirty="0"/>
              <a:t>HHC5 (M998)-Generator bracket broken (*B)</a:t>
            </a:r>
          </a:p>
          <a:p>
            <a:r>
              <a:rPr lang="en-US" sz="800" b="0" dirty="0"/>
              <a:t>8710 (M1025)-Generator rattle; waiting on part (*B)</a:t>
            </a:r>
          </a:p>
          <a:p>
            <a:r>
              <a:rPr lang="en-US" sz="800" b="0" dirty="0"/>
              <a:t>G52D (PLS)-Safety deadline (side mirrors broken) (*B)</a:t>
            </a:r>
          </a:p>
          <a:p>
            <a:r>
              <a:rPr lang="en-US" sz="800" b="0" dirty="0"/>
              <a:t>M2A3- A21- WONT SHIFT IN GEAR (*B)</a:t>
            </a:r>
          </a:p>
          <a:p>
            <a:pPr>
              <a:spcBef>
                <a:spcPct val="50000"/>
              </a:spcBef>
            </a:pPr>
            <a:endParaRPr lang="en-US" sz="800" b="0" dirty="0"/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6248400" y="893763"/>
            <a:ext cx="304800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0" u="sng" dirty="0"/>
              <a:t>UNIT D</a:t>
            </a:r>
            <a:endParaRPr lang="en-US" sz="800" b="0" dirty="0"/>
          </a:p>
          <a:p>
            <a:r>
              <a:rPr lang="en-US" sz="800" b="0" dirty="0"/>
              <a:t>M7A3 A300-HALON BOTTLE DISCHRG, SFTY DLINE (*B)</a:t>
            </a:r>
          </a:p>
          <a:p>
            <a:r>
              <a:rPr lang="en-US" sz="800" b="0" dirty="0"/>
              <a:t>M3A3 B27-TAS INOP (*B)</a:t>
            </a:r>
          </a:p>
          <a:p>
            <a:r>
              <a:rPr lang="en-US" sz="800" b="0" dirty="0"/>
              <a:t>M3A3 C12-TAS INOP (*B)</a:t>
            </a:r>
          </a:p>
          <a:p>
            <a:r>
              <a:rPr lang="en-US" sz="800" b="0" dirty="0"/>
              <a:t>M3A3-B25- TRANSMISSION INOP (*B)</a:t>
            </a:r>
          </a:p>
          <a:p>
            <a:r>
              <a:rPr lang="en-US" sz="800" b="0" dirty="0"/>
              <a:t>M978 D432- FUEL PUMP INOP (*B)</a:t>
            </a:r>
          </a:p>
          <a:p>
            <a:r>
              <a:rPr lang="en-US" sz="800" b="0" dirty="0"/>
              <a:t>A88-BROKEN SUPPORT ROLLER (*B)</a:t>
            </a:r>
          </a:p>
          <a:p>
            <a:r>
              <a:rPr lang="en-US" sz="800" b="0" dirty="0"/>
              <a:t>B88-ENGINE FIRE (B)</a:t>
            </a:r>
          </a:p>
          <a:p>
            <a:r>
              <a:rPr lang="en-US" sz="800" b="0" dirty="0"/>
              <a:t>M1025 A11- ENGINE BELT BRKN (*B)</a:t>
            </a:r>
          </a:p>
          <a:p>
            <a:endParaRPr lang="en-US" sz="800" b="0" dirty="0"/>
          </a:p>
          <a:p>
            <a:r>
              <a:rPr lang="en-US" sz="800" b="0" u="sng" dirty="0"/>
              <a:t>BSTB</a:t>
            </a:r>
            <a:endParaRPr lang="en-US" sz="800" b="0" dirty="0"/>
          </a:p>
          <a:p>
            <a:r>
              <a:rPr lang="en-US" sz="800" b="0" dirty="0"/>
              <a:t>M2A3-HHC202- Engine pack down (*B)</a:t>
            </a:r>
          </a:p>
          <a:p>
            <a:r>
              <a:rPr lang="en-US" sz="800" b="0" dirty="0"/>
              <a:t>M2A3-HQ66- Computer Malfunction (*B)</a:t>
            </a:r>
          </a:p>
          <a:p>
            <a:r>
              <a:rPr lang="en-US" sz="800" b="0" dirty="0"/>
              <a:t>Buffalo- Tire pressure censor INOP (*B)</a:t>
            </a:r>
            <a:endParaRPr lang="en-US" sz="800" b="0" u="sng" dirty="0"/>
          </a:p>
          <a:p>
            <a:endParaRPr lang="en-US" sz="800" b="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89EEF2-1E6F-4D66-BABE-4DB1C18B22F1}"/>
</file>

<file path=customXml/itemProps2.xml><?xml version="1.0" encoding="utf-8"?>
<ds:datastoreItem xmlns:ds="http://schemas.openxmlformats.org/officeDocument/2006/customXml" ds:itemID="{4CA1A80C-A656-40C6-AA96-35B3095710FE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6371253-59F7-4C1C-BF98-5DD0E117C6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442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1_Default Design</vt:lpstr>
      <vt:lpstr>Microsoft Excel 97-2003 Worksheet</vt:lpstr>
      <vt:lpstr>Combat Power</vt:lpstr>
    </vt:vector>
  </TitlesOfParts>
  <Company>DEPARTMENT OF THE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Status (TD)</dc:title>
  <dc:creator>jonathan.reeves</dc:creator>
  <cp:lastModifiedBy>Lydia Valentine</cp:lastModifiedBy>
  <cp:revision>517</cp:revision>
  <dcterms:created xsi:type="dcterms:W3CDTF">2008-01-18T18:52:34Z</dcterms:created>
  <dcterms:modified xsi:type="dcterms:W3CDTF">2021-11-17T04:41:27Z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