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 snapToGrid="0" showGuides="1">
      <p:cViewPr varScale="1">
        <p:scale>
          <a:sx n="68" d="100"/>
          <a:sy n="68" d="100"/>
        </p:scale>
        <p:origin x="1446" y="60"/>
      </p:cViewPr>
      <p:guideLst>
        <p:guide orient="horz" pos="22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726F94-CA27-45E2-93A6-C2CD344E9838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0CF38B3-CBC7-4E03-8104-4D4574B7C1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813ACE5-F432-4EBD-A0DC-D0E067E99F9F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928EB12-A0B6-462F-BC7C-F54968A84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3D748A7-F536-4666-AD87-862059FCD47D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5F8B54D-02BD-4A12-909C-A36FB476B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DCAFDA3-0558-4ACB-AB3B-BFE24911D790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92D6B0-E5B5-450A-A5F4-118F7A99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0DAE54-6514-4E1E-BAB0-407FACA20FB5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951941-C04D-44B6-830D-4009213B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42E49C2-4C25-4CAF-98D1-A1582D492BCC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8DB666-0799-4729-B6F8-583ED1FC1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EB0E8EF-50B2-4003-8CBD-AE0287A83EE3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8453AC2-F320-4B1F-B624-A6E33C7B4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5D9C65-B5DE-45DB-A73B-4443DD3EDF8B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AAB7EF-10FA-4324-BE61-E178FA655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979D259-1C9C-4C81-BF26-C0EF130F9AAF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F6BCA9-6723-4981-B0F2-9EE77581F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AFDBA72-7B01-452F-AE40-BE91FE7788BA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8C67C1-6BAD-438B-8203-6AFFC333D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9C962F-5991-471E-9695-C0862A5D8D3E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D5AE84-7D91-4D42-B443-026124A21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7"/>
          <p:cNvSpPr txBox="1">
            <a:spLocks noChangeArrowheads="1"/>
          </p:cNvSpPr>
          <p:nvPr/>
        </p:nvSpPr>
        <p:spPr bwMode="auto">
          <a:xfrm>
            <a:off x="1664377" y="571500"/>
            <a:ext cx="58152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/>
              <a:t>CONOP STORYBOARD</a:t>
            </a:r>
          </a:p>
        </p:txBody>
      </p:sp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2100009" y="1304925"/>
            <a:ext cx="49439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/>
              <a:t>The following events require Storyboards and SIGACTs to be submitted S3/G3.</a:t>
            </a:r>
          </a:p>
        </p:txBody>
      </p:sp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470242" y="1779417"/>
            <a:ext cx="8203516" cy="373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200" b="1" dirty="0"/>
              <a:t> MEDEVAC (Air or Ground) to Level III Care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200" b="1" dirty="0"/>
              <a:t> Any Fratricide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200" b="1" dirty="0"/>
              <a:t> Any Negligent Discharge by SFC and Higher (also requires results of AR 15-6 Investigation be submitted to S3/G3)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200" b="1" dirty="0"/>
              <a:t> Force Escalation (FE) – all Improper FE and Proper FE resulting in Friendly Force or Civilian Casualties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200" b="1" dirty="0"/>
              <a:t> Change in Critical Infrastructure (Positive or Negative)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200" b="1" dirty="0"/>
              <a:t> IO event that has Provincial Effects (Positive or Negative)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200" b="1" dirty="0"/>
              <a:t> Events that impacts local Civilian Leadership (Assassination Attempt)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200" b="1" dirty="0"/>
              <a:t> Any Friendly Force Personnel DUSTWUN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200" b="1" dirty="0"/>
              <a:t> Precautionary Landing or Shoot Down of CF Aircraft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1200" b="1" dirty="0"/>
              <a:t> Any Spectacular Attack (attacks conducted by SBOMB, SVBIED, Chemical Weapons and/or SNIPER) resulting in Friendly Force or Civilian</a:t>
            </a:r>
          </a:p>
          <a:p>
            <a:pPr>
              <a:lnSpc>
                <a:spcPct val="150000"/>
              </a:lnSpc>
            </a:pPr>
            <a:r>
              <a:rPr lang="en-US" sz="1200" b="1" dirty="0"/>
              <a:t>  Casualties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7"/>
          <p:cNvSpPr txBox="1">
            <a:spLocks noChangeArrowheads="1"/>
          </p:cNvSpPr>
          <p:nvPr/>
        </p:nvSpPr>
        <p:spPr bwMode="auto">
          <a:xfrm>
            <a:off x="1328738" y="371475"/>
            <a:ext cx="6478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General Title (DTG: EOF at FOB DENVER – x-xx AR)</a:t>
            </a:r>
          </a:p>
        </p:txBody>
      </p:sp>
      <p:sp>
        <p:nvSpPr>
          <p:cNvPr id="14339" name="TextBox 9"/>
          <p:cNvSpPr txBox="1">
            <a:spLocks noChangeArrowheads="1"/>
          </p:cNvSpPr>
          <p:nvPr/>
        </p:nvSpPr>
        <p:spPr bwMode="auto">
          <a:xfrm>
            <a:off x="184150" y="879475"/>
            <a:ext cx="3241593" cy="32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dirty="0"/>
              <a:t>BDA:</a:t>
            </a:r>
          </a:p>
          <a:p>
            <a:pPr>
              <a:lnSpc>
                <a:spcPct val="150000"/>
              </a:lnSpc>
            </a:pPr>
            <a:r>
              <a:rPr lang="en-US" sz="1000" b="1" dirty="0"/>
              <a:t>• Roll up of BDA (KIA / WIA)</a:t>
            </a:r>
          </a:p>
          <a:p>
            <a:pPr>
              <a:lnSpc>
                <a:spcPct val="150000"/>
              </a:lnSpc>
            </a:pPr>
            <a:r>
              <a:rPr lang="en-US" sz="1000" b="1" dirty="0"/>
              <a:t>• Roll up of vehicle and critical equipment</a:t>
            </a:r>
          </a:p>
          <a:p>
            <a:pPr>
              <a:lnSpc>
                <a:spcPct val="150000"/>
              </a:lnSpc>
            </a:pPr>
            <a:endParaRPr lang="en-US" sz="1000" b="1" dirty="0"/>
          </a:p>
          <a:p>
            <a:pPr>
              <a:lnSpc>
                <a:spcPct val="150000"/>
              </a:lnSpc>
            </a:pPr>
            <a:r>
              <a:rPr lang="en-US" sz="1000" b="1" dirty="0"/>
              <a:t>TIMELINE:</a:t>
            </a:r>
          </a:p>
          <a:p>
            <a:pPr>
              <a:lnSpc>
                <a:spcPct val="150000"/>
              </a:lnSpc>
            </a:pPr>
            <a:r>
              <a:rPr lang="en-US" sz="1000" b="1" dirty="0"/>
              <a:t>Provide timeline of events with critical elements </a:t>
            </a:r>
          </a:p>
          <a:p>
            <a:pPr>
              <a:lnSpc>
                <a:spcPct val="150000"/>
              </a:lnSpc>
            </a:pPr>
            <a:r>
              <a:rPr lang="en-US" sz="1000" b="1" dirty="0"/>
              <a:t>highlighted (green or red text)</a:t>
            </a:r>
          </a:p>
          <a:p>
            <a:pPr>
              <a:lnSpc>
                <a:spcPct val="150000"/>
              </a:lnSpc>
            </a:pPr>
            <a:endParaRPr lang="en-US" sz="1000" b="1" dirty="0"/>
          </a:p>
          <a:p>
            <a:pPr>
              <a:lnSpc>
                <a:spcPct val="150000"/>
              </a:lnSpc>
            </a:pPr>
            <a:r>
              <a:rPr lang="en-US" sz="1000" b="1" dirty="0"/>
              <a:t>OBSERVATIONS:</a:t>
            </a:r>
          </a:p>
          <a:p>
            <a:pPr>
              <a:lnSpc>
                <a:spcPct val="150000"/>
              </a:lnSpc>
            </a:pPr>
            <a:r>
              <a:rPr lang="en-US" sz="1000" b="1" dirty="0"/>
              <a:t>All comments should be bullet format</a:t>
            </a:r>
          </a:p>
          <a:p>
            <a:pPr>
              <a:lnSpc>
                <a:spcPct val="150000"/>
              </a:lnSpc>
            </a:pPr>
            <a:endParaRPr lang="en-US" sz="1000" b="1" dirty="0"/>
          </a:p>
          <a:p>
            <a:pPr>
              <a:lnSpc>
                <a:spcPct val="150000"/>
              </a:lnSpc>
            </a:pPr>
            <a:r>
              <a:rPr lang="en-US" sz="1000" b="1" dirty="0"/>
              <a:t>LESSONS LEARNED:</a:t>
            </a:r>
          </a:p>
          <a:p>
            <a:pPr>
              <a:lnSpc>
                <a:spcPct val="150000"/>
              </a:lnSpc>
            </a:pPr>
            <a:r>
              <a:rPr lang="en-US" sz="1000" b="1" dirty="0"/>
              <a:t>One or two bullets that can be disseminated </a:t>
            </a:r>
          </a:p>
          <a:p>
            <a:pPr>
              <a:lnSpc>
                <a:spcPct val="150000"/>
              </a:lnSpc>
            </a:pPr>
            <a:r>
              <a:rPr lang="en-US" sz="1000" b="1" dirty="0"/>
              <a:t>throughout the force</a:t>
            </a:r>
          </a:p>
        </p:txBody>
      </p:sp>
      <p:sp>
        <p:nvSpPr>
          <p:cNvPr id="5" name="Rectangle 4"/>
          <p:cNvSpPr/>
          <p:nvPr/>
        </p:nvSpPr>
        <p:spPr>
          <a:xfrm>
            <a:off x="3686175" y="876300"/>
            <a:ext cx="5181600" cy="5438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708525" y="2738438"/>
            <a:ext cx="3122613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b="1"/>
              <a:t>Picture, Video, Map, or Graphic of Event</a:t>
            </a:r>
          </a:p>
          <a:p>
            <a:pPr algn="ctr">
              <a:lnSpc>
                <a:spcPct val="150000"/>
              </a:lnSpc>
            </a:pPr>
            <a:r>
              <a:rPr lang="en-US" sz="1000" b="1"/>
              <a:t>(Brief 20-40 second video clip that tells the story</a:t>
            </a:r>
          </a:p>
          <a:p>
            <a:pPr algn="ctr">
              <a:lnSpc>
                <a:spcPct val="150000"/>
              </a:lnSpc>
            </a:pPr>
            <a:r>
              <a:rPr lang="en-US" sz="1000" b="1"/>
              <a:t>or promotes discussion)</a:t>
            </a:r>
          </a:p>
          <a:p>
            <a:pPr algn="ctr">
              <a:lnSpc>
                <a:spcPct val="150000"/>
              </a:lnSpc>
            </a:pPr>
            <a:endParaRPr lang="en-US" sz="1000" b="1"/>
          </a:p>
          <a:p>
            <a:pPr algn="ctr">
              <a:lnSpc>
                <a:spcPct val="150000"/>
              </a:lnSpc>
            </a:pPr>
            <a:r>
              <a:rPr lang="en-US" sz="1000" b="1"/>
              <a:t>If using a map or diagram, look to</a:t>
            </a:r>
          </a:p>
          <a:p>
            <a:pPr algn="ctr">
              <a:lnSpc>
                <a:spcPct val="150000"/>
              </a:lnSpc>
            </a:pPr>
            <a:r>
              <a:rPr lang="en-US" sz="1000" b="1"/>
              <a:t>“synchronize” with timeline using</a:t>
            </a:r>
          </a:p>
          <a:p>
            <a:pPr algn="ctr">
              <a:lnSpc>
                <a:spcPct val="150000"/>
              </a:lnSpc>
            </a:pPr>
            <a:r>
              <a:rPr lang="en-US" sz="1000" b="1"/>
              <a:t>numbers or letters.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3206CB-8816-4A2D-8E16-5350D18823B7}"/>
</file>

<file path=customXml/itemProps2.xml><?xml version="1.0" encoding="utf-8"?>
<ds:datastoreItem xmlns:ds="http://schemas.openxmlformats.org/officeDocument/2006/customXml" ds:itemID="{1A812869-6278-4F7D-B43D-7020549F270C}"/>
</file>

<file path=customXml/itemProps3.xml><?xml version="1.0" encoding="utf-8"?>
<ds:datastoreItem xmlns:ds="http://schemas.openxmlformats.org/officeDocument/2006/customXml" ds:itemID="{CBCE1081-30B7-4A0C-89F3-20B5CB24D46F}"/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262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U.S.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duane.d.baker</dc:creator>
  <cp:lastModifiedBy>Lydia Valentine</cp:lastModifiedBy>
  <cp:revision>24</cp:revision>
  <dcterms:created xsi:type="dcterms:W3CDTF">2011-06-29T18:42:09Z</dcterms:created>
  <dcterms:modified xsi:type="dcterms:W3CDTF">2021-11-15T13:27:16Z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