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6911" r:id="rId1"/>
  </p:sldMasterIdLst>
  <p:notesMasterIdLst>
    <p:notesMasterId r:id="rId10"/>
  </p:notesMasterIdLst>
  <p:handoutMasterIdLst>
    <p:handoutMasterId r:id="rId11"/>
  </p:handoutMasterIdLst>
  <p:sldIdLst>
    <p:sldId id="1998" r:id="rId2"/>
    <p:sldId id="2226" r:id="rId3"/>
    <p:sldId id="2225" r:id="rId4"/>
    <p:sldId id="2295" r:id="rId5"/>
    <p:sldId id="2293" r:id="rId6"/>
    <p:sldId id="2294" r:id="rId7"/>
    <p:sldId id="267" r:id="rId8"/>
    <p:sldId id="273" r:id="rId9"/>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505"/>
    <a:srgbClr val="FFCD05"/>
    <a:srgbClr val="B8F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p:cViewPr varScale="1">
        <p:scale>
          <a:sx n="72" d="100"/>
          <a:sy n="72" d="100"/>
        </p:scale>
        <p:origin x="1224" y="66"/>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notesViewPr>
    <p:cSldViewPr>
      <p:cViewPr varScale="1">
        <p:scale>
          <a:sx n="79" d="100"/>
          <a:sy n="79" d="100"/>
        </p:scale>
        <p:origin x="116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82742" cy="465138"/>
          </a:xfrm>
          <a:prstGeom prst="rect">
            <a:avLst/>
          </a:prstGeom>
        </p:spPr>
        <p:txBody>
          <a:bodyPr vert="horz" lIns="91432" tIns="45716" rIns="91432" bIns="45716" rtlCol="0"/>
          <a:lstStyle>
            <a:lvl1pPr algn="l">
              <a:defRPr sz="1200"/>
            </a:lvl1pPr>
          </a:lstStyle>
          <a:p>
            <a:endParaRPr lang="en-US"/>
          </a:p>
        </p:txBody>
      </p:sp>
      <p:sp>
        <p:nvSpPr>
          <p:cNvPr id="3" name="Date Placeholder 2"/>
          <p:cNvSpPr>
            <a:spLocks noGrp="1"/>
          </p:cNvSpPr>
          <p:nvPr>
            <p:ph type="dt" sz="quarter" idx="1"/>
          </p:nvPr>
        </p:nvSpPr>
        <p:spPr>
          <a:xfrm>
            <a:off x="3897513" y="0"/>
            <a:ext cx="2982742" cy="465138"/>
          </a:xfrm>
          <a:prstGeom prst="rect">
            <a:avLst/>
          </a:prstGeom>
        </p:spPr>
        <p:txBody>
          <a:bodyPr vert="horz" lIns="91432" tIns="45716" rIns="91432" bIns="45716" rtlCol="0"/>
          <a:lstStyle>
            <a:lvl1pPr algn="r">
              <a:defRPr sz="1200"/>
            </a:lvl1pPr>
          </a:lstStyle>
          <a:p>
            <a:fld id="{A5EDFE33-3880-4C53-8A1D-4BF664F4D021}" type="datetimeFigureOut">
              <a:rPr lang="en-US" smtClean="0"/>
              <a:pPr/>
              <a:t>10/11/2021</a:t>
            </a:fld>
            <a:endParaRPr lang="en-US"/>
          </a:p>
        </p:txBody>
      </p:sp>
      <p:sp>
        <p:nvSpPr>
          <p:cNvPr id="4" name="Footer Placeholder 3"/>
          <p:cNvSpPr>
            <a:spLocks noGrp="1"/>
          </p:cNvSpPr>
          <p:nvPr>
            <p:ph type="ftr" sz="quarter" idx="2"/>
          </p:nvPr>
        </p:nvSpPr>
        <p:spPr>
          <a:xfrm>
            <a:off x="3" y="8829675"/>
            <a:ext cx="2982742" cy="465138"/>
          </a:xfrm>
          <a:prstGeom prst="rect">
            <a:avLst/>
          </a:prstGeom>
        </p:spPr>
        <p:txBody>
          <a:bodyPr vert="horz" lIns="91432" tIns="45716" rIns="91432" bIns="45716" rtlCol="0" anchor="b"/>
          <a:lstStyle>
            <a:lvl1pPr algn="l">
              <a:defRPr sz="1200"/>
            </a:lvl1pPr>
          </a:lstStyle>
          <a:p>
            <a:endParaRPr lang="en-US"/>
          </a:p>
        </p:txBody>
      </p:sp>
      <p:sp>
        <p:nvSpPr>
          <p:cNvPr id="5" name="Slide Number Placeholder 4"/>
          <p:cNvSpPr>
            <a:spLocks noGrp="1"/>
          </p:cNvSpPr>
          <p:nvPr>
            <p:ph type="sldNum" sz="quarter" idx="3"/>
          </p:nvPr>
        </p:nvSpPr>
        <p:spPr>
          <a:xfrm>
            <a:off x="3897513" y="8829675"/>
            <a:ext cx="2982742" cy="465138"/>
          </a:xfrm>
          <a:prstGeom prst="rect">
            <a:avLst/>
          </a:prstGeom>
        </p:spPr>
        <p:txBody>
          <a:bodyPr vert="horz" lIns="91432" tIns="45716" rIns="91432" bIns="45716" rtlCol="0" anchor="b"/>
          <a:lstStyle>
            <a:lvl1pPr algn="r">
              <a:defRPr sz="1200"/>
            </a:lvl1pPr>
          </a:lstStyle>
          <a:p>
            <a:fld id="{FCC6063B-5C37-4353-BA8A-08CFEDB17678}" type="slidenum">
              <a:rPr lang="en-US" smtClean="0"/>
              <a:pPr/>
              <a:t>‹#›</a:t>
            </a:fld>
            <a:endParaRPr lang="en-US"/>
          </a:p>
        </p:txBody>
      </p:sp>
    </p:spTree>
    <p:extLst>
      <p:ext uri="{BB962C8B-B14F-4D97-AF65-F5344CB8AC3E}">
        <p14:creationId xmlns:p14="http://schemas.microsoft.com/office/powerpoint/2010/main" val="251097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82119" cy="464820"/>
          </a:xfrm>
          <a:prstGeom prst="rect">
            <a:avLst/>
          </a:prstGeom>
        </p:spPr>
        <p:txBody>
          <a:bodyPr vert="horz" lIns="93168" tIns="46584" rIns="93168" bIns="46584" rtlCol="0"/>
          <a:lstStyle>
            <a:lvl1pPr algn="l">
              <a:defRPr sz="1200"/>
            </a:lvl1pPr>
          </a:lstStyle>
          <a:p>
            <a:endParaRPr lang="en-US"/>
          </a:p>
        </p:txBody>
      </p:sp>
      <p:sp>
        <p:nvSpPr>
          <p:cNvPr id="3" name="Date Placeholder 2"/>
          <p:cNvSpPr>
            <a:spLocks noGrp="1"/>
          </p:cNvSpPr>
          <p:nvPr>
            <p:ph type="dt" idx="1"/>
          </p:nvPr>
        </p:nvSpPr>
        <p:spPr>
          <a:xfrm>
            <a:off x="3898104" y="0"/>
            <a:ext cx="2982119" cy="464820"/>
          </a:xfrm>
          <a:prstGeom prst="rect">
            <a:avLst/>
          </a:prstGeom>
        </p:spPr>
        <p:txBody>
          <a:bodyPr vert="horz" lIns="93168" tIns="46584" rIns="93168" bIns="46584" rtlCol="0"/>
          <a:lstStyle>
            <a:lvl1pPr algn="r">
              <a:defRPr sz="1200"/>
            </a:lvl1pPr>
          </a:lstStyle>
          <a:p>
            <a:fld id="{287CF01C-88D6-4A5D-8639-DB6747FB8DB5}" type="datetimeFigureOut">
              <a:rPr lang="en-US" smtClean="0"/>
              <a:pPr/>
              <a:t>10/11/2021</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68" tIns="46584" rIns="93168" bIns="46584"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68" tIns="46584" rIns="93168" bIns="4658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967"/>
            <a:ext cx="2982119" cy="464820"/>
          </a:xfrm>
          <a:prstGeom prst="rect">
            <a:avLst/>
          </a:prstGeom>
        </p:spPr>
        <p:txBody>
          <a:bodyPr vert="horz" lIns="93168" tIns="46584" rIns="93168" bIns="46584" rtlCol="0" anchor="b"/>
          <a:lstStyle>
            <a:lvl1pPr algn="l">
              <a:defRPr sz="1200"/>
            </a:lvl1pPr>
          </a:lstStyle>
          <a:p>
            <a:endParaRPr lang="en-US"/>
          </a:p>
        </p:txBody>
      </p:sp>
      <p:sp>
        <p:nvSpPr>
          <p:cNvPr id="7" name="Slide Number Placeholder 6"/>
          <p:cNvSpPr>
            <a:spLocks noGrp="1"/>
          </p:cNvSpPr>
          <p:nvPr>
            <p:ph type="sldNum" sz="quarter" idx="5"/>
          </p:nvPr>
        </p:nvSpPr>
        <p:spPr>
          <a:xfrm>
            <a:off x="3898104" y="8829967"/>
            <a:ext cx="2982119" cy="464820"/>
          </a:xfrm>
          <a:prstGeom prst="rect">
            <a:avLst/>
          </a:prstGeom>
        </p:spPr>
        <p:txBody>
          <a:bodyPr vert="horz" lIns="93168" tIns="46584" rIns="93168" bIns="46584" rtlCol="0" anchor="b"/>
          <a:lstStyle>
            <a:lvl1pPr algn="r">
              <a:defRPr sz="1200"/>
            </a:lvl1pPr>
          </a:lstStyle>
          <a:p>
            <a:fld id="{CB8D8DB8-9090-4C9A-989B-E2532DFE6DB4}" type="slidenum">
              <a:rPr lang="en-US" smtClean="0"/>
              <a:pPr/>
              <a:t>‹#›</a:t>
            </a:fld>
            <a:endParaRPr lang="en-US"/>
          </a:p>
        </p:txBody>
      </p:sp>
    </p:spTree>
    <p:extLst>
      <p:ext uri="{BB962C8B-B14F-4D97-AF65-F5344CB8AC3E}">
        <p14:creationId xmlns:p14="http://schemas.microsoft.com/office/powerpoint/2010/main" val="2941252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6613" cy="3486150"/>
          </a:xfrm>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endParaRPr lang="en-US" dirty="0">
              <a:solidFill>
                <a:prstClr val="black"/>
              </a:solidFill>
            </a:endParaRPr>
          </a:p>
        </p:txBody>
      </p:sp>
      <p:sp>
        <p:nvSpPr>
          <p:cNvPr id="5" name="Slide Number Placeholder 4"/>
          <p:cNvSpPr>
            <a:spLocks noGrp="1"/>
          </p:cNvSpPr>
          <p:nvPr>
            <p:ph type="sldNum" sz="quarter" idx="11"/>
          </p:nvPr>
        </p:nvSpPr>
        <p:spPr/>
        <p:txBody>
          <a:bodyPr/>
          <a:lstStyle/>
          <a:p>
            <a:pPr>
              <a:defRPr/>
            </a:pPr>
            <a:fld id="{20BE2C09-A182-4728-9B8C-CC4A60009E3D}" type="slidenum">
              <a:rPr lang="en-US">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795051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vert="horz"/>
          <a:lstStyle>
            <a:lvl1pPr>
              <a:defRPr b="1">
                <a:latin typeface=" Aria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 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28398227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nd QTR FY17">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a:prstGeom prst="rect">
            <a:avLst/>
          </a:prstGeom>
        </p:spPr>
        <p:txBody>
          <a:bodyPr>
            <a:normAutofit/>
          </a:bodyPr>
          <a:lstStyle>
            <a:lvl1pPr>
              <a:defRPr sz="4000" b="1">
                <a:latin typeface="Arial" panose="020B0604020202020204" pitchFamily="34" charset="0"/>
                <a:cs typeface="Arial" panose="020B0604020202020204" pitchFamily="34" charset="0"/>
              </a:defRPr>
            </a:lvl1pPr>
          </a:lstStyle>
          <a:p>
            <a:r>
              <a:rPr lang="en-US" dirty="0"/>
              <a:t>Click to edit Master title style</a:t>
            </a:r>
          </a:p>
        </p:txBody>
      </p:sp>
      <p:graphicFrame>
        <p:nvGraphicFramePr>
          <p:cNvPr id="39" name="Table 38"/>
          <p:cNvGraphicFramePr>
            <a:graphicFrameLocks noGrp="1"/>
          </p:cNvGraphicFramePr>
          <p:nvPr userDrawn="1"/>
        </p:nvGraphicFramePr>
        <p:xfrm>
          <a:off x="-6" y="1237282"/>
          <a:ext cx="9144005" cy="5275570"/>
        </p:xfrm>
        <a:graphic>
          <a:graphicData uri="http://schemas.openxmlformats.org/drawingml/2006/table">
            <a:tbl>
              <a:tblPr firstRow="1" bandRow="1">
                <a:tableStyleId>{2D5ABB26-0587-4C30-8999-92F81FD0307C}</a:tableStyleId>
              </a:tblPr>
              <a:tblGrid>
                <a:gridCol w="413595">
                  <a:extLst>
                    <a:ext uri="{9D8B030D-6E8A-4147-A177-3AD203B41FA5}">
                      <a16:colId xmlns:a16="http://schemas.microsoft.com/office/drawing/2014/main" val="20000"/>
                    </a:ext>
                  </a:extLst>
                </a:gridCol>
                <a:gridCol w="671570">
                  <a:extLst>
                    <a:ext uri="{9D8B030D-6E8A-4147-A177-3AD203B41FA5}">
                      <a16:colId xmlns:a16="http://schemas.microsoft.com/office/drawing/2014/main" val="20001"/>
                    </a:ext>
                  </a:extLst>
                </a:gridCol>
                <a:gridCol w="671570">
                  <a:extLst>
                    <a:ext uri="{9D8B030D-6E8A-4147-A177-3AD203B41FA5}">
                      <a16:colId xmlns:a16="http://schemas.microsoft.com/office/drawing/2014/main" val="20002"/>
                    </a:ext>
                  </a:extLst>
                </a:gridCol>
                <a:gridCol w="671570">
                  <a:extLst>
                    <a:ext uri="{9D8B030D-6E8A-4147-A177-3AD203B41FA5}">
                      <a16:colId xmlns:a16="http://schemas.microsoft.com/office/drawing/2014/main" val="20003"/>
                    </a:ext>
                  </a:extLst>
                </a:gridCol>
                <a:gridCol w="671570">
                  <a:extLst>
                    <a:ext uri="{9D8B030D-6E8A-4147-A177-3AD203B41FA5}">
                      <a16:colId xmlns:a16="http://schemas.microsoft.com/office/drawing/2014/main" val="20004"/>
                    </a:ext>
                  </a:extLst>
                </a:gridCol>
                <a:gridCol w="671570">
                  <a:extLst>
                    <a:ext uri="{9D8B030D-6E8A-4147-A177-3AD203B41FA5}">
                      <a16:colId xmlns:a16="http://schemas.microsoft.com/office/drawing/2014/main" val="20005"/>
                    </a:ext>
                  </a:extLst>
                </a:gridCol>
                <a:gridCol w="671570">
                  <a:extLst>
                    <a:ext uri="{9D8B030D-6E8A-4147-A177-3AD203B41FA5}">
                      <a16:colId xmlns:a16="http://schemas.microsoft.com/office/drawing/2014/main" val="20006"/>
                    </a:ext>
                  </a:extLst>
                </a:gridCol>
                <a:gridCol w="671570">
                  <a:extLst>
                    <a:ext uri="{9D8B030D-6E8A-4147-A177-3AD203B41FA5}">
                      <a16:colId xmlns:a16="http://schemas.microsoft.com/office/drawing/2014/main" val="20007"/>
                    </a:ext>
                  </a:extLst>
                </a:gridCol>
                <a:gridCol w="671570">
                  <a:extLst>
                    <a:ext uri="{9D8B030D-6E8A-4147-A177-3AD203B41FA5}">
                      <a16:colId xmlns:a16="http://schemas.microsoft.com/office/drawing/2014/main" val="20008"/>
                    </a:ext>
                  </a:extLst>
                </a:gridCol>
                <a:gridCol w="671570">
                  <a:extLst>
                    <a:ext uri="{9D8B030D-6E8A-4147-A177-3AD203B41FA5}">
                      <a16:colId xmlns:a16="http://schemas.microsoft.com/office/drawing/2014/main" val="20009"/>
                    </a:ext>
                  </a:extLst>
                </a:gridCol>
                <a:gridCol w="671570">
                  <a:extLst>
                    <a:ext uri="{9D8B030D-6E8A-4147-A177-3AD203B41FA5}">
                      <a16:colId xmlns:a16="http://schemas.microsoft.com/office/drawing/2014/main" val="20010"/>
                    </a:ext>
                  </a:extLst>
                </a:gridCol>
                <a:gridCol w="671570">
                  <a:extLst>
                    <a:ext uri="{9D8B030D-6E8A-4147-A177-3AD203B41FA5}">
                      <a16:colId xmlns:a16="http://schemas.microsoft.com/office/drawing/2014/main" val="20011"/>
                    </a:ext>
                  </a:extLst>
                </a:gridCol>
                <a:gridCol w="671570">
                  <a:extLst>
                    <a:ext uri="{9D8B030D-6E8A-4147-A177-3AD203B41FA5}">
                      <a16:colId xmlns:a16="http://schemas.microsoft.com/office/drawing/2014/main" val="20012"/>
                    </a:ext>
                  </a:extLst>
                </a:gridCol>
                <a:gridCol w="671570">
                  <a:extLst>
                    <a:ext uri="{9D8B030D-6E8A-4147-A177-3AD203B41FA5}">
                      <a16:colId xmlns:a16="http://schemas.microsoft.com/office/drawing/2014/main" val="20013"/>
                    </a:ext>
                  </a:extLst>
                </a:gridCol>
              </a:tblGrid>
              <a:tr h="309326">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5">
                  <a:txBody>
                    <a:bodyPr/>
                    <a:lstStyle/>
                    <a:p>
                      <a:pPr algn="ctr"/>
                      <a:r>
                        <a:rPr lang="en-US" sz="1200" b="1" dirty="0">
                          <a:latin typeface="Arial" panose="020B0604020202020204" pitchFamily="34" charset="0"/>
                          <a:cs typeface="Arial" panose="020B0604020202020204" pitchFamily="34" charset="0"/>
                        </a:rPr>
                        <a:t>JAN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en-US" sz="1200" b="1" dirty="0">
                          <a:latin typeface="Arial" panose="020B0604020202020204" pitchFamily="34" charset="0"/>
                          <a:cs typeface="Arial" panose="020B0604020202020204" pitchFamily="34" charset="0"/>
                        </a:rPr>
                        <a:t>FEB</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a:r>
                        <a:rPr lang="en-US" sz="1200" b="1" dirty="0">
                          <a:latin typeface="Arial" panose="020B0604020202020204" pitchFamily="34" charset="0"/>
                          <a:cs typeface="Arial" panose="020B0604020202020204" pitchFamily="34" charset="0"/>
                        </a:rPr>
                        <a:t>MAR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94441">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900" b="1" dirty="0">
                          <a:latin typeface="Arial" panose="020B0604020202020204" pitchFamily="34" charset="0"/>
                          <a:cs typeface="Arial" panose="020B0604020202020204" pitchFamily="34" charset="0"/>
                        </a:rPr>
                        <a:t>TW 14</a:t>
                      </a:r>
                    </a:p>
                    <a:p>
                      <a:pPr algn="ctr"/>
                      <a:r>
                        <a:rPr lang="en-US" sz="900" b="1" dirty="0">
                          <a:latin typeface="Arial" panose="020B0604020202020204" pitchFamily="34" charset="0"/>
                          <a:cs typeface="Arial" panose="020B0604020202020204" pitchFamily="34" charset="0"/>
                        </a:rPr>
                        <a:t>26-01</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15</a:t>
                      </a:r>
                    </a:p>
                    <a:p>
                      <a:pPr algn="ctr"/>
                      <a:r>
                        <a:rPr lang="en-US" sz="900" b="1" baseline="0" dirty="0">
                          <a:latin typeface="Arial" panose="020B0604020202020204" pitchFamily="34" charset="0"/>
                          <a:cs typeface="Arial" panose="020B0604020202020204" pitchFamily="34" charset="0"/>
                        </a:rPr>
                        <a:t>02-08</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16</a:t>
                      </a:r>
                    </a:p>
                    <a:p>
                      <a:pPr algn="ctr"/>
                      <a:r>
                        <a:rPr lang="en-US" sz="900" b="1" dirty="0">
                          <a:latin typeface="Arial" panose="020B0604020202020204" pitchFamily="34" charset="0"/>
                          <a:cs typeface="Arial" panose="020B0604020202020204" pitchFamily="34" charset="0"/>
                        </a:rPr>
                        <a:t>09-15</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17</a:t>
                      </a:r>
                    </a:p>
                    <a:p>
                      <a:pPr algn="ctr"/>
                      <a:r>
                        <a:rPr lang="en-US" sz="900" b="1" dirty="0">
                          <a:latin typeface="Arial" panose="020B0604020202020204" pitchFamily="34" charset="0"/>
                          <a:cs typeface="Arial" panose="020B0604020202020204" pitchFamily="34" charset="0"/>
                        </a:rPr>
                        <a:t>16-22</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18</a:t>
                      </a:r>
                    </a:p>
                    <a:p>
                      <a:pPr algn="ctr"/>
                      <a:r>
                        <a:rPr lang="en-US" sz="900" b="1" baseline="0" dirty="0">
                          <a:latin typeface="Arial" panose="020B0604020202020204" pitchFamily="34" charset="0"/>
                          <a:cs typeface="Arial" panose="020B0604020202020204" pitchFamily="34" charset="0"/>
                        </a:rPr>
                        <a:t>23-29</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19</a:t>
                      </a:r>
                    </a:p>
                    <a:p>
                      <a:pPr algn="ctr"/>
                      <a:r>
                        <a:rPr lang="en-US" sz="900" b="1" baseline="0" dirty="0">
                          <a:latin typeface="Arial" panose="020B0604020202020204" pitchFamily="34" charset="0"/>
                          <a:cs typeface="Arial" panose="020B0604020202020204" pitchFamily="34" charset="0"/>
                        </a:rPr>
                        <a:t>30-05</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 20</a:t>
                      </a:r>
                    </a:p>
                    <a:p>
                      <a:pPr algn="ctr"/>
                      <a:r>
                        <a:rPr lang="en-US" sz="900" b="1" dirty="0">
                          <a:latin typeface="Arial" panose="020B0604020202020204" pitchFamily="34" charset="0"/>
                          <a:cs typeface="Arial" panose="020B0604020202020204" pitchFamily="34" charset="0"/>
                        </a:rPr>
                        <a:t>06-12</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 21</a:t>
                      </a:r>
                    </a:p>
                    <a:p>
                      <a:pPr algn="ctr"/>
                      <a:r>
                        <a:rPr lang="en-US" sz="900" b="1" dirty="0">
                          <a:latin typeface="Arial" panose="020B0604020202020204" pitchFamily="34" charset="0"/>
                          <a:cs typeface="Arial" panose="020B0604020202020204" pitchFamily="34" charset="0"/>
                        </a:rPr>
                        <a:t>13-19</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 22</a:t>
                      </a:r>
                    </a:p>
                    <a:p>
                      <a:pPr algn="ctr"/>
                      <a:r>
                        <a:rPr lang="en-US" sz="900" b="1" dirty="0">
                          <a:latin typeface="Arial" panose="020B0604020202020204" pitchFamily="34" charset="0"/>
                          <a:cs typeface="Arial" panose="020B0604020202020204" pitchFamily="34" charset="0"/>
                        </a:rPr>
                        <a:t>20-26</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23</a:t>
                      </a:r>
                    </a:p>
                    <a:p>
                      <a:pPr algn="ctr"/>
                      <a:r>
                        <a:rPr lang="en-US" sz="900" b="1" baseline="0" dirty="0">
                          <a:latin typeface="Arial" panose="020B0604020202020204" pitchFamily="34" charset="0"/>
                          <a:cs typeface="Arial" panose="020B0604020202020204" pitchFamily="34" charset="0"/>
                        </a:rPr>
                        <a:t>27-05</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24</a:t>
                      </a:r>
                    </a:p>
                    <a:p>
                      <a:pPr algn="ctr"/>
                      <a:r>
                        <a:rPr lang="en-US" sz="900" b="1" baseline="0" dirty="0">
                          <a:latin typeface="Arial" panose="020B0604020202020204" pitchFamily="34" charset="0"/>
                          <a:cs typeface="Arial" panose="020B0604020202020204" pitchFamily="34" charset="0"/>
                        </a:rPr>
                        <a:t>06-12</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25</a:t>
                      </a:r>
                    </a:p>
                    <a:p>
                      <a:pPr algn="ctr"/>
                      <a:r>
                        <a:rPr lang="en-US" sz="900" b="1" dirty="0">
                          <a:latin typeface="Arial" panose="020B0604020202020204" pitchFamily="34" charset="0"/>
                          <a:cs typeface="Arial" panose="020B0604020202020204" pitchFamily="34" charset="0"/>
                        </a:rPr>
                        <a:t>13-19</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26</a:t>
                      </a:r>
                    </a:p>
                    <a:p>
                      <a:pPr algn="ctr"/>
                      <a:r>
                        <a:rPr lang="en-US" sz="900" b="1" dirty="0">
                          <a:latin typeface="Arial" panose="020B0604020202020204" pitchFamily="34" charset="0"/>
                          <a:cs typeface="Arial" panose="020B0604020202020204" pitchFamily="34" charset="0"/>
                        </a:rPr>
                        <a:t>20-26</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1374784">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2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8602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9039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9397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493052">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6"/>
                  </a:ext>
                </a:extLst>
              </a:tr>
            </a:tbl>
          </a:graphicData>
        </a:graphic>
      </p:graphicFrame>
      <p:sp>
        <p:nvSpPr>
          <p:cNvPr id="5" name="Rectangle 4"/>
          <p:cNvSpPr/>
          <p:nvPr userDrawn="1"/>
        </p:nvSpPr>
        <p:spPr>
          <a:xfrm>
            <a:off x="10356" y="1954218"/>
            <a:ext cx="381006" cy="1338017"/>
          </a:xfrm>
          <a:prstGeom prst="rect">
            <a:avLst/>
          </a:prstGeom>
          <a:solidFill>
            <a:srgbClr val="ACECFD"/>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Maneuver</a:t>
            </a:r>
          </a:p>
        </p:txBody>
      </p:sp>
      <p:sp>
        <p:nvSpPr>
          <p:cNvPr id="6" name="Rectangle 5"/>
          <p:cNvSpPr/>
          <p:nvPr userDrawn="1"/>
        </p:nvSpPr>
        <p:spPr>
          <a:xfrm>
            <a:off x="20718" y="3315805"/>
            <a:ext cx="360284" cy="863425"/>
          </a:xfrm>
          <a:prstGeom prst="rect">
            <a:avLst/>
          </a:prstGeom>
          <a:solidFill>
            <a:srgbClr val="FF0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a:solidFill>
                  <a:prstClr val="white"/>
                </a:solidFill>
                <a:latin typeface="Arial" panose="020B0604020202020204" pitchFamily="34" charset="0"/>
                <a:cs typeface="Arial" panose="020B0604020202020204" pitchFamily="34" charset="0"/>
              </a:rPr>
              <a:t>Fires</a:t>
            </a:r>
          </a:p>
        </p:txBody>
      </p:sp>
      <p:sp>
        <p:nvSpPr>
          <p:cNvPr id="7" name="Rectangle 6"/>
          <p:cNvSpPr/>
          <p:nvPr userDrawn="1"/>
        </p:nvSpPr>
        <p:spPr>
          <a:xfrm rot="16200000">
            <a:off x="-251885" y="5375142"/>
            <a:ext cx="905491" cy="360281"/>
          </a:xfrm>
          <a:prstGeom prst="rect">
            <a:avLst/>
          </a:prstGeom>
          <a:solidFill>
            <a:schemeClr val="bg1">
              <a:lumMod val="75000"/>
            </a:schemeClr>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Readiness</a:t>
            </a:r>
          </a:p>
        </p:txBody>
      </p:sp>
      <p:sp>
        <p:nvSpPr>
          <p:cNvPr id="10" name="Rectangle 9"/>
          <p:cNvSpPr/>
          <p:nvPr userDrawn="1"/>
        </p:nvSpPr>
        <p:spPr>
          <a:xfrm rot="16200000">
            <a:off x="-41213" y="6081730"/>
            <a:ext cx="484145" cy="360283"/>
          </a:xfrm>
          <a:prstGeom prst="rect">
            <a:avLst/>
          </a:prstGeom>
          <a:solidFill>
            <a:srgbClr val="7030A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LPD/</a:t>
            </a:r>
          </a:p>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INSP</a:t>
            </a:r>
          </a:p>
        </p:txBody>
      </p:sp>
      <p:sp>
        <p:nvSpPr>
          <p:cNvPr id="11" name="Rectangle 10"/>
          <p:cNvSpPr/>
          <p:nvPr userDrawn="1"/>
        </p:nvSpPr>
        <p:spPr>
          <a:xfrm>
            <a:off x="21552" y="4191001"/>
            <a:ext cx="360283" cy="864396"/>
          </a:xfrm>
          <a:prstGeom prst="rect">
            <a:avLst/>
          </a:prstGeom>
          <a:solidFill>
            <a:srgbClr val="FFC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900" b="1" dirty="0" err="1">
                <a:solidFill>
                  <a:prstClr val="black"/>
                </a:solidFill>
                <a:latin typeface="Arial" panose="020B0604020202020204" pitchFamily="34" charset="0"/>
                <a:cs typeface="Arial" panose="020B0604020202020204" pitchFamily="34" charset="0"/>
              </a:rPr>
              <a:t>Fieldings</a:t>
            </a:r>
            <a:r>
              <a:rPr lang="en-US" sz="900" b="1" dirty="0">
                <a:solidFill>
                  <a:prstClr val="black"/>
                </a:solidFill>
                <a:latin typeface="Arial" panose="020B0604020202020204" pitchFamily="34" charset="0"/>
                <a:cs typeface="Arial" panose="020B0604020202020204" pitchFamily="34" charset="0"/>
              </a:rPr>
              <a:t>, Services &amp; Sustainment</a:t>
            </a:r>
          </a:p>
        </p:txBody>
      </p:sp>
    </p:spTree>
    <p:extLst>
      <p:ext uri="{BB962C8B-B14F-4D97-AF65-F5344CB8AC3E}">
        <p14:creationId xmlns:p14="http://schemas.microsoft.com/office/powerpoint/2010/main" val="3094555436"/>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3rd QTR FY17">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a:prstGeom prst="rect">
            <a:avLst/>
          </a:prstGeom>
        </p:spPr>
        <p:txBody>
          <a:bodyPr>
            <a:normAutofit/>
          </a:bodyPr>
          <a:lstStyle>
            <a:lvl1pPr>
              <a:defRPr sz="4000" b="1">
                <a:latin typeface="Arial" panose="020B0604020202020204" pitchFamily="34" charset="0"/>
                <a:cs typeface="Arial" panose="020B0604020202020204" pitchFamily="34" charset="0"/>
              </a:defRPr>
            </a:lvl1pPr>
          </a:lstStyle>
          <a:p>
            <a:r>
              <a:rPr lang="en-US" dirty="0"/>
              <a:t>Click to edit Master title style</a:t>
            </a:r>
          </a:p>
        </p:txBody>
      </p:sp>
      <p:graphicFrame>
        <p:nvGraphicFramePr>
          <p:cNvPr id="39" name="Table 38"/>
          <p:cNvGraphicFramePr>
            <a:graphicFrameLocks noGrp="1"/>
          </p:cNvGraphicFramePr>
          <p:nvPr userDrawn="1"/>
        </p:nvGraphicFramePr>
        <p:xfrm>
          <a:off x="-6" y="1237282"/>
          <a:ext cx="9144005" cy="5275570"/>
        </p:xfrm>
        <a:graphic>
          <a:graphicData uri="http://schemas.openxmlformats.org/drawingml/2006/table">
            <a:tbl>
              <a:tblPr firstRow="1" bandRow="1">
                <a:tableStyleId>{2D5ABB26-0587-4C30-8999-92F81FD0307C}</a:tableStyleId>
              </a:tblPr>
              <a:tblGrid>
                <a:gridCol w="413595">
                  <a:extLst>
                    <a:ext uri="{9D8B030D-6E8A-4147-A177-3AD203B41FA5}">
                      <a16:colId xmlns:a16="http://schemas.microsoft.com/office/drawing/2014/main" val="20000"/>
                    </a:ext>
                  </a:extLst>
                </a:gridCol>
                <a:gridCol w="671570">
                  <a:extLst>
                    <a:ext uri="{9D8B030D-6E8A-4147-A177-3AD203B41FA5}">
                      <a16:colId xmlns:a16="http://schemas.microsoft.com/office/drawing/2014/main" val="20001"/>
                    </a:ext>
                  </a:extLst>
                </a:gridCol>
                <a:gridCol w="671570">
                  <a:extLst>
                    <a:ext uri="{9D8B030D-6E8A-4147-A177-3AD203B41FA5}">
                      <a16:colId xmlns:a16="http://schemas.microsoft.com/office/drawing/2014/main" val="20002"/>
                    </a:ext>
                  </a:extLst>
                </a:gridCol>
                <a:gridCol w="671570">
                  <a:extLst>
                    <a:ext uri="{9D8B030D-6E8A-4147-A177-3AD203B41FA5}">
                      <a16:colId xmlns:a16="http://schemas.microsoft.com/office/drawing/2014/main" val="20003"/>
                    </a:ext>
                  </a:extLst>
                </a:gridCol>
                <a:gridCol w="671570">
                  <a:extLst>
                    <a:ext uri="{9D8B030D-6E8A-4147-A177-3AD203B41FA5}">
                      <a16:colId xmlns:a16="http://schemas.microsoft.com/office/drawing/2014/main" val="20004"/>
                    </a:ext>
                  </a:extLst>
                </a:gridCol>
                <a:gridCol w="671570">
                  <a:extLst>
                    <a:ext uri="{9D8B030D-6E8A-4147-A177-3AD203B41FA5}">
                      <a16:colId xmlns:a16="http://schemas.microsoft.com/office/drawing/2014/main" val="20005"/>
                    </a:ext>
                  </a:extLst>
                </a:gridCol>
                <a:gridCol w="671570">
                  <a:extLst>
                    <a:ext uri="{9D8B030D-6E8A-4147-A177-3AD203B41FA5}">
                      <a16:colId xmlns:a16="http://schemas.microsoft.com/office/drawing/2014/main" val="20006"/>
                    </a:ext>
                  </a:extLst>
                </a:gridCol>
                <a:gridCol w="671570">
                  <a:extLst>
                    <a:ext uri="{9D8B030D-6E8A-4147-A177-3AD203B41FA5}">
                      <a16:colId xmlns:a16="http://schemas.microsoft.com/office/drawing/2014/main" val="20007"/>
                    </a:ext>
                  </a:extLst>
                </a:gridCol>
                <a:gridCol w="671570">
                  <a:extLst>
                    <a:ext uri="{9D8B030D-6E8A-4147-A177-3AD203B41FA5}">
                      <a16:colId xmlns:a16="http://schemas.microsoft.com/office/drawing/2014/main" val="20008"/>
                    </a:ext>
                  </a:extLst>
                </a:gridCol>
                <a:gridCol w="671570">
                  <a:extLst>
                    <a:ext uri="{9D8B030D-6E8A-4147-A177-3AD203B41FA5}">
                      <a16:colId xmlns:a16="http://schemas.microsoft.com/office/drawing/2014/main" val="20009"/>
                    </a:ext>
                  </a:extLst>
                </a:gridCol>
                <a:gridCol w="671570">
                  <a:extLst>
                    <a:ext uri="{9D8B030D-6E8A-4147-A177-3AD203B41FA5}">
                      <a16:colId xmlns:a16="http://schemas.microsoft.com/office/drawing/2014/main" val="20010"/>
                    </a:ext>
                  </a:extLst>
                </a:gridCol>
                <a:gridCol w="671570">
                  <a:extLst>
                    <a:ext uri="{9D8B030D-6E8A-4147-A177-3AD203B41FA5}">
                      <a16:colId xmlns:a16="http://schemas.microsoft.com/office/drawing/2014/main" val="20011"/>
                    </a:ext>
                  </a:extLst>
                </a:gridCol>
                <a:gridCol w="671570">
                  <a:extLst>
                    <a:ext uri="{9D8B030D-6E8A-4147-A177-3AD203B41FA5}">
                      <a16:colId xmlns:a16="http://schemas.microsoft.com/office/drawing/2014/main" val="20012"/>
                    </a:ext>
                  </a:extLst>
                </a:gridCol>
                <a:gridCol w="671570">
                  <a:extLst>
                    <a:ext uri="{9D8B030D-6E8A-4147-A177-3AD203B41FA5}">
                      <a16:colId xmlns:a16="http://schemas.microsoft.com/office/drawing/2014/main" val="20013"/>
                    </a:ext>
                  </a:extLst>
                </a:gridCol>
              </a:tblGrid>
              <a:tr h="309326">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5">
                  <a:txBody>
                    <a:bodyPr/>
                    <a:lstStyle/>
                    <a:p>
                      <a:pPr algn="ctr"/>
                      <a:r>
                        <a:rPr lang="en-US" sz="1200" b="1" dirty="0">
                          <a:latin typeface="Arial" panose="020B0604020202020204" pitchFamily="34" charset="0"/>
                          <a:cs typeface="Arial" panose="020B0604020202020204" pitchFamily="34" charset="0"/>
                        </a:rPr>
                        <a:t>APR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en-US" sz="1200" b="1" dirty="0">
                          <a:latin typeface="Arial" panose="020B0604020202020204" pitchFamily="34" charset="0"/>
                          <a:cs typeface="Arial" panose="020B0604020202020204" pitchFamily="34" charset="0"/>
                        </a:rPr>
                        <a:t>MAY</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a:r>
                        <a:rPr lang="en-US" sz="1200" b="1" dirty="0">
                          <a:latin typeface="Arial" panose="020B0604020202020204" pitchFamily="34" charset="0"/>
                          <a:cs typeface="Arial" panose="020B0604020202020204" pitchFamily="34" charset="0"/>
                        </a:rPr>
                        <a:t>JUN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94441">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900" b="1" dirty="0">
                          <a:latin typeface="Arial" panose="020B0604020202020204" pitchFamily="34" charset="0"/>
                          <a:cs typeface="Arial" panose="020B0604020202020204" pitchFamily="34" charset="0"/>
                        </a:rPr>
                        <a:t>TW 27</a:t>
                      </a:r>
                    </a:p>
                    <a:p>
                      <a:pPr algn="ctr"/>
                      <a:r>
                        <a:rPr lang="en-US" sz="900" b="1" dirty="0">
                          <a:latin typeface="Arial" panose="020B0604020202020204" pitchFamily="34" charset="0"/>
                          <a:cs typeface="Arial" panose="020B0604020202020204" pitchFamily="34" charset="0"/>
                        </a:rPr>
                        <a:t>27-02</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28</a:t>
                      </a:r>
                    </a:p>
                    <a:p>
                      <a:pPr algn="ctr"/>
                      <a:r>
                        <a:rPr lang="en-US" sz="900" b="1" baseline="0" dirty="0">
                          <a:latin typeface="Arial" panose="020B0604020202020204" pitchFamily="34" charset="0"/>
                          <a:cs typeface="Arial" panose="020B0604020202020204" pitchFamily="34" charset="0"/>
                        </a:rPr>
                        <a:t>03-09</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29</a:t>
                      </a:r>
                    </a:p>
                    <a:p>
                      <a:pPr algn="ctr"/>
                      <a:r>
                        <a:rPr lang="en-US" sz="900" b="1" dirty="0">
                          <a:latin typeface="Arial" panose="020B0604020202020204" pitchFamily="34" charset="0"/>
                          <a:cs typeface="Arial" panose="020B0604020202020204" pitchFamily="34" charset="0"/>
                        </a:rPr>
                        <a:t>10-16</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30</a:t>
                      </a:r>
                    </a:p>
                    <a:p>
                      <a:pPr algn="ctr"/>
                      <a:r>
                        <a:rPr lang="en-US" sz="900" b="1" dirty="0">
                          <a:latin typeface="Arial" panose="020B0604020202020204" pitchFamily="34" charset="0"/>
                          <a:cs typeface="Arial" panose="020B0604020202020204" pitchFamily="34" charset="0"/>
                        </a:rPr>
                        <a:t>17-23</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31</a:t>
                      </a:r>
                    </a:p>
                    <a:p>
                      <a:pPr algn="ctr"/>
                      <a:r>
                        <a:rPr lang="en-US" sz="900" b="1" baseline="0" dirty="0">
                          <a:latin typeface="Arial" panose="020B0604020202020204" pitchFamily="34" charset="0"/>
                          <a:cs typeface="Arial" panose="020B0604020202020204" pitchFamily="34" charset="0"/>
                        </a:rPr>
                        <a:t>24-30</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32</a:t>
                      </a:r>
                    </a:p>
                    <a:p>
                      <a:pPr algn="ctr"/>
                      <a:r>
                        <a:rPr lang="en-US" sz="900" b="1" baseline="0" dirty="0">
                          <a:latin typeface="Arial" panose="020B0604020202020204" pitchFamily="34" charset="0"/>
                          <a:cs typeface="Arial" panose="020B0604020202020204" pitchFamily="34" charset="0"/>
                        </a:rPr>
                        <a:t>01-07</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 33</a:t>
                      </a:r>
                    </a:p>
                    <a:p>
                      <a:pPr algn="ctr"/>
                      <a:r>
                        <a:rPr lang="en-US" sz="900" b="1" dirty="0">
                          <a:latin typeface="Arial" panose="020B0604020202020204" pitchFamily="34" charset="0"/>
                          <a:cs typeface="Arial" panose="020B0604020202020204" pitchFamily="34" charset="0"/>
                        </a:rPr>
                        <a:t>08-14</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 34</a:t>
                      </a:r>
                    </a:p>
                    <a:p>
                      <a:pPr algn="ctr"/>
                      <a:r>
                        <a:rPr lang="en-US" sz="900" b="1" dirty="0">
                          <a:latin typeface="Arial" panose="020B0604020202020204" pitchFamily="34" charset="0"/>
                          <a:cs typeface="Arial" panose="020B0604020202020204" pitchFamily="34" charset="0"/>
                        </a:rPr>
                        <a:t>15-21</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 35</a:t>
                      </a:r>
                    </a:p>
                    <a:p>
                      <a:pPr algn="ctr"/>
                      <a:r>
                        <a:rPr lang="en-US" sz="900" b="1" dirty="0">
                          <a:latin typeface="Arial" panose="020B0604020202020204" pitchFamily="34" charset="0"/>
                          <a:cs typeface="Arial" panose="020B0604020202020204" pitchFamily="34" charset="0"/>
                        </a:rPr>
                        <a:t>22-28</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36</a:t>
                      </a:r>
                    </a:p>
                    <a:p>
                      <a:pPr algn="ctr"/>
                      <a:r>
                        <a:rPr lang="en-US" sz="900" b="1" baseline="0" dirty="0">
                          <a:latin typeface="Arial" panose="020B0604020202020204" pitchFamily="34" charset="0"/>
                          <a:cs typeface="Arial" panose="020B0604020202020204" pitchFamily="34" charset="0"/>
                        </a:rPr>
                        <a:t>29-04</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37</a:t>
                      </a:r>
                    </a:p>
                    <a:p>
                      <a:pPr algn="ctr"/>
                      <a:r>
                        <a:rPr lang="en-US" sz="900" b="1" baseline="0" dirty="0">
                          <a:latin typeface="Arial" panose="020B0604020202020204" pitchFamily="34" charset="0"/>
                          <a:cs typeface="Arial" panose="020B0604020202020204" pitchFamily="34" charset="0"/>
                        </a:rPr>
                        <a:t>05-11</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38</a:t>
                      </a:r>
                    </a:p>
                    <a:p>
                      <a:pPr algn="ctr"/>
                      <a:r>
                        <a:rPr lang="en-US" sz="900" b="1" dirty="0">
                          <a:latin typeface="Arial" panose="020B0604020202020204" pitchFamily="34" charset="0"/>
                          <a:cs typeface="Arial" panose="020B0604020202020204" pitchFamily="34" charset="0"/>
                        </a:rPr>
                        <a:t>12-18</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39</a:t>
                      </a:r>
                    </a:p>
                    <a:p>
                      <a:pPr algn="ctr"/>
                      <a:r>
                        <a:rPr lang="en-US" sz="900" b="1" dirty="0">
                          <a:latin typeface="Arial" panose="020B0604020202020204" pitchFamily="34" charset="0"/>
                          <a:cs typeface="Arial" panose="020B0604020202020204" pitchFamily="34" charset="0"/>
                        </a:rPr>
                        <a:t>19-25</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1374784">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2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8602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9039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9397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493052">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6"/>
                  </a:ext>
                </a:extLst>
              </a:tr>
            </a:tbl>
          </a:graphicData>
        </a:graphic>
      </p:graphicFrame>
      <p:sp>
        <p:nvSpPr>
          <p:cNvPr id="5" name="Rectangle 4"/>
          <p:cNvSpPr/>
          <p:nvPr userDrawn="1"/>
        </p:nvSpPr>
        <p:spPr>
          <a:xfrm>
            <a:off x="19881" y="1957629"/>
            <a:ext cx="381006" cy="1336012"/>
          </a:xfrm>
          <a:prstGeom prst="rect">
            <a:avLst/>
          </a:prstGeom>
          <a:solidFill>
            <a:srgbClr val="ACECFD"/>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Maneuver</a:t>
            </a:r>
          </a:p>
        </p:txBody>
      </p:sp>
      <p:sp>
        <p:nvSpPr>
          <p:cNvPr id="6" name="Rectangle 5"/>
          <p:cNvSpPr/>
          <p:nvPr userDrawn="1"/>
        </p:nvSpPr>
        <p:spPr>
          <a:xfrm>
            <a:off x="30243" y="3340782"/>
            <a:ext cx="360284" cy="814366"/>
          </a:xfrm>
          <a:prstGeom prst="rect">
            <a:avLst/>
          </a:prstGeom>
          <a:solidFill>
            <a:srgbClr val="FF0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a:solidFill>
                  <a:prstClr val="white"/>
                </a:solidFill>
                <a:latin typeface="Arial" panose="020B0604020202020204" pitchFamily="34" charset="0"/>
                <a:cs typeface="Arial" panose="020B0604020202020204" pitchFamily="34" charset="0"/>
              </a:rPr>
              <a:t>Fires</a:t>
            </a:r>
          </a:p>
        </p:txBody>
      </p:sp>
      <p:sp>
        <p:nvSpPr>
          <p:cNvPr id="7" name="Rectangle 6"/>
          <p:cNvSpPr/>
          <p:nvPr userDrawn="1"/>
        </p:nvSpPr>
        <p:spPr>
          <a:xfrm rot="16200000">
            <a:off x="-243068" y="5369185"/>
            <a:ext cx="898215" cy="370644"/>
          </a:xfrm>
          <a:prstGeom prst="rect">
            <a:avLst/>
          </a:prstGeom>
          <a:solidFill>
            <a:schemeClr val="bg1">
              <a:lumMod val="75000"/>
            </a:schemeClr>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Readiness</a:t>
            </a:r>
          </a:p>
        </p:txBody>
      </p:sp>
      <p:sp>
        <p:nvSpPr>
          <p:cNvPr id="10" name="Rectangle 9"/>
          <p:cNvSpPr/>
          <p:nvPr userDrawn="1"/>
        </p:nvSpPr>
        <p:spPr>
          <a:xfrm rot="16200000">
            <a:off x="-17906" y="6078092"/>
            <a:ext cx="437531" cy="360283"/>
          </a:xfrm>
          <a:prstGeom prst="rect">
            <a:avLst/>
          </a:prstGeom>
          <a:solidFill>
            <a:srgbClr val="7030A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LPD/</a:t>
            </a:r>
          </a:p>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INSP</a:t>
            </a:r>
          </a:p>
        </p:txBody>
      </p:sp>
      <p:sp>
        <p:nvSpPr>
          <p:cNvPr id="11" name="Rectangle 10"/>
          <p:cNvSpPr/>
          <p:nvPr userDrawn="1"/>
        </p:nvSpPr>
        <p:spPr>
          <a:xfrm>
            <a:off x="30243" y="4191001"/>
            <a:ext cx="360283" cy="867258"/>
          </a:xfrm>
          <a:prstGeom prst="rect">
            <a:avLst/>
          </a:prstGeom>
          <a:solidFill>
            <a:srgbClr val="FFC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900" b="1" dirty="0" err="1">
                <a:solidFill>
                  <a:prstClr val="black"/>
                </a:solidFill>
                <a:latin typeface="Arial" panose="020B0604020202020204" pitchFamily="34" charset="0"/>
                <a:cs typeface="Arial" panose="020B0604020202020204" pitchFamily="34" charset="0"/>
              </a:rPr>
              <a:t>Fieldings</a:t>
            </a:r>
            <a:r>
              <a:rPr lang="en-US" sz="900" b="1" dirty="0">
                <a:solidFill>
                  <a:prstClr val="black"/>
                </a:solidFill>
                <a:latin typeface="Arial" panose="020B0604020202020204" pitchFamily="34" charset="0"/>
                <a:cs typeface="Arial" panose="020B0604020202020204" pitchFamily="34" charset="0"/>
              </a:rPr>
              <a:t>, Services &amp; Sustainment</a:t>
            </a:r>
          </a:p>
        </p:txBody>
      </p:sp>
    </p:spTree>
    <p:extLst>
      <p:ext uri="{BB962C8B-B14F-4D97-AF65-F5344CB8AC3E}">
        <p14:creationId xmlns:p14="http://schemas.microsoft.com/office/powerpoint/2010/main" val="2726639050"/>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4th QTR FY17">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a:prstGeom prst="rect">
            <a:avLst/>
          </a:prstGeom>
        </p:spPr>
        <p:txBody>
          <a:bodyPr>
            <a:normAutofit/>
          </a:bodyPr>
          <a:lstStyle>
            <a:lvl1pPr>
              <a:defRPr sz="4000" b="1">
                <a:latin typeface="Arial" panose="020B0604020202020204" pitchFamily="34" charset="0"/>
                <a:cs typeface="Arial" panose="020B0604020202020204" pitchFamily="34" charset="0"/>
              </a:defRPr>
            </a:lvl1pPr>
          </a:lstStyle>
          <a:p>
            <a:r>
              <a:rPr lang="en-US" dirty="0"/>
              <a:t>Click to edit Master title style</a:t>
            </a:r>
          </a:p>
        </p:txBody>
      </p:sp>
      <p:graphicFrame>
        <p:nvGraphicFramePr>
          <p:cNvPr id="39" name="Table 38"/>
          <p:cNvGraphicFramePr>
            <a:graphicFrameLocks noGrp="1"/>
          </p:cNvGraphicFramePr>
          <p:nvPr userDrawn="1"/>
        </p:nvGraphicFramePr>
        <p:xfrm>
          <a:off x="-6" y="1237282"/>
          <a:ext cx="9144005" cy="5275570"/>
        </p:xfrm>
        <a:graphic>
          <a:graphicData uri="http://schemas.openxmlformats.org/drawingml/2006/table">
            <a:tbl>
              <a:tblPr firstRow="1" bandRow="1">
                <a:tableStyleId>{2D5ABB26-0587-4C30-8999-92F81FD0307C}</a:tableStyleId>
              </a:tblPr>
              <a:tblGrid>
                <a:gridCol w="413595">
                  <a:extLst>
                    <a:ext uri="{9D8B030D-6E8A-4147-A177-3AD203B41FA5}">
                      <a16:colId xmlns:a16="http://schemas.microsoft.com/office/drawing/2014/main" val="20000"/>
                    </a:ext>
                  </a:extLst>
                </a:gridCol>
                <a:gridCol w="671570">
                  <a:extLst>
                    <a:ext uri="{9D8B030D-6E8A-4147-A177-3AD203B41FA5}">
                      <a16:colId xmlns:a16="http://schemas.microsoft.com/office/drawing/2014/main" val="20001"/>
                    </a:ext>
                  </a:extLst>
                </a:gridCol>
                <a:gridCol w="671570">
                  <a:extLst>
                    <a:ext uri="{9D8B030D-6E8A-4147-A177-3AD203B41FA5}">
                      <a16:colId xmlns:a16="http://schemas.microsoft.com/office/drawing/2014/main" val="20002"/>
                    </a:ext>
                  </a:extLst>
                </a:gridCol>
                <a:gridCol w="671570">
                  <a:extLst>
                    <a:ext uri="{9D8B030D-6E8A-4147-A177-3AD203B41FA5}">
                      <a16:colId xmlns:a16="http://schemas.microsoft.com/office/drawing/2014/main" val="20003"/>
                    </a:ext>
                  </a:extLst>
                </a:gridCol>
                <a:gridCol w="671570">
                  <a:extLst>
                    <a:ext uri="{9D8B030D-6E8A-4147-A177-3AD203B41FA5}">
                      <a16:colId xmlns:a16="http://schemas.microsoft.com/office/drawing/2014/main" val="20004"/>
                    </a:ext>
                  </a:extLst>
                </a:gridCol>
                <a:gridCol w="671570">
                  <a:extLst>
                    <a:ext uri="{9D8B030D-6E8A-4147-A177-3AD203B41FA5}">
                      <a16:colId xmlns:a16="http://schemas.microsoft.com/office/drawing/2014/main" val="20005"/>
                    </a:ext>
                  </a:extLst>
                </a:gridCol>
                <a:gridCol w="671570">
                  <a:extLst>
                    <a:ext uri="{9D8B030D-6E8A-4147-A177-3AD203B41FA5}">
                      <a16:colId xmlns:a16="http://schemas.microsoft.com/office/drawing/2014/main" val="20006"/>
                    </a:ext>
                  </a:extLst>
                </a:gridCol>
                <a:gridCol w="671570">
                  <a:extLst>
                    <a:ext uri="{9D8B030D-6E8A-4147-A177-3AD203B41FA5}">
                      <a16:colId xmlns:a16="http://schemas.microsoft.com/office/drawing/2014/main" val="20007"/>
                    </a:ext>
                  </a:extLst>
                </a:gridCol>
                <a:gridCol w="671570">
                  <a:extLst>
                    <a:ext uri="{9D8B030D-6E8A-4147-A177-3AD203B41FA5}">
                      <a16:colId xmlns:a16="http://schemas.microsoft.com/office/drawing/2014/main" val="20008"/>
                    </a:ext>
                  </a:extLst>
                </a:gridCol>
                <a:gridCol w="671570">
                  <a:extLst>
                    <a:ext uri="{9D8B030D-6E8A-4147-A177-3AD203B41FA5}">
                      <a16:colId xmlns:a16="http://schemas.microsoft.com/office/drawing/2014/main" val="20009"/>
                    </a:ext>
                  </a:extLst>
                </a:gridCol>
                <a:gridCol w="671570">
                  <a:extLst>
                    <a:ext uri="{9D8B030D-6E8A-4147-A177-3AD203B41FA5}">
                      <a16:colId xmlns:a16="http://schemas.microsoft.com/office/drawing/2014/main" val="20010"/>
                    </a:ext>
                  </a:extLst>
                </a:gridCol>
                <a:gridCol w="671570">
                  <a:extLst>
                    <a:ext uri="{9D8B030D-6E8A-4147-A177-3AD203B41FA5}">
                      <a16:colId xmlns:a16="http://schemas.microsoft.com/office/drawing/2014/main" val="20011"/>
                    </a:ext>
                  </a:extLst>
                </a:gridCol>
                <a:gridCol w="671570">
                  <a:extLst>
                    <a:ext uri="{9D8B030D-6E8A-4147-A177-3AD203B41FA5}">
                      <a16:colId xmlns:a16="http://schemas.microsoft.com/office/drawing/2014/main" val="20012"/>
                    </a:ext>
                  </a:extLst>
                </a:gridCol>
                <a:gridCol w="671570">
                  <a:extLst>
                    <a:ext uri="{9D8B030D-6E8A-4147-A177-3AD203B41FA5}">
                      <a16:colId xmlns:a16="http://schemas.microsoft.com/office/drawing/2014/main" val="20013"/>
                    </a:ext>
                  </a:extLst>
                </a:gridCol>
              </a:tblGrid>
              <a:tr h="309326">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5">
                  <a:txBody>
                    <a:bodyPr/>
                    <a:lstStyle/>
                    <a:p>
                      <a:pPr algn="ctr"/>
                      <a:r>
                        <a:rPr lang="en-US" sz="1200" b="1" dirty="0">
                          <a:latin typeface="Arial" panose="020B0604020202020204" pitchFamily="34" charset="0"/>
                          <a:cs typeface="Arial" panose="020B0604020202020204" pitchFamily="34" charset="0"/>
                        </a:rPr>
                        <a:t>JUL</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en-US" sz="1200" b="1" dirty="0">
                          <a:latin typeface="Arial" panose="020B0604020202020204" pitchFamily="34" charset="0"/>
                          <a:cs typeface="Arial" panose="020B0604020202020204" pitchFamily="34" charset="0"/>
                        </a:rPr>
                        <a:t>AUG</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a:r>
                        <a:rPr lang="en-US" sz="1200" b="1" dirty="0">
                          <a:latin typeface="Arial" panose="020B0604020202020204" pitchFamily="34" charset="0"/>
                          <a:cs typeface="Arial" panose="020B0604020202020204" pitchFamily="34" charset="0"/>
                        </a:rPr>
                        <a:t>SEP</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94441">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900" b="1" dirty="0">
                          <a:latin typeface="Arial" panose="020B0604020202020204" pitchFamily="34" charset="0"/>
                          <a:cs typeface="Arial" panose="020B0604020202020204" pitchFamily="34" charset="0"/>
                        </a:rPr>
                        <a:t>TW 40</a:t>
                      </a:r>
                    </a:p>
                    <a:p>
                      <a:pPr algn="ctr"/>
                      <a:r>
                        <a:rPr lang="en-US" sz="900" b="1" dirty="0">
                          <a:latin typeface="Arial" panose="020B0604020202020204" pitchFamily="34" charset="0"/>
                          <a:cs typeface="Arial" panose="020B0604020202020204" pitchFamily="34" charset="0"/>
                        </a:rPr>
                        <a:t>26-02</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41</a:t>
                      </a:r>
                    </a:p>
                    <a:p>
                      <a:pPr algn="ctr"/>
                      <a:r>
                        <a:rPr lang="en-US" sz="900" b="1" dirty="0">
                          <a:latin typeface="Arial" panose="020B0604020202020204" pitchFamily="34" charset="0"/>
                          <a:cs typeface="Arial" panose="020B0604020202020204" pitchFamily="34" charset="0"/>
                        </a:rPr>
                        <a:t>03-09</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42</a:t>
                      </a:r>
                    </a:p>
                    <a:p>
                      <a:pPr algn="ctr"/>
                      <a:r>
                        <a:rPr lang="en-US" sz="900" b="1" dirty="0">
                          <a:latin typeface="Arial" panose="020B0604020202020204" pitchFamily="34" charset="0"/>
                          <a:cs typeface="Arial" panose="020B0604020202020204" pitchFamily="34" charset="0"/>
                        </a:rPr>
                        <a:t>10-16</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43</a:t>
                      </a:r>
                    </a:p>
                    <a:p>
                      <a:pPr algn="ctr"/>
                      <a:r>
                        <a:rPr lang="en-US" sz="900" b="1" dirty="0">
                          <a:latin typeface="Arial" panose="020B0604020202020204" pitchFamily="34" charset="0"/>
                          <a:cs typeface="Arial" panose="020B0604020202020204" pitchFamily="34" charset="0"/>
                        </a:rPr>
                        <a:t>17-23</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44</a:t>
                      </a:r>
                    </a:p>
                    <a:p>
                      <a:pPr algn="ctr"/>
                      <a:r>
                        <a:rPr lang="en-US" sz="900" b="1" dirty="0">
                          <a:latin typeface="Arial" panose="020B0604020202020204" pitchFamily="34" charset="0"/>
                          <a:cs typeface="Arial" panose="020B0604020202020204" pitchFamily="34" charset="0"/>
                        </a:rPr>
                        <a:t>24-30</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45</a:t>
                      </a:r>
                    </a:p>
                    <a:p>
                      <a:pPr algn="ctr"/>
                      <a:r>
                        <a:rPr lang="en-US" sz="900" b="1" baseline="0" dirty="0">
                          <a:latin typeface="Arial" panose="020B0604020202020204" pitchFamily="34" charset="0"/>
                          <a:cs typeface="Arial" panose="020B0604020202020204" pitchFamily="34" charset="0"/>
                        </a:rPr>
                        <a:t>31-06</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 46</a:t>
                      </a:r>
                    </a:p>
                    <a:p>
                      <a:pPr algn="ctr"/>
                      <a:r>
                        <a:rPr lang="en-US" sz="900" b="1" dirty="0">
                          <a:latin typeface="Arial" panose="020B0604020202020204" pitchFamily="34" charset="0"/>
                          <a:cs typeface="Arial" panose="020B0604020202020204" pitchFamily="34" charset="0"/>
                        </a:rPr>
                        <a:t>07-13</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 47</a:t>
                      </a:r>
                    </a:p>
                    <a:p>
                      <a:pPr algn="ctr"/>
                      <a:r>
                        <a:rPr lang="en-US" sz="900" b="1" dirty="0">
                          <a:latin typeface="Arial" panose="020B0604020202020204" pitchFamily="34" charset="0"/>
                          <a:cs typeface="Arial" panose="020B0604020202020204" pitchFamily="34" charset="0"/>
                        </a:rPr>
                        <a:t>14-20</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 48</a:t>
                      </a:r>
                    </a:p>
                    <a:p>
                      <a:pPr algn="ctr"/>
                      <a:r>
                        <a:rPr lang="en-US" sz="900" b="1" dirty="0">
                          <a:latin typeface="Arial" panose="020B0604020202020204" pitchFamily="34" charset="0"/>
                          <a:cs typeface="Arial" panose="020B0604020202020204" pitchFamily="34" charset="0"/>
                        </a:rPr>
                        <a:t>21-27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49</a:t>
                      </a:r>
                    </a:p>
                    <a:p>
                      <a:pPr algn="ctr"/>
                      <a:r>
                        <a:rPr lang="en-US" sz="900" b="1" baseline="0" dirty="0">
                          <a:latin typeface="Arial" panose="020B0604020202020204" pitchFamily="34" charset="0"/>
                          <a:cs typeface="Arial" panose="020B0604020202020204" pitchFamily="34" charset="0"/>
                        </a:rPr>
                        <a:t>28-03</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50</a:t>
                      </a:r>
                    </a:p>
                    <a:p>
                      <a:pPr algn="ctr"/>
                      <a:r>
                        <a:rPr lang="en-US" sz="900" b="1" dirty="0">
                          <a:latin typeface="Arial" panose="020B0604020202020204" pitchFamily="34" charset="0"/>
                          <a:cs typeface="Arial" panose="020B0604020202020204" pitchFamily="34" charset="0"/>
                        </a:rPr>
                        <a:t>04-10</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51</a:t>
                      </a:r>
                    </a:p>
                    <a:p>
                      <a:pPr algn="ctr"/>
                      <a:r>
                        <a:rPr lang="en-US" sz="900" b="1" dirty="0">
                          <a:latin typeface="Arial" panose="020B0604020202020204" pitchFamily="34" charset="0"/>
                          <a:cs typeface="Arial" panose="020B0604020202020204" pitchFamily="34" charset="0"/>
                        </a:rPr>
                        <a:t>11-17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52</a:t>
                      </a:r>
                    </a:p>
                    <a:p>
                      <a:pPr algn="ctr"/>
                      <a:r>
                        <a:rPr lang="en-US" sz="900" b="1" dirty="0">
                          <a:latin typeface="Arial" panose="020B0604020202020204" pitchFamily="34" charset="0"/>
                          <a:cs typeface="Arial" panose="020B0604020202020204" pitchFamily="34" charset="0"/>
                        </a:rPr>
                        <a:t>18-24</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1374784">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2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8602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9039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9397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493052">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6"/>
                  </a:ext>
                </a:extLst>
              </a:tr>
            </a:tbl>
          </a:graphicData>
        </a:graphic>
      </p:graphicFrame>
      <p:sp>
        <p:nvSpPr>
          <p:cNvPr id="5" name="Rectangle 4"/>
          <p:cNvSpPr/>
          <p:nvPr userDrawn="1"/>
        </p:nvSpPr>
        <p:spPr>
          <a:xfrm>
            <a:off x="18213" y="1957630"/>
            <a:ext cx="381006" cy="1348030"/>
          </a:xfrm>
          <a:prstGeom prst="rect">
            <a:avLst/>
          </a:prstGeom>
          <a:solidFill>
            <a:srgbClr val="ACECFD"/>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Maneuver</a:t>
            </a:r>
          </a:p>
        </p:txBody>
      </p:sp>
      <p:sp>
        <p:nvSpPr>
          <p:cNvPr id="6" name="Rectangle 5"/>
          <p:cNvSpPr/>
          <p:nvPr userDrawn="1"/>
        </p:nvSpPr>
        <p:spPr>
          <a:xfrm>
            <a:off x="28575" y="3329230"/>
            <a:ext cx="360284" cy="814629"/>
          </a:xfrm>
          <a:prstGeom prst="rect">
            <a:avLst/>
          </a:prstGeom>
          <a:solidFill>
            <a:srgbClr val="FF0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a:solidFill>
                  <a:prstClr val="white"/>
                </a:solidFill>
                <a:latin typeface="Arial" panose="020B0604020202020204" pitchFamily="34" charset="0"/>
                <a:cs typeface="Arial" panose="020B0604020202020204" pitchFamily="34" charset="0"/>
              </a:rPr>
              <a:t>Fires</a:t>
            </a:r>
          </a:p>
        </p:txBody>
      </p:sp>
      <p:sp>
        <p:nvSpPr>
          <p:cNvPr id="7" name="Rectangle 6"/>
          <p:cNvSpPr/>
          <p:nvPr userDrawn="1"/>
        </p:nvSpPr>
        <p:spPr>
          <a:xfrm rot="16200000">
            <a:off x="-240391" y="5374368"/>
            <a:ext cx="898217" cy="360281"/>
          </a:xfrm>
          <a:prstGeom prst="rect">
            <a:avLst/>
          </a:prstGeom>
          <a:solidFill>
            <a:schemeClr val="bg1">
              <a:lumMod val="75000"/>
            </a:schemeClr>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Readiness</a:t>
            </a:r>
          </a:p>
        </p:txBody>
      </p:sp>
      <p:sp>
        <p:nvSpPr>
          <p:cNvPr id="10" name="Rectangle 9"/>
          <p:cNvSpPr/>
          <p:nvPr userDrawn="1"/>
        </p:nvSpPr>
        <p:spPr>
          <a:xfrm rot="16200000">
            <a:off x="-10049" y="6078093"/>
            <a:ext cx="437531" cy="360283"/>
          </a:xfrm>
          <a:prstGeom prst="rect">
            <a:avLst/>
          </a:prstGeom>
          <a:solidFill>
            <a:srgbClr val="7030A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LPD/</a:t>
            </a:r>
          </a:p>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INSP</a:t>
            </a:r>
          </a:p>
        </p:txBody>
      </p:sp>
      <p:sp>
        <p:nvSpPr>
          <p:cNvPr id="11" name="Rectangle 10"/>
          <p:cNvSpPr/>
          <p:nvPr userDrawn="1"/>
        </p:nvSpPr>
        <p:spPr>
          <a:xfrm>
            <a:off x="28575" y="4191000"/>
            <a:ext cx="360283" cy="867259"/>
          </a:xfrm>
          <a:prstGeom prst="rect">
            <a:avLst/>
          </a:prstGeom>
          <a:solidFill>
            <a:srgbClr val="FFC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900" b="1" dirty="0" err="1">
                <a:solidFill>
                  <a:prstClr val="black"/>
                </a:solidFill>
                <a:latin typeface="Arial" panose="020B0604020202020204" pitchFamily="34" charset="0"/>
                <a:cs typeface="Arial" panose="020B0604020202020204" pitchFamily="34" charset="0"/>
              </a:rPr>
              <a:t>Fieldings</a:t>
            </a:r>
            <a:r>
              <a:rPr lang="en-US" sz="900" b="1" dirty="0">
                <a:solidFill>
                  <a:prstClr val="black"/>
                </a:solidFill>
                <a:latin typeface="Arial" panose="020B0604020202020204" pitchFamily="34" charset="0"/>
                <a:cs typeface="Arial" panose="020B0604020202020204" pitchFamily="34" charset="0"/>
              </a:rPr>
              <a:t>, Services &amp; Sustainment</a:t>
            </a:r>
          </a:p>
        </p:txBody>
      </p:sp>
    </p:spTree>
    <p:extLst>
      <p:ext uri="{BB962C8B-B14F-4D97-AF65-F5344CB8AC3E}">
        <p14:creationId xmlns:p14="http://schemas.microsoft.com/office/powerpoint/2010/main" val="3823761498"/>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69E4FF-57EB-4732-8CA1-C12D7A6BE20E}"/>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D0EF4A30-6759-4D0A-869C-FD3926100C5F}"/>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2C308D37-10E9-4772-8DBD-3A2CEF51C33E}"/>
              </a:ext>
            </a:extLst>
          </p:cNvPr>
          <p:cNvSpPr>
            <a:spLocks noGrp="1"/>
          </p:cNvSpPr>
          <p:nvPr>
            <p:ph type="sldNum" sz="quarter" idx="12"/>
          </p:nvPr>
        </p:nvSpPr>
        <p:spPr/>
        <p:txBody>
          <a:bodyPr/>
          <a:lstStyle>
            <a:lvl1pPr>
              <a:defRPr/>
            </a:lvl1pPr>
          </a:lstStyle>
          <a:p>
            <a:fld id="{F3E09BC7-754F-4D4C-A5AA-989991AD039E}" type="slidenum">
              <a:rPr lang="en-US" altLang="en-US"/>
              <a:pPr/>
              <a:t>‹#›</a:t>
            </a:fld>
            <a:endParaRPr lang="en-US" altLang="en-US"/>
          </a:p>
        </p:txBody>
      </p:sp>
    </p:spTree>
    <p:extLst>
      <p:ext uri="{BB962C8B-B14F-4D97-AF65-F5344CB8AC3E}">
        <p14:creationId xmlns:p14="http://schemas.microsoft.com/office/powerpoint/2010/main" val="2511623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prstGeom prst="rect">
            <a:avLst/>
          </a:prstGeom>
        </p:spPr>
        <p:txBody>
          <a:bodyPr vert="horz" anchor="ctr"/>
          <a:lstStyle>
            <a:lvl1pPr>
              <a:defRPr sz="3600" b="1">
                <a:latin typeface="Arial"/>
                <a:cs typeface="Arial"/>
              </a:defRPr>
            </a:lvl1pPr>
          </a:lstStyle>
          <a:p>
            <a:r>
              <a:rPr lang="en-US" dirty="0"/>
              <a:t>Click to edit Master title style</a:t>
            </a:r>
          </a:p>
        </p:txBody>
      </p:sp>
      <p:sp>
        <p:nvSpPr>
          <p:cNvPr id="3" name="Content Placeholder 2"/>
          <p:cNvSpPr>
            <a:spLocks noGrp="1"/>
          </p:cNvSpPr>
          <p:nvPr>
            <p:ph idx="1"/>
          </p:nvPr>
        </p:nvSpPr>
        <p:spPr>
          <a:xfrm>
            <a:off x="457200" y="1600202"/>
            <a:ext cx="8229600" cy="4525963"/>
          </a:xfrm>
          <a:prstGeom prst="rect">
            <a:avLst/>
          </a:prstGeom>
        </p:spPr>
        <p:txBody>
          <a:bodyPr vert="horz"/>
          <a:lstStyle>
            <a:lvl1pPr>
              <a:defRPr>
                <a:latin typeface=" Arial"/>
              </a:defRPr>
            </a:lvl1pPr>
            <a:lvl2pPr>
              <a:defRPr>
                <a:latin typeface=" Arial"/>
              </a:defRPr>
            </a:lvl2pPr>
            <a:lvl3pPr>
              <a:defRPr>
                <a:latin typeface=" Arial"/>
              </a:defRPr>
            </a:lvl3pPr>
            <a:lvl4pPr>
              <a:defRPr>
                <a:latin typeface=" Arial"/>
              </a:defRPr>
            </a:lvl4pPr>
            <a:lvl5pPr>
              <a:defRPr>
                <a:latin typeface=" 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9206941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prstGeom prst="rect">
            <a:avLst/>
          </a:prstGeom>
        </p:spPr>
        <p:txBody>
          <a:bodyPr vert="horz" anchor="ctr"/>
          <a:lstStyle>
            <a:lvl1pPr>
              <a:defRPr sz="3600" b="1">
                <a:latin typeface=" Arial"/>
                <a:cs typeface="Arial"/>
              </a:defRPr>
            </a:lvl1pPr>
          </a:lstStyle>
          <a:p>
            <a:r>
              <a:rPr lang="en-US" dirty="0"/>
              <a:t>Click to edit Master title style</a:t>
            </a:r>
          </a:p>
        </p:txBody>
      </p:sp>
      <p:sp>
        <p:nvSpPr>
          <p:cNvPr id="3" name="Content Placeholder 2"/>
          <p:cNvSpPr>
            <a:spLocks noGrp="1"/>
          </p:cNvSpPr>
          <p:nvPr>
            <p:ph sz="half" idx="1"/>
          </p:nvPr>
        </p:nvSpPr>
        <p:spPr>
          <a:xfrm>
            <a:off x="152400" y="1371600"/>
            <a:ext cx="4343400" cy="5029200"/>
          </a:xfrm>
          <a:prstGeom prst="rect">
            <a:avLst/>
          </a:prstGeom>
        </p:spPr>
        <p:txBody>
          <a:bodyPr vert="horz"/>
          <a:lstStyle>
            <a:lvl1pPr>
              <a:defRPr sz="2800">
                <a:latin typeface=" Arial"/>
              </a:defRPr>
            </a:lvl1pPr>
            <a:lvl2pPr>
              <a:defRPr sz="2400">
                <a:latin typeface=" Arial"/>
              </a:defRPr>
            </a:lvl2pPr>
            <a:lvl3pPr>
              <a:defRPr sz="2000">
                <a:latin typeface=" Arial"/>
              </a:defRPr>
            </a:lvl3pPr>
            <a:lvl4pPr>
              <a:defRPr sz="1800">
                <a:latin typeface=" Arial"/>
              </a:defRPr>
            </a:lvl4pPr>
            <a:lvl5pPr>
              <a:defRPr sz="1800">
                <a:latin typeface=" 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419600" cy="5029200"/>
          </a:xfrm>
          <a:prstGeom prst="rect">
            <a:avLst/>
          </a:prstGeom>
        </p:spPr>
        <p:txBody>
          <a:bodyPr vert="horz"/>
          <a:lstStyle>
            <a:lvl1pPr>
              <a:defRPr sz="2800">
                <a:latin typeface=" Arial"/>
              </a:defRPr>
            </a:lvl1pPr>
            <a:lvl2pPr>
              <a:defRPr sz="2400">
                <a:latin typeface=" Arial"/>
              </a:defRPr>
            </a:lvl2pPr>
            <a:lvl3pPr>
              <a:defRPr sz="2000">
                <a:latin typeface=" Arial"/>
              </a:defRPr>
            </a:lvl3pPr>
            <a:lvl4pPr>
              <a:defRPr sz="1800">
                <a:latin typeface=" Arial"/>
              </a:defRPr>
            </a:lvl4pPr>
            <a:lvl5pPr>
              <a:defRPr sz="1800">
                <a:latin typeface=" 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6" name="Straight Connector 5"/>
          <p:cNvCxnSpPr/>
          <p:nvPr userDrawn="1"/>
        </p:nvCxnSpPr>
        <p:spPr bwMode="auto">
          <a:xfrm>
            <a:off x="4572000" y="1295400"/>
            <a:ext cx="0" cy="525780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82182186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prstGeom prst="rect">
            <a:avLst/>
          </a:prstGeom>
        </p:spPr>
        <p:txBody>
          <a:bodyPr vert="horz" anchor="ctr"/>
          <a:lstStyle>
            <a:lvl1pPr>
              <a:defRPr sz="3600" b="1">
                <a:latin typeface="Arial"/>
                <a:cs typeface="Arial"/>
              </a:defRPr>
            </a:lvl1pPr>
          </a:lstStyle>
          <a:p>
            <a:r>
              <a:rPr lang="en-US" dirty="0"/>
              <a:t>Click to edit Master title style</a:t>
            </a:r>
          </a:p>
        </p:txBody>
      </p:sp>
    </p:spTree>
    <p:extLst>
      <p:ext uri="{BB962C8B-B14F-4D97-AF65-F5344CB8AC3E}">
        <p14:creationId xmlns:p14="http://schemas.microsoft.com/office/powerpoint/2010/main" val="83732022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9609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FY16 LRTC">
    <p:spTree>
      <p:nvGrpSpPr>
        <p:cNvPr id="1" name=""/>
        <p:cNvGrpSpPr/>
        <p:nvPr/>
      </p:nvGrpSpPr>
      <p:grpSpPr>
        <a:xfrm>
          <a:off x="0" y="0"/>
          <a:ext cx="0" cy="0"/>
          <a:chOff x="0" y="0"/>
          <a:chExt cx="0" cy="0"/>
        </a:xfrm>
      </p:grpSpPr>
      <p:sp>
        <p:nvSpPr>
          <p:cNvPr id="2" name="Title 1"/>
          <p:cNvSpPr>
            <a:spLocks noGrp="1"/>
          </p:cNvSpPr>
          <p:nvPr>
            <p:ph type="title"/>
          </p:nvPr>
        </p:nvSpPr>
        <p:spPr>
          <a:xfrm>
            <a:off x="439338" y="94286"/>
            <a:ext cx="8229600" cy="1143000"/>
          </a:xfrm>
          <a:prstGeom prst="rect">
            <a:avLst/>
          </a:prstGeom>
        </p:spPr>
        <p:txBody>
          <a:bodyPr>
            <a:normAutofit/>
          </a:bodyPr>
          <a:lstStyle>
            <a:lvl1pPr>
              <a:defRPr sz="4000" b="1">
                <a:latin typeface="Arial" panose="020B0604020202020204" pitchFamily="34" charset="0"/>
                <a:cs typeface="Arial" panose="020B0604020202020204" pitchFamily="34" charset="0"/>
              </a:defRPr>
            </a:lvl1pPr>
          </a:lstStyle>
          <a:p>
            <a:r>
              <a:rPr lang="en-US" dirty="0"/>
              <a:t>Click to edit Master title style</a:t>
            </a:r>
          </a:p>
        </p:txBody>
      </p:sp>
      <p:graphicFrame>
        <p:nvGraphicFramePr>
          <p:cNvPr id="39" name="Table 38"/>
          <p:cNvGraphicFramePr>
            <a:graphicFrameLocks noGrp="1"/>
          </p:cNvGraphicFramePr>
          <p:nvPr userDrawn="1"/>
        </p:nvGraphicFramePr>
        <p:xfrm>
          <a:off x="0" y="1237286"/>
          <a:ext cx="9144003" cy="5279261"/>
        </p:xfrm>
        <a:graphic>
          <a:graphicData uri="http://schemas.openxmlformats.org/drawingml/2006/table">
            <a:tbl>
              <a:tblPr firstRow="1" bandRow="1">
                <a:tableStyleId>{2D5ABB26-0587-4C30-8999-92F81FD0307C}</a:tableStyleId>
              </a:tblPr>
              <a:tblGrid>
                <a:gridCol w="462987">
                  <a:extLst>
                    <a:ext uri="{9D8B030D-6E8A-4147-A177-3AD203B41FA5}">
                      <a16:colId xmlns:a16="http://schemas.microsoft.com/office/drawing/2014/main" val="20000"/>
                    </a:ext>
                  </a:extLst>
                </a:gridCol>
                <a:gridCol w="723418">
                  <a:extLst>
                    <a:ext uri="{9D8B030D-6E8A-4147-A177-3AD203B41FA5}">
                      <a16:colId xmlns:a16="http://schemas.microsoft.com/office/drawing/2014/main" val="20001"/>
                    </a:ext>
                  </a:extLst>
                </a:gridCol>
                <a:gridCol w="723418">
                  <a:extLst>
                    <a:ext uri="{9D8B030D-6E8A-4147-A177-3AD203B41FA5}">
                      <a16:colId xmlns:a16="http://schemas.microsoft.com/office/drawing/2014/main" val="20002"/>
                    </a:ext>
                  </a:extLst>
                </a:gridCol>
                <a:gridCol w="723418">
                  <a:extLst>
                    <a:ext uri="{9D8B030D-6E8A-4147-A177-3AD203B41FA5}">
                      <a16:colId xmlns:a16="http://schemas.microsoft.com/office/drawing/2014/main" val="20003"/>
                    </a:ext>
                  </a:extLst>
                </a:gridCol>
                <a:gridCol w="723418">
                  <a:extLst>
                    <a:ext uri="{9D8B030D-6E8A-4147-A177-3AD203B41FA5}">
                      <a16:colId xmlns:a16="http://schemas.microsoft.com/office/drawing/2014/main" val="20004"/>
                    </a:ext>
                  </a:extLst>
                </a:gridCol>
                <a:gridCol w="723418">
                  <a:extLst>
                    <a:ext uri="{9D8B030D-6E8A-4147-A177-3AD203B41FA5}">
                      <a16:colId xmlns:a16="http://schemas.microsoft.com/office/drawing/2014/main" val="20005"/>
                    </a:ext>
                  </a:extLst>
                </a:gridCol>
                <a:gridCol w="723418">
                  <a:extLst>
                    <a:ext uri="{9D8B030D-6E8A-4147-A177-3AD203B41FA5}">
                      <a16:colId xmlns:a16="http://schemas.microsoft.com/office/drawing/2014/main" val="20006"/>
                    </a:ext>
                  </a:extLst>
                </a:gridCol>
                <a:gridCol w="723418">
                  <a:extLst>
                    <a:ext uri="{9D8B030D-6E8A-4147-A177-3AD203B41FA5}">
                      <a16:colId xmlns:a16="http://schemas.microsoft.com/office/drawing/2014/main" val="20007"/>
                    </a:ext>
                  </a:extLst>
                </a:gridCol>
                <a:gridCol w="723418">
                  <a:extLst>
                    <a:ext uri="{9D8B030D-6E8A-4147-A177-3AD203B41FA5}">
                      <a16:colId xmlns:a16="http://schemas.microsoft.com/office/drawing/2014/main" val="20008"/>
                    </a:ext>
                  </a:extLst>
                </a:gridCol>
                <a:gridCol w="723418">
                  <a:extLst>
                    <a:ext uri="{9D8B030D-6E8A-4147-A177-3AD203B41FA5}">
                      <a16:colId xmlns:a16="http://schemas.microsoft.com/office/drawing/2014/main" val="20009"/>
                    </a:ext>
                  </a:extLst>
                </a:gridCol>
                <a:gridCol w="723418">
                  <a:extLst>
                    <a:ext uri="{9D8B030D-6E8A-4147-A177-3AD203B41FA5}">
                      <a16:colId xmlns:a16="http://schemas.microsoft.com/office/drawing/2014/main" val="20010"/>
                    </a:ext>
                  </a:extLst>
                </a:gridCol>
                <a:gridCol w="723418">
                  <a:extLst>
                    <a:ext uri="{9D8B030D-6E8A-4147-A177-3AD203B41FA5}">
                      <a16:colId xmlns:a16="http://schemas.microsoft.com/office/drawing/2014/main" val="20011"/>
                    </a:ext>
                  </a:extLst>
                </a:gridCol>
                <a:gridCol w="723418">
                  <a:extLst>
                    <a:ext uri="{9D8B030D-6E8A-4147-A177-3AD203B41FA5}">
                      <a16:colId xmlns:a16="http://schemas.microsoft.com/office/drawing/2014/main" val="20012"/>
                    </a:ext>
                  </a:extLst>
                </a:gridCol>
              </a:tblGrid>
              <a:tr h="277770">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3">
                  <a:txBody>
                    <a:bodyPr/>
                    <a:lstStyle/>
                    <a:p>
                      <a:pPr algn="ctr"/>
                      <a:r>
                        <a:rPr lang="en-US" sz="1200" b="1" dirty="0">
                          <a:latin typeface="Arial" panose="020B0604020202020204" pitchFamily="34" charset="0"/>
                          <a:cs typeface="Arial" panose="020B0604020202020204" pitchFamily="34" charset="0"/>
                        </a:rPr>
                        <a:t>Q1 FY17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200" b="1" dirty="0">
                          <a:latin typeface="Arial" panose="020B0604020202020204" pitchFamily="34" charset="0"/>
                          <a:cs typeface="Arial" panose="020B0604020202020204" pitchFamily="34" charset="0"/>
                        </a:rPr>
                        <a:t>Q2 FY17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200" b="1" dirty="0">
                          <a:latin typeface="Arial" panose="020B0604020202020204" pitchFamily="34" charset="0"/>
                          <a:cs typeface="Arial" panose="020B0604020202020204" pitchFamily="34" charset="0"/>
                        </a:rPr>
                        <a:t>Q3 FY17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200" b="1" dirty="0">
                          <a:latin typeface="Arial" panose="020B0604020202020204" pitchFamily="34" charset="0"/>
                          <a:cs typeface="Arial" panose="020B0604020202020204" pitchFamily="34" charset="0"/>
                        </a:rPr>
                        <a:t>Q4 FY17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7770">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200" b="1" dirty="0">
                          <a:latin typeface="Arial" panose="020B0604020202020204" pitchFamily="34" charset="0"/>
                          <a:cs typeface="Arial" panose="020B0604020202020204" pitchFamily="34" charset="0"/>
                        </a:rPr>
                        <a:t>OCT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NOV</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DEC</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JAN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FEB</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MAR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APR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MAY</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JUN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JUL</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AUG</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SEP</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788646">
                <a:tc>
                  <a:txBody>
                    <a:bodyPr/>
                    <a:lstStyle/>
                    <a:p>
                      <a:pPr algn="ctr"/>
                      <a:r>
                        <a:rPr lang="en-US" sz="900" b="1" dirty="0">
                          <a:latin typeface="Arial" panose="020B0604020202020204" pitchFamily="34" charset="0"/>
                          <a:cs typeface="Arial" panose="020B0604020202020204" pitchFamily="34" charset="0"/>
                        </a:rPr>
                        <a:t>TF</a:t>
                      </a:r>
                      <a:r>
                        <a:rPr lang="en-US" sz="900" b="1" baseline="0" dirty="0">
                          <a:latin typeface="Arial" panose="020B0604020202020204" pitchFamily="34" charset="0"/>
                          <a:cs typeface="Arial" panose="020B0604020202020204" pitchFamily="34" charset="0"/>
                        </a:rPr>
                        <a:t> Gunfighter</a:t>
                      </a:r>
                      <a:endParaRPr lang="en-US" sz="900" b="1"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787015">
                <a:tc>
                  <a:txBody>
                    <a:bodyPr/>
                    <a:lstStyle/>
                    <a:p>
                      <a:pPr algn="ctr"/>
                      <a:r>
                        <a:rPr lang="en-US" sz="900" b="1" dirty="0">
                          <a:latin typeface="Arial" panose="020B0604020202020204" pitchFamily="34" charset="0"/>
                          <a:cs typeface="Arial" panose="020B0604020202020204" pitchFamily="34" charset="0"/>
                        </a:rPr>
                        <a:t>Riley</a:t>
                      </a:r>
                      <a:endParaRPr lang="en-US" sz="900" b="1" baseline="0" dirty="0">
                        <a:latin typeface="Arial" panose="020B0604020202020204" pitchFamily="34" charset="0"/>
                        <a:cs typeface="Arial" panose="020B0604020202020204" pitchFamily="34" charset="0"/>
                      </a:endParaRPr>
                    </a:p>
                    <a:p>
                      <a:pPr algn="ctr"/>
                      <a:r>
                        <a:rPr lang="en-US" sz="900" b="1" baseline="0" dirty="0">
                          <a:latin typeface="Arial" panose="020B0604020202020204" pitchFamily="34" charset="0"/>
                          <a:cs typeface="Arial" panose="020B0604020202020204" pitchFamily="34" charset="0"/>
                        </a:rPr>
                        <a:t>Gunfighters</a:t>
                      </a:r>
                      <a:endParaRPr lang="en-US" sz="900" b="1"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2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7870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cs typeface="Arial" panose="020B0604020202020204" pitchFamily="34" charset="0"/>
                        </a:rPr>
                        <a:t>HHC/1-1 (Rear)</a:t>
                      </a:r>
                    </a:p>
                  </a:txBody>
                  <a:tcPr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7870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cs typeface="Arial" panose="020B0604020202020204" pitchFamily="34" charset="0"/>
                        </a:rPr>
                        <a:t>D/1-1 (Rear)</a:t>
                      </a:r>
                    </a:p>
                  </a:txBody>
                  <a:tcPr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7870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latin typeface="Arial" panose="020B0604020202020204" pitchFamily="34" charset="0"/>
                          <a:cs typeface="Arial" panose="020B0604020202020204" pitchFamily="34" charset="0"/>
                        </a:rPr>
                        <a:t>E/1-1 (Rear)</a:t>
                      </a:r>
                    </a:p>
                  </a:txBody>
                  <a:tcPr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6"/>
                  </a:ext>
                </a:extLst>
              </a:tr>
              <a:tr h="787015">
                <a:tc>
                  <a:txBody>
                    <a:bodyPr/>
                    <a:lstStyle/>
                    <a:p>
                      <a:pPr algn="ctr"/>
                      <a:r>
                        <a:rPr lang="en-US" sz="900" b="1" dirty="0">
                          <a:latin typeface="Arial" panose="020B0604020202020204" pitchFamily="34" charset="0"/>
                          <a:cs typeface="Arial" panose="020B0604020202020204" pitchFamily="34" charset="0"/>
                        </a:rPr>
                        <a:t>F/1 AVN</a:t>
                      </a:r>
                    </a:p>
                  </a:txBody>
                  <a:tcPr vert="vert27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865943295"/>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RTC">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a:prstGeom prst="rect">
            <a:avLst/>
          </a:prstGeom>
        </p:spPr>
        <p:txBody>
          <a:bodyPr>
            <a:normAutofit/>
          </a:bodyPr>
          <a:lstStyle>
            <a:lvl1pPr>
              <a:defRPr sz="4000" b="1">
                <a:latin typeface="Arial" panose="020B0604020202020204" pitchFamily="34" charset="0"/>
                <a:cs typeface="Arial" panose="020B0604020202020204" pitchFamily="34" charset="0"/>
              </a:defRPr>
            </a:lvl1pPr>
          </a:lstStyle>
          <a:p>
            <a:r>
              <a:rPr lang="en-US" dirty="0"/>
              <a:t>Click to edit Master title style</a:t>
            </a:r>
          </a:p>
        </p:txBody>
      </p:sp>
      <p:graphicFrame>
        <p:nvGraphicFramePr>
          <p:cNvPr id="39" name="Table 38"/>
          <p:cNvGraphicFramePr>
            <a:graphicFrameLocks noGrp="1"/>
          </p:cNvGraphicFramePr>
          <p:nvPr userDrawn="1"/>
        </p:nvGraphicFramePr>
        <p:xfrm>
          <a:off x="0" y="1237287"/>
          <a:ext cx="9144003" cy="5239713"/>
        </p:xfrm>
        <a:graphic>
          <a:graphicData uri="http://schemas.openxmlformats.org/drawingml/2006/table">
            <a:tbl>
              <a:tblPr firstRow="1" bandRow="1">
                <a:tableStyleId>{2D5ABB26-0587-4C30-8999-92F81FD0307C}</a:tableStyleId>
              </a:tblPr>
              <a:tblGrid>
                <a:gridCol w="462987">
                  <a:extLst>
                    <a:ext uri="{9D8B030D-6E8A-4147-A177-3AD203B41FA5}">
                      <a16:colId xmlns:a16="http://schemas.microsoft.com/office/drawing/2014/main" val="20000"/>
                    </a:ext>
                  </a:extLst>
                </a:gridCol>
                <a:gridCol w="723418">
                  <a:extLst>
                    <a:ext uri="{9D8B030D-6E8A-4147-A177-3AD203B41FA5}">
                      <a16:colId xmlns:a16="http://schemas.microsoft.com/office/drawing/2014/main" val="20001"/>
                    </a:ext>
                  </a:extLst>
                </a:gridCol>
                <a:gridCol w="723418">
                  <a:extLst>
                    <a:ext uri="{9D8B030D-6E8A-4147-A177-3AD203B41FA5}">
                      <a16:colId xmlns:a16="http://schemas.microsoft.com/office/drawing/2014/main" val="20002"/>
                    </a:ext>
                  </a:extLst>
                </a:gridCol>
                <a:gridCol w="723418">
                  <a:extLst>
                    <a:ext uri="{9D8B030D-6E8A-4147-A177-3AD203B41FA5}">
                      <a16:colId xmlns:a16="http://schemas.microsoft.com/office/drawing/2014/main" val="20003"/>
                    </a:ext>
                  </a:extLst>
                </a:gridCol>
                <a:gridCol w="723418">
                  <a:extLst>
                    <a:ext uri="{9D8B030D-6E8A-4147-A177-3AD203B41FA5}">
                      <a16:colId xmlns:a16="http://schemas.microsoft.com/office/drawing/2014/main" val="20004"/>
                    </a:ext>
                  </a:extLst>
                </a:gridCol>
                <a:gridCol w="723418">
                  <a:extLst>
                    <a:ext uri="{9D8B030D-6E8A-4147-A177-3AD203B41FA5}">
                      <a16:colId xmlns:a16="http://schemas.microsoft.com/office/drawing/2014/main" val="20005"/>
                    </a:ext>
                  </a:extLst>
                </a:gridCol>
                <a:gridCol w="723418">
                  <a:extLst>
                    <a:ext uri="{9D8B030D-6E8A-4147-A177-3AD203B41FA5}">
                      <a16:colId xmlns:a16="http://schemas.microsoft.com/office/drawing/2014/main" val="20006"/>
                    </a:ext>
                  </a:extLst>
                </a:gridCol>
                <a:gridCol w="723418">
                  <a:extLst>
                    <a:ext uri="{9D8B030D-6E8A-4147-A177-3AD203B41FA5}">
                      <a16:colId xmlns:a16="http://schemas.microsoft.com/office/drawing/2014/main" val="20007"/>
                    </a:ext>
                  </a:extLst>
                </a:gridCol>
                <a:gridCol w="723418">
                  <a:extLst>
                    <a:ext uri="{9D8B030D-6E8A-4147-A177-3AD203B41FA5}">
                      <a16:colId xmlns:a16="http://schemas.microsoft.com/office/drawing/2014/main" val="20008"/>
                    </a:ext>
                  </a:extLst>
                </a:gridCol>
                <a:gridCol w="723418">
                  <a:extLst>
                    <a:ext uri="{9D8B030D-6E8A-4147-A177-3AD203B41FA5}">
                      <a16:colId xmlns:a16="http://schemas.microsoft.com/office/drawing/2014/main" val="20009"/>
                    </a:ext>
                  </a:extLst>
                </a:gridCol>
                <a:gridCol w="723418">
                  <a:extLst>
                    <a:ext uri="{9D8B030D-6E8A-4147-A177-3AD203B41FA5}">
                      <a16:colId xmlns:a16="http://schemas.microsoft.com/office/drawing/2014/main" val="20010"/>
                    </a:ext>
                  </a:extLst>
                </a:gridCol>
                <a:gridCol w="723418">
                  <a:extLst>
                    <a:ext uri="{9D8B030D-6E8A-4147-A177-3AD203B41FA5}">
                      <a16:colId xmlns:a16="http://schemas.microsoft.com/office/drawing/2014/main" val="20011"/>
                    </a:ext>
                  </a:extLst>
                </a:gridCol>
                <a:gridCol w="723418">
                  <a:extLst>
                    <a:ext uri="{9D8B030D-6E8A-4147-A177-3AD203B41FA5}">
                      <a16:colId xmlns:a16="http://schemas.microsoft.com/office/drawing/2014/main" val="20012"/>
                    </a:ext>
                  </a:extLst>
                </a:gridCol>
              </a:tblGrid>
              <a:tr h="286834">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3">
                  <a:txBody>
                    <a:bodyPr/>
                    <a:lstStyle/>
                    <a:p>
                      <a:pPr algn="ctr"/>
                      <a:r>
                        <a:rPr lang="en-US" sz="1200" b="1" dirty="0">
                          <a:latin typeface="Arial" panose="020B0604020202020204" pitchFamily="34" charset="0"/>
                          <a:cs typeface="Arial" panose="020B0604020202020204" pitchFamily="34" charset="0"/>
                        </a:rPr>
                        <a:t>Q2 FY17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200" b="1" dirty="0">
                          <a:latin typeface="Arial" panose="020B0604020202020204" pitchFamily="34" charset="0"/>
                          <a:cs typeface="Arial" panose="020B0604020202020204" pitchFamily="34" charset="0"/>
                        </a:rPr>
                        <a:t>Q3 FY17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200" b="1" dirty="0">
                          <a:latin typeface="Arial" panose="020B0604020202020204" pitchFamily="34" charset="0"/>
                          <a:cs typeface="Arial" panose="020B0604020202020204" pitchFamily="34" charset="0"/>
                        </a:rPr>
                        <a:t>Q4 FY17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200" b="1" dirty="0">
                          <a:latin typeface="Arial" panose="020B0604020202020204" pitchFamily="34" charset="0"/>
                          <a:cs typeface="Arial" panose="020B0604020202020204" pitchFamily="34" charset="0"/>
                        </a:rPr>
                        <a:t>Q1 FY18</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6834">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200" b="1" dirty="0">
                          <a:latin typeface="Arial" panose="020B0604020202020204" pitchFamily="34" charset="0"/>
                          <a:cs typeface="Arial" panose="020B0604020202020204" pitchFamily="34" charset="0"/>
                        </a:rPr>
                        <a:t>JAN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FEB</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MAR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APR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MAY</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JUN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JUL</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AUG</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SEP</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OCT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NOV</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DEC</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682238">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1274818">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2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71708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71708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8176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6"/>
                  </a:ext>
                </a:extLst>
              </a:tr>
              <a:tr h="457200">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7"/>
                  </a:ext>
                </a:extLst>
              </a:tr>
            </a:tbl>
          </a:graphicData>
        </a:graphic>
      </p:graphicFrame>
      <p:sp>
        <p:nvSpPr>
          <p:cNvPr id="4" name="Rectangle 3"/>
          <p:cNvSpPr/>
          <p:nvPr userDrawn="1"/>
        </p:nvSpPr>
        <p:spPr>
          <a:xfrm>
            <a:off x="-2218" y="1825104"/>
            <a:ext cx="443883" cy="685801"/>
          </a:xfrm>
          <a:prstGeom prst="rect">
            <a:avLst/>
          </a:prstGeom>
          <a:solidFill>
            <a:srgbClr val="7030A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900" b="1" dirty="0">
                <a:solidFill>
                  <a:prstClr val="white"/>
                </a:solidFill>
                <a:latin typeface="Arial" panose="020B0604020202020204" pitchFamily="34" charset="0"/>
                <a:cs typeface="Arial" panose="020B0604020202020204" pitchFamily="34" charset="0"/>
              </a:rPr>
              <a:t>Inspection</a:t>
            </a:r>
          </a:p>
        </p:txBody>
      </p:sp>
      <p:sp>
        <p:nvSpPr>
          <p:cNvPr id="5" name="Rectangle 4"/>
          <p:cNvSpPr/>
          <p:nvPr userDrawn="1"/>
        </p:nvSpPr>
        <p:spPr>
          <a:xfrm>
            <a:off x="5183" y="2518180"/>
            <a:ext cx="443883" cy="1219200"/>
          </a:xfrm>
          <a:prstGeom prst="rect">
            <a:avLst/>
          </a:prstGeom>
          <a:solidFill>
            <a:srgbClr val="ACECFD"/>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Maneuver</a:t>
            </a:r>
          </a:p>
        </p:txBody>
      </p:sp>
      <p:sp>
        <p:nvSpPr>
          <p:cNvPr id="6" name="Rectangle 5"/>
          <p:cNvSpPr/>
          <p:nvPr userDrawn="1"/>
        </p:nvSpPr>
        <p:spPr>
          <a:xfrm>
            <a:off x="21456" y="3784523"/>
            <a:ext cx="435745" cy="674704"/>
          </a:xfrm>
          <a:prstGeom prst="rect">
            <a:avLst/>
          </a:prstGeom>
          <a:solidFill>
            <a:srgbClr val="FF0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a:solidFill>
                  <a:prstClr val="white"/>
                </a:solidFill>
                <a:latin typeface="Arial" panose="020B0604020202020204" pitchFamily="34" charset="0"/>
                <a:cs typeface="Arial" panose="020B0604020202020204" pitchFamily="34" charset="0"/>
              </a:rPr>
              <a:t>Fires</a:t>
            </a:r>
          </a:p>
        </p:txBody>
      </p:sp>
      <p:sp>
        <p:nvSpPr>
          <p:cNvPr id="7" name="Rectangle 6"/>
          <p:cNvSpPr/>
          <p:nvPr userDrawn="1"/>
        </p:nvSpPr>
        <p:spPr>
          <a:xfrm rot="16200000">
            <a:off x="-98022" y="4612732"/>
            <a:ext cx="674702" cy="435745"/>
          </a:xfrm>
          <a:prstGeom prst="rect">
            <a:avLst/>
          </a:prstGeom>
          <a:solidFill>
            <a:schemeClr val="bg1">
              <a:lumMod val="75000"/>
            </a:schemeClr>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Readiness</a:t>
            </a:r>
          </a:p>
        </p:txBody>
      </p:sp>
      <p:sp>
        <p:nvSpPr>
          <p:cNvPr id="10" name="Rectangle 9"/>
          <p:cNvSpPr/>
          <p:nvPr userDrawn="1"/>
        </p:nvSpPr>
        <p:spPr>
          <a:xfrm rot="16200000">
            <a:off x="8358" y="6045169"/>
            <a:ext cx="437531" cy="426129"/>
          </a:xfrm>
          <a:prstGeom prst="rect">
            <a:avLst/>
          </a:prstGeom>
          <a:solidFill>
            <a:srgbClr val="FFFF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EXT</a:t>
            </a:r>
          </a:p>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SPT</a:t>
            </a:r>
          </a:p>
        </p:txBody>
      </p:sp>
      <p:sp>
        <p:nvSpPr>
          <p:cNvPr id="11" name="Rectangle 10"/>
          <p:cNvSpPr/>
          <p:nvPr userDrawn="1"/>
        </p:nvSpPr>
        <p:spPr>
          <a:xfrm>
            <a:off x="28115" y="5187626"/>
            <a:ext cx="420951" cy="832173"/>
          </a:xfrm>
          <a:prstGeom prst="rect">
            <a:avLst/>
          </a:prstGeom>
          <a:solidFill>
            <a:srgbClr val="FFC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err="1">
                <a:solidFill>
                  <a:prstClr val="black"/>
                </a:solidFill>
                <a:latin typeface="Arial" panose="020B0604020202020204" pitchFamily="34" charset="0"/>
                <a:cs typeface="Arial" panose="020B0604020202020204" pitchFamily="34" charset="0"/>
              </a:rPr>
              <a:t>Fieldings</a:t>
            </a:r>
            <a:r>
              <a:rPr lang="en-US" sz="1000" b="1" dirty="0">
                <a:solidFill>
                  <a:prstClr val="black"/>
                </a:solidFill>
                <a:latin typeface="Arial" panose="020B0604020202020204" pitchFamily="34" charset="0"/>
                <a:cs typeface="Arial" panose="020B0604020202020204" pitchFamily="34" charset="0"/>
              </a:rPr>
              <a:t>, Services &amp; Sustainment</a:t>
            </a:r>
          </a:p>
        </p:txBody>
      </p:sp>
    </p:spTree>
    <p:extLst>
      <p:ext uri="{BB962C8B-B14F-4D97-AF65-F5344CB8AC3E}">
        <p14:creationId xmlns:p14="http://schemas.microsoft.com/office/powerpoint/2010/main" val="1996919027"/>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LRTC">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a:prstGeom prst="rect">
            <a:avLst/>
          </a:prstGeom>
        </p:spPr>
        <p:txBody>
          <a:bodyPr>
            <a:normAutofit/>
          </a:bodyPr>
          <a:lstStyle>
            <a:lvl1pPr>
              <a:defRPr sz="4000" b="1">
                <a:latin typeface="Arial" panose="020B0604020202020204" pitchFamily="34" charset="0"/>
                <a:cs typeface="Arial" panose="020B0604020202020204" pitchFamily="34" charset="0"/>
              </a:defRPr>
            </a:lvl1pPr>
          </a:lstStyle>
          <a:p>
            <a:r>
              <a:rPr lang="en-US" dirty="0"/>
              <a:t>Click to edit Master title style</a:t>
            </a:r>
          </a:p>
        </p:txBody>
      </p:sp>
      <p:graphicFrame>
        <p:nvGraphicFramePr>
          <p:cNvPr id="39" name="Table 38"/>
          <p:cNvGraphicFramePr>
            <a:graphicFrameLocks noGrp="1"/>
          </p:cNvGraphicFramePr>
          <p:nvPr userDrawn="1"/>
        </p:nvGraphicFramePr>
        <p:xfrm>
          <a:off x="0" y="1237287"/>
          <a:ext cx="9144003" cy="5239713"/>
        </p:xfrm>
        <a:graphic>
          <a:graphicData uri="http://schemas.openxmlformats.org/drawingml/2006/table">
            <a:tbl>
              <a:tblPr firstRow="1" bandRow="1">
                <a:tableStyleId>{2D5ABB26-0587-4C30-8999-92F81FD0307C}</a:tableStyleId>
              </a:tblPr>
              <a:tblGrid>
                <a:gridCol w="462987">
                  <a:extLst>
                    <a:ext uri="{9D8B030D-6E8A-4147-A177-3AD203B41FA5}">
                      <a16:colId xmlns:a16="http://schemas.microsoft.com/office/drawing/2014/main" val="20000"/>
                    </a:ext>
                  </a:extLst>
                </a:gridCol>
                <a:gridCol w="723418">
                  <a:extLst>
                    <a:ext uri="{9D8B030D-6E8A-4147-A177-3AD203B41FA5}">
                      <a16:colId xmlns:a16="http://schemas.microsoft.com/office/drawing/2014/main" val="20001"/>
                    </a:ext>
                  </a:extLst>
                </a:gridCol>
                <a:gridCol w="723418">
                  <a:extLst>
                    <a:ext uri="{9D8B030D-6E8A-4147-A177-3AD203B41FA5}">
                      <a16:colId xmlns:a16="http://schemas.microsoft.com/office/drawing/2014/main" val="20002"/>
                    </a:ext>
                  </a:extLst>
                </a:gridCol>
                <a:gridCol w="723418">
                  <a:extLst>
                    <a:ext uri="{9D8B030D-6E8A-4147-A177-3AD203B41FA5}">
                      <a16:colId xmlns:a16="http://schemas.microsoft.com/office/drawing/2014/main" val="20003"/>
                    </a:ext>
                  </a:extLst>
                </a:gridCol>
                <a:gridCol w="723418">
                  <a:extLst>
                    <a:ext uri="{9D8B030D-6E8A-4147-A177-3AD203B41FA5}">
                      <a16:colId xmlns:a16="http://schemas.microsoft.com/office/drawing/2014/main" val="20004"/>
                    </a:ext>
                  </a:extLst>
                </a:gridCol>
                <a:gridCol w="723418">
                  <a:extLst>
                    <a:ext uri="{9D8B030D-6E8A-4147-A177-3AD203B41FA5}">
                      <a16:colId xmlns:a16="http://schemas.microsoft.com/office/drawing/2014/main" val="20005"/>
                    </a:ext>
                  </a:extLst>
                </a:gridCol>
                <a:gridCol w="723418">
                  <a:extLst>
                    <a:ext uri="{9D8B030D-6E8A-4147-A177-3AD203B41FA5}">
                      <a16:colId xmlns:a16="http://schemas.microsoft.com/office/drawing/2014/main" val="20006"/>
                    </a:ext>
                  </a:extLst>
                </a:gridCol>
                <a:gridCol w="723418">
                  <a:extLst>
                    <a:ext uri="{9D8B030D-6E8A-4147-A177-3AD203B41FA5}">
                      <a16:colId xmlns:a16="http://schemas.microsoft.com/office/drawing/2014/main" val="20007"/>
                    </a:ext>
                  </a:extLst>
                </a:gridCol>
                <a:gridCol w="723418">
                  <a:extLst>
                    <a:ext uri="{9D8B030D-6E8A-4147-A177-3AD203B41FA5}">
                      <a16:colId xmlns:a16="http://schemas.microsoft.com/office/drawing/2014/main" val="20008"/>
                    </a:ext>
                  </a:extLst>
                </a:gridCol>
                <a:gridCol w="723418">
                  <a:extLst>
                    <a:ext uri="{9D8B030D-6E8A-4147-A177-3AD203B41FA5}">
                      <a16:colId xmlns:a16="http://schemas.microsoft.com/office/drawing/2014/main" val="20009"/>
                    </a:ext>
                  </a:extLst>
                </a:gridCol>
                <a:gridCol w="723418">
                  <a:extLst>
                    <a:ext uri="{9D8B030D-6E8A-4147-A177-3AD203B41FA5}">
                      <a16:colId xmlns:a16="http://schemas.microsoft.com/office/drawing/2014/main" val="20010"/>
                    </a:ext>
                  </a:extLst>
                </a:gridCol>
                <a:gridCol w="723418">
                  <a:extLst>
                    <a:ext uri="{9D8B030D-6E8A-4147-A177-3AD203B41FA5}">
                      <a16:colId xmlns:a16="http://schemas.microsoft.com/office/drawing/2014/main" val="20011"/>
                    </a:ext>
                  </a:extLst>
                </a:gridCol>
                <a:gridCol w="723418">
                  <a:extLst>
                    <a:ext uri="{9D8B030D-6E8A-4147-A177-3AD203B41FA5}">
                      <a16:colId xmlns:a16="http://schemas.microsoft.com/office/drawing/2014/main" val="20012"/>
                    </a:ext>
                  </a:extLst>
                </a:gridCol>
              </a:tblGrid>
              <a:tr h="286834">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3">
                  <a:txBody>
                    <a:bodyPr/>
                    <a:lstStyle/>
                    <a:p>
                      <a:pPr algn="ctr"/>
                      <a:r>
                        <a:rPr lang="en-US" sz="1200" b="1" dirty="0">
                          <a:latin typeface="Arial" panose="020B0604020202020204" pitchFamily="34" charset="0"/>
                          <a:cs typeface="Arial" panose="020B0604020202020204" pitchFamily="34" charset="0"/>
                        </a:rPr>
                        <a:t>Q3 FY17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200" b="1" dirty="0">
                          <a:latin typeface="Arial" panose="020B0604020202020204" pitchFamily="34" charset="0"/>
                          <a:cs typeface="Arial" panose="020B0604020202020204" pitchFamily="34" charset="0"/>
                        </a:rPr>
                        <a:t>Q4 FY17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200" b="1" dirty="0">
                          <a:latin typeface="Arial" panose="020B0604020202020204" pitchFamily="34" charset="0"/>
                          <a:cs typeface="Arial" panose="020B0604020202020204" pitchFamily="34" charset="0"/>
                        </a:rPr>
                        <a:t>Q1 FY17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200" b="1" dirty="0">
                          <a:latin typeface="Arial" panose="020B0604020202020204" pitchFamily="34" charset="0"/>
                          <a:cs typeface="Arial" panose="020B0604020202020204" pitchFamily="34" charset="0"/>
                        </a:rPr>
                        <a:t>Q2 FY18</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6834">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200" b="1" dirty="0">
                          <a:latin typeface="Arial" panose="020B0604020202020204" pitchFamily="34" charset="0"/>
                          <a:cs typeface="Arial" panose="020B0604020202020204" pitchFamily="34" charset="0"/>
                        </a:rPr>
                        <a:t>APR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MAY</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JUN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JUL</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AUG</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SEP</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OCT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NOV</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DEC</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200" b="1" dirty="0">
                          <a:latin typeface="Arial" panose="020B0604020202020204" pitchFamily="34" charset="0"/>
                          <a:cs typeface="Arial" panose="020B0604020202020204" pitchFamily="34" charset="0"/>
                        </a:rPr>
                        <a:t>JAN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FEB</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a:latin typeface="Arial" panose="020B0604020202020204" pitchFamily="34" charset="0"/>
                          <a:cs typeface="Arial" panose="020B0604020202020204" pitchFamily="34" charset="0"/>
                        </a:rPr>
                        <a:t>MAR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682238">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algn="ctr"/>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1274818">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2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71708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71708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8176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6"/>
                  </a:ext>
                </a:extLst>
              </a:tr>
              <a:tr h="457200">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extLst>
                  <a:ext uri="{0D108BD9-81ED-4DB2-BD59-A6C34878D82A}">
                    <a16:rowId xmlns:a16="http://schemas.microsoft.com/office/drawing/2014/main" val="10007"/>
                  </a:ext>
                </a:extLst>
              </a:tr>
            </a:tbl>
          </a:graphicData>
        </a:graphic>
      </p:graphicFrame>
      <p:sp>
        <p:nvSpPr>
          <p:cNvPr id="4" name="Rectangle 3"/>
          <p:cNvSpPr/>
          <p:nvPr userDrawn="1"/>
        </p:nvSpPr>
        <p:spPr>
          <a:xfrm>
            <a:off x="-2218" y="1825104"/>
            <a:ext cx="443883" cy="685801"/>
          </a:xfrm>
          <a:prstGeom prst="rect">
            <a:avLst/>
          </a:prstGeom>
          <a:solidFill>
            <a:srgbClr val="7030A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900" b="1" dirty="0">
                <a:solidFill>
                  <a:prstClr val="white"/>
                </a:solidFill>
                <a:latin typeface="Arial" panose="020B0604020202020204" pitchFamily="34" charset="0"/>
                <a:cs typeface="Arial" panose="020B0604020202020204" pitchFamily="34" charset="0"/>
              </a:rPr>
              <a:t>Inspection</a:t>
            </a:r>
          </a:p>
        </p:txBody>
      </p:sp>
      <p:sp>
        <p:nvSpPr>
          <p:cNvPr id="5" name="Rectangle 4"/>
          <p:cNvSpPr/>
          <p:nvPr userDrawn="1"/>
        </p:nvSpPr>
        <p:spPr>
          <a:xfrm>
            <a:off x="5183" y="2518180"/>
            <a:ext cx="443883" cy="1219200"/>
          </a:xfrm>
          <a:prstGeom prst="rect">
            <a:avLst/>
          </a:prstGeom>
          <a:solidFill>
            <a:srgbClr val="ACECFD"/>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Maneuver</a:t>
            </a:r>
          </a:p>
        </p:txBody>
      </p:sp>
      <p:sp>
        <p:nvSpPr>
          <p:cNvPr id="6" name="Rectangle 5"/>
          <p:cNvSpPr/>
          <p:nvPr userDrawn="1"/>
        </p:nvSpPr>
        <p:spPr>
          <a:xfrm>
            <a:off x="21456" y="3784523"/>
            <a:ext cx="435745" cy="674704"/>
          </a:xfrm>
          <a:prstGeom prst="rect">
            <a:avLst/>
          </a:prstGeom>
          <a:solidFill>
            <a:srgbClr val="FF0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a:solidFill>
                  <a:prstClr val="white"/>
                </a:solidFill>
                <a:latin typeface="Arial" panose="020B0604020202020204" pitchFamily="34" charset="0"/>
                <a:cs typeface="Arial" panose="020B0604020202020204" pitchFamily="34" charset="0"/>
              </a:rPr>
              <a:t>Fires</a:t>
            </a:r>
          </a:p>
        </p:txBody>
      </p:sp>
      <p:sp>
        <p:nvSpPr>
          <p:cNvPr id="7" name="Rectangle 6"/>
          <p:cNvSpPr/>
          <p:nvPr userDrawn="1"/>
        </p:nvSpPr>
        <p:spPr>
          <a:xfrm rot="16200000">
            <a:off x="-98022" y="4612732"/>
            <a:ext cx="674702" cy="435745"/>
          </a:xfrm>
          <a:prstGeom prst="rect">
            <a:avLst/>
          </a:prstGeom>
          <a:solidFill>
            <a:schemeClr val="bg1">
              <a:lumMod val="75000"/>
            </a:schemeClr>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Readiness</a:t>
            </a:r>
          </a:p>
        </p:txBody>
      </p:sp>
      <p:sp>
        <p:nvSpPr>
          <p:cNvPr id="10" name="Rectangle 9"/>
          <p:cNvSpPr/>
          <p:nvPr userDrawn="1"/>
        </p:nvSpPr>
        <p:spPr>
          <a:xfrm rot="16200000">
            <a:off x="8358" y="6045169"/>
            <a:ext cx="437531" cy="426129"/>
          </a:xfrm>
          <a:prstGeom prst="rect">
            <a:avLst/>
          </a:prstGeom>
          <a:solidFill>
            <a:srgbClr val="FFFF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EXT</a:t>
            </a:r>
          </a:p>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SPT</a:t>
            </a:r>
          </a:p>
        </p:txBody>
      </p:sp>
      <p:sp>
        <p:nvSpPr>
          <p:cNvPr id="11" name="Rectangle 10"/>
          <p:cNvSpPr/>
          <p:nvPr userDrawn="1"/>
        </p:nvSpPr>
        <p:spPr>
          <a:xfrm>
            <a:off x="28115" y="5187626"/>
            <a:ext cx="420951" cy="832173"/>
          </a:xfrm>
          <a:prstGeom prst="rect">
            <a:avLst/>
          </a:prstGeom>
          <a:solidFill>
            <a:srgbClr val="FFC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err="1">
                <a:solidFill>
                  <a:prstClr val="black"/>
                </a:solidFill>
                <a:latin typeface="Arial" panose="020B0604020202020204" pitchFamily="34" charset="0"/>
                <a:cs typeface="Arial" panose="020B0604020202020204" pitchFamily="34" charset="0"/>
              </a:rPr>
              <a:t>Fieldings</a:t>
            </a:r>
            <a:r>
              <a:rPr lang="en-US" sz="1000" b="1" dirty="0">
                <a:solidFill>
                  <a:prstClr val="black"/>
                </a:solidFill>
                <a:latin typeface="Arial" panose="020B0604020202020204" pitchFamily="34" charset="0"/>
                <a:cs typeface="Arial" panose="020B0604020202020204" pitchFamily="34" charset="0"/>
              </a:rPr>
              <a:t>, Services &amp; Sustainment</a:t>
            </a:r>
          </a:p>
        </p:txBody>
      </p:sp>
    </p:spTree>
    <p:extLst>
      <p:ext uri="{BB962C8B-B14F-4D97-AF65-F5344CB8AC3E}">
        <p14:creationId xmlns:p14="http://schemas.microsoft.com/office/powerpoint/2010/main" val="337467729"/>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nd QTR FY18">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a:prstGeom prst="rect">
            <a:avLst/>
          </a:prstGeom>
        </p:spPr>
        <p:txBody>
          <a:bodyPr>
            <a:normAutofit/>
          </a:bodyPr>
          <a:lstStyle>
            <a:lvl1pPr>
              <a:defRPr sz="4000" b="1">
                <a:latin typeface="Arial" panose="020B0604020202020204" pitchFamily="34" charset="0"/>
                <a:cs typeface="Arial" panose="020B0604020202020204" pitchFamily="34" charset="0"/>
              </a:defRPr>
            </a:lvl1pPr>
          </a:lstStyle>
          <a:p>
            <a:r>
              <a:rPr lang="en-US" dirty="0"/>
              <a:t>Click to edit Master title style</a:t>
            </a:r>
          </a:p>
        </p:txBody>
      </p:sp>
      <p:graphicFrame>
        <p:nvGraphicFramePr>
          <p:cNvPr id="39" name="Table 38"/>
          <p:cNvGraphicFramePr>
            <a:graphicFrameLocks noGrp="1"/>
          </p:cNvGraphicFramePr>
          <p:nvPr userDrawn="1"/>
        </p:nvGraphicFramePr>
        <p:xfrm>
          <a:off x="-6" y="1237282"/>
          <a:ext cx="9144004" cy="5275570"/>
        </p:xfrm>
        <a:graphic>
          <a:graphicData uri="http://schemas.openxmlformats.org/drawingml/2006/table">
            <a:tbl>
              <a:tblPr firstRow="1" bandRow="1">
                <a:tableStyleId>{2D5ABB26-0587-4C30-8999-92F81FD0307C}</a:tableStyleId>
              </a:tblPr>
              <a:tblGrid>
                <a:gridCol w="446380">
                  <a:extLst>
                    <a:ext uri="{9D8B030D-6E8A-4147-A177-3AD203B41FA5}">
                      <a16:colId xmlns:a16="http://schemas.microsoft.com/office/drawing/2014/main" val="20000"/>
                    </a:ext>
                  </a:extLst>
                </a:gridCol>
                <a:gridCol w="724802">
                  <a:extLst>
                    <a:ext uri="{9D8B030D-6E8A-4147-A177-3AD203B41FA5}">
                      <a16:colId xmlns:a16="http://schemas.microsoft.com/office/drawing/2014/main" val="20001"/>
                    </a:ext>
                  </a:extLst>
                </a:gridCol>
                <a:gridCol w="724802">
                  <a:extLst>
                    <a:ext uri="{9D8B030D-6E8A-4147-A177-3AD203B41FA5}">
                      <a16:colId xmlns:a16="http://schemas.microsoft.com/office/drawing/2014/main" val="20002"/>
                    </a:ext>
                  </a:extLst>
                </a:gridCol>
                <a:gridCol w="724802">
                  <a:extLst>
                    <a:ext uri="{9D8B030D-6E8A-4147-A177-3AD203B41FA5}">
                      <a16:colId xmlns:a16="http://schemas.microsoft.com/office/drawing/2014/main" val="20003"/>
                    </a:ext>
                  </a:extLst>
                </a:gridCol>
                <a:gridCol w="724802">
                  <a:extLst>
                    <a:ext uri="{9D8B030D-6E8A-4147-A177-3AD203B41FA5}">
                      <a16:colId xmlns:a16="http://schemas.microsoft.com/office/drawing/2014/main" val="20004"/>
                    </a:ext>
                  </a:extLst>
                </a:gridCol>
                <a:gridCol w="724802">
                  <a:extLst>
                    <a:ext uri="{9D8B030D-6E8A-4147-A177-3AD203B41FA5}">
                      <a16:colId xmlns:a16="http://schemas.microsoft.com/office/drawing/2014/main" val="20005"/>
                    </a:ext>
                  </a:extLst>
                </a:gridCol>
                <a:gridCol w="724802">
                  <a:extLst>
                    <a:ext uri="{9D8B030D-6E8A-4147-A177-3AD203B41FA5}">
                      <a16:colId xmlns:a16="http://schemas.microsoft.com/office/drawing/2014/main" val="20006"/>
                    </a:ext>
                  </a:extLst>
                </a:gridCol>
                <a:gridCol w="724802">
                  <a:extLst>
                    <a:ext uri="{9D8B030D-6E8A-4147-A177-3AD203B41FA5}">
                      <a16:colId xmlns:a16="http://schemas.microsoft.com/office/drawing/2014/main" val="20007"/>
                    </a:ext>
                  </a:extLst>
                </a:gridCol>
                <a:gridCol w="724802">
                  <a:extLst>
                    <a:ext uri="{9D8B030D-6E8A-4147-A177-3AD203B41FA5}">
                      <a16:colId xmlns:a16="http://schemas.microsoft.com/office/drawing/2014/main" val="20008"/>
                    </a:ext>
                  </a:extLst>
                </a:gridCol>
                <a:gridCol w="724802">
                  <a:extLst>
                    <a:ext uri="{9D8B030D-6E8A-4147-A177-3AD203B41FA5}">
                      <a16:colId xmlns:a16="http://schemas.microsoft.com/office/drawing/2014/main" val="20009"/>
                    </a:ext>
                  </a:extLst>
                </a:gridCol>
                <a:gridCol w="724802">
                  <a:extLst>
                    <a:ext uri="{9D8B030D-6E8A-4147-A177-3AD203B41FA5}">
                      <a16:colId xmlns:a16="http://schemas.microsoft.com/office/drawing/2014/main" val="20010"/>
                    </a:ext>
                  </a:extLst>
                </a:gridCol>
                <a:gridCol w="724802">
                  <a:extLst>
                    <a:ext uri="{9D8B030D-6E8A-4147-A177-3AD203B41FA5}">
                      <a16:colId xmlns:a16="http://schemas.microsoft.com/office/drawing/2014/main" val="20011"/>
                    </a:ext>
                  </a:extLst>
                </a:gridCol>
                <a:gridCol w="724802">
                  <a:extLst>
                    <a:ext uri="{9D8B030D-6E8A-4147-A177-3AD203B41FA5}">
                      <a16:colId xmlns:a16="http://schemas.microsoft.com/office/drawing/2014/main" val="20012"/>
                    </a:ext>
                  </a:extLst>
                </a:gridCol>
              </a:tblGrid>
              <a:tr h="309326">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4">
                  <a:txBody>
                    <a:bodyPr/>
                    <a:lstStyle/>
                    <a:p>
                      <a:pPr algn="ctr"/>
                      <a:r>
                        <a:rPr lang="en-US" sz="1200" b="1" dirty="0">
                          <a:latin typeface="Arial" panose="020B0604020202020204" pitchFamily="34" charset="0"/>
                          <a:cs typeface="Arial" panose="020B0604020202020204" pitchFamily="34" charset="0"/>
                        </a:rPr>
                        <a:t>JAN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a:r>
                        <a:rPr lang="en-US" sz="1200" b="1" dirty="0">
                          <a:latin typeface="Arial" panose="020B0604020202020204" pitchFamily="34" charset="0"/>
                          <a:cs typeface="Arial" panose="020B0604020202020204" pitchFamily="34" charset="0"/>
                        </a:rPr>
                        <a:t>FEB</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algn="ctr"/>
                      <a:r>
                        <a:rPr lang="en-US" sz="1200" b="1" dirty="0">
                          <a:latin typeface="Arial" panose="020B0604020202020204" pitchFamily="34" charset="0"/>
                          <a:cs typeface="Arial" panose="020B0604020202020204" pitchFamily="34" charset="0"/>
                        </a:rPr>
                        <a:t>MAR</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2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94441">
                <a:tc>
                  <a:txBody>
                    <a:bodyPr/>
                    <a:lstStyle/>
                    <a:p>
                      <a:pPr algn="ctr"/>
                      <a:endParaRPr lang="en-US" sz="1200" dirty="0"/>
                    </a:p>
                  </a:txBody>
                  <a:tcPr vert="vert27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900" b="1" dirty="0">
                          <a:latin typeface="Arial" panose="020B0604020202020204" pitchFamily="34" charset="0"/>
                          <a:cs typeface="Arial" panose="020B0604020202020204" pitchFamily="34" charset="0"/>
                        </a:rPr>
                        <a:t>TW 15</a:t>
                      </a:r>
                    </a:p>
                    <a:p>
                      <a:pPr algn="ctr"/>
                      <a:r>
                        <a:rPr lang="en-US" sz="900" b="1" dirty="0">
                          <a:latin typeface="Arial" panose="020B0604020202020204" pitchFamily="34" charset="0"/>
                          <a:cs typeface="Arial" panose="020B0604020202020204" pitchFamily="34" charset="0"/>
                        </a:rPr>
                        <a:t>01-07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16</a:t>
                      </a:r>
                    </a:p>
                    <a:p>
                      <a:pPr algn="ctr"/>
                      <a:r>
                        <a:rPr lang="en-US" sz="900" b="1" baseline="0" dirty="0">
                          <a:latin typeface="Arial" panose="020B0604020202020204" pitchFamily="34" charset="0"/>
                          <a:cs typeface="Arial" panose="020B0604020202020204" pitchFamily="34" charset="0"/>
                        </a:rPr>
                        <a:t>08-14</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17</a:t>
                      </a:r>
                    </a:p>
                    <a:p>
                      <a:pPr algn="ctr"/>
                      <a:r>
                        <a:rPr lang="en-US" sz="900" b="1" dirty="0">
                          <a:latin typeface="Arial" panose="020B0604020202020204" pitchFamily="34" charset="0"/>
                          <a:cs typeface="Arial" panose="020B0604020202020204" pitchFamily="34" charset="0"/>
                        </a:rPr>
                        <a:t>15-21</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18</a:t>
                      </a:r>
                    </a:p>
                    <a:p>
                      <a:pPr algn="ctr"/>
                      <a:r>
                        <a:rPr lang="en-US" sz="900" b="1" dirty="0">
                          <a:latin typeface="Arial" panose="020B0604020202020204" pitchFamily="34" charset="0"/>
                          <a:cs typeface="Arial" panose="020B0604020202020204" pitchFamily="34" charset="0"/>
                        </a:rPr>
                        <a:t>22-28</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19</a:t>
                      </a:r>
                    </a:p>
                    <a:p>
                      <a:pPr algn="ctr"/>
                      <a:r>
                        <a:rPr lang="en-US" sz="900" b="1" baseline="0" dirty="0">
                          <a:latin typeface="Arial" panose="020B0604020202020204" pitchFamily="34" charset="0"/>
                          <a:cs typeface="Arial" panose="020B0604020202020204" pitchFamily="34" charset="0"/>
                        </a:rPr>
                        <a:t>29-04</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 20</a:t>
                      </a:r>
                    </a:p>
                    <a:p>
                      <a:pPr algn="ctr"/>
                      <a:r>
                        <a:rPr lang="en-US" sz="900" b="1" dirty="0">
                          <a:latin typeface="Arial" panose="020B0604020202020204" pitchFamily="34" charset="0"/>
                          <a:cs typeface="Arial" panose="020B0604020202020204" pitchFamily="34" charset="0"/>
                        </a:rPr>
                        <a:t>05-11</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 21</a:t>
                      </a:r>
                    </a:p>
                    <a:p>
                      <a:pPr algn="ctr"/>
                      <a:r>
                        <a:rPr lang="en-US" sz="900" b="1" dirty="0">
                          <a:latin typeface="Arial" panose="020B0604020202020204" pitchFamily="34" charset="0"/>
                          <a:cs typeface="Arial" panose="020B0604020202020204" pitchFamily="34" charset="0"/>
                        </a:rPr>
                        <a:t>12-18</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 22</a:t>
                      </a:r>
                    </a:p>
                    <a:p>
                      <a:pPr algn="ctr"/>
                      <a:r>
                        <a:rPr lang="en-US" sz="900" b="1" dirty="0">
                          <a:latin typeface="Arial" panose="020B0604020202020204" pitchFamily="34" charset="0"/>
                          <a:cs typeface="Arial" panose="020B0604020202020204" pitchFamily="34" charset="0"/>
                        </a:rPr>
                        <a:t>19-25</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23</a:t>
                      </a:r>
                    </a:p>
                    <a:p>
                      <a:pPr algn="ctr"/>
                      <a:r>
                        <a:rPr lang="en-US" sz="900" b="1" baseline="0" dirty="0">
                          <a:latin typeface="Arial" panose="020B0604020202020204" pitchFamily="34" charset="0"/>
                          <a:cs typeface="Arial" panose="020B0604020202020204" pitchFamily="34" charset="0"/>
                        </a:rPr>
                        <a:t>26-04</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a:t>
                      </a:r>
                      <a:r>
                        <a:rPr lang="en-US" sz="900" b="1" baseline="0" dirty="0">
                          <a:latin typeface="Arial" panose="020B0604020202020204" pitchFamily="34" charset="0"/>
                          <a:cs typeface="Arial" panose="020B0604020202020204" pitchFamily="34" charset="0"/>
                        </a:rPr>
                        <a:t> 24</a:t>
                      </a:r>
                    </a:p>
                    <a:p>
                      <a:pPr algn="ctr"/>
                      <a:r>
                        <a:rPr lang="en-US" sz="900" b="1" baseline="0" dirty="0">
                          <a:latin typeface="Arial" panose="020B0604020202020204" pitchFamily="34" charset="0"/>
                          <a:cs typeface="Arial" panose="020B0604020202020204" pitchFamily="34" charset="0"/>
                        </a:rPr>
                        <a:t>05-11</a:t>
                      </a: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25</a:t>
                      </a:r>
                    </a:p>
                    <a:p>
                      <a:pPr algn="ctr"/>
                      <a:r>
                        <a:rPr lang="en-US" sz="900" b="1" dirty="0">
                          <a:latin typeface="Arial" panose="020B0604020202020204" pitchFamily="34" charset="0"/>
                          <a:cs typeface="Arial" panose="020B0604020202020204" pitchFamily="34" charset="0"/>
                        </a:rPr>
                        <a:t>12-18</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900" b="1" dirty="0">
                          <a:latin typeface="Arial" panose="020B0604020202020204" pitchFamily="34" charset="0"/>
                          <a:cs typeface="Arial" panose="020B0604020202020204" pitchFamily="34" charset="0"/>
                        </a:rPr>
                        <a:t>TW 26</a:t>
                      </a:r>
                    </a:p>
                    <a:p>
                      <a:pPr algn="ctr"/>
                      <a:r>
                        <a:rPr lang="en-US" sz="900" b="1" dirty="0">
                          <a:latin typeface="Arial" panose="020B0604020202020204" pitchFamily="34" charset="0"/>
                          <a:cs typeface="Arial" panose="020B0604020202020204" pitchFamily="34" charset="0"/>
                        </a:rPr>
                        <a:t>19-25</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1374784">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2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2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8602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9039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9397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493052">
                <a:tc>
                  <a:txBody>
                    <a:bodyPr/>
                    <a:lstStyle/>
                    <a:p>
                      <a:pPr algn="ctr"/>
                      <a:endParaRPr lang="en-US" sz="900" b="1" dirty="0">
                        <a:latin typeface="Arial" panose="020B0604020202020204" pitchFamily="34" charset="0"/>
                        <a:cs typeface="Arial" panose="020B0604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400" dirty="0">
                        <a:latin typeface="Arial" panose="020B0604020202020204" pitchFamily="34" charset="0"/>
                        <a:cs typeface="Arial" panose="020B0604020202020204" pitchFamily="34" charset="0"/>
                      </a:endParaRPr>
                    </a:p>
                  </a:txBody>
                  <a:tcPr vert="vert270" anchor="ctr">
                    <a:lnL w="28575"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9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tc>
                  <a:txBody>
                    <a:bodyPr/>
                    <a:lstStyle/>
                    <a:p>
                      <a:endParaRPr lang="en-US" sz="1400" dirty="0">
                        <a:latin typeface="Arial" panose="020B0604020202020204" pitchFamily="34" charset="0"/>
                        <a:cs typeface="Arial" panose="020B0604020202020204" pitchFamily="34" charset="0"/>
                      </a:endParaRPr>
                    </a:p>
                  </a:txBody>
                  <a:tcPr vert="vert27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6"/>
                  </a:ext>
                </a:extLst>
              </a:tr>
            </a:tbl>
          </a:graphicData>
        </a:graphic>
      </p:graphicFrame>
      <p:sp>
        <p:nvSpPr>
          <p:cNvPr id="5" name="Rectangle 4"/>
          <p:cNvSpPr/>
          <p:nvPr userDrawn="1"/>
        </p:nvSpPr>
        <p:spPr>
          <a:xfrm>
            <a:off x="-4" y="1938792"/>
            <a:ext cx="457204" cy="1369710"/>
          </a:xfrm>
          <a:prstGeom prst="rect">
            <a:avLst/>
          </a:prstGeom>
          <a:solidFill>
            <a:srgbClr val="ACECFD"/>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Maneuver</a:t>
            </a:r>
          </a:p>
        </p:txBody>
      </p:sp>
      <p:sp>
        <p:nvSpPr>
          <p:cNvPr id="6" name="Rectangle 5"/>
          <p:cNvSpPr/>
          <p:nvPr userDrawn="1"/>
        </p:nvSpPr>
        <p:spPr>
          <a:xfrm>
            <a:off x="10356" y="3308502"/>
            <a:ext cx="446843" cy="845849"/>
          </a:xfrm>
          <a:prstGeom prst="rect">
            <a:avLst/>
          </a:prstGeom>
          <a:solidFill>
            <a:srgbClr val="FF0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1000" b="1" dirty="0">
                <a:solidFill>
                  <a:prstClr val="white"/>
                </a:solidFill>
                <a:latin typeface="Arial" panose="020B0604020202020204" pitchFamily="34" charset="0"/>
                <a:cs typeface="Arial" panose="020B0604020202020204" pitchFamily="34" charset="0"/>
              </a:rPr>
              <a:t>Fires</a:t>
            </a:r>
          </a:p>
        </p:txBody>
      </p:sp>
      <p:sp>
        <p:nvSpPr>
          <p:cNvPr id="7" name="Rectangle 6"/>
          <p:cNvSpPr/>
          <p:nvPr userDrawn="1"/>
        </p:nvSpPr>
        <p:spPr>
          <a:xfrm rot="16200000">
            <a:off x="-213740" y="5319138"/>
            <a:ext cx="884679" cy="457199"/>
          </a:xfrm>
          <a:prstGeom prst="rect">
            <a:avLst/>
          </a:prstGeom>
          <a:solidFill>
            <a:schemeClr val="bg1">
              <a:lumMod val="75000"/>
            </a:schemeClr>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Readiness</a:t>
            </a:r>
          </a:p>
        </p:txBody>
      </p:sp>
      <p:sp>
        <p:nvSpPr>
          <p:cNvPr id="10" name="Rectangle 9"/>
          <p:cNvSpPr/>
          <p:nvPr userDrawn="1"/>
        </p:nvSpPr>
        <p:spPr>
          <a:xfrm rot="16200000">
            <a:off x="5180" y="6042399"/>
            <a:ext cx="457200" cy="446843"/>
          </a:xfrm>
          <a:prstGeom prst="rect">
            <a:avLst/>
          </a:prstGeom>
          <a:solidFill>
            <a:srgbClr val="7030A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18288" tIns="18288" rIns="18288" bIns="18288" anchor="ctr"/>
          <a:lstStyle/>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LPD/</a:t>
            </a:r>
          </a:p>
          <a:p>
            <a:pPr algn="ctr" eaLnBrk="0" fontAlgn="base" hangingPunct="0">
              <a:spcBef>
                <a:spcPct val="0"/>
              </a:spcBef>
              <a:spcAft>
                <a:spcPct val="0"/>
              </a:spcAft>
              <a:defRPr/>
            </a:pPr>
            <a:r>
              <a:rPr lang="en-US" sz="1000" b="1" dirty="0">
                <a:solidFill>
                  <a:prstClr val="black"/>
                </a:solidFill>
                <a:latin typeface="Arial" panose="020B0604020202020204" pitchFamily="34" charset="0"/>
                <a:cs typeface="Arial" panose="020B0604020202020204" pitchFamily="34" charset="0"/>
              </a:rPr>
              <a:t>INSP</a:t>
            </a:r>
          </a:p>
        </p:txBody>
      </p:sp>
      <p:sp>
        <p:nvSpPr>
          <p:cNvPr id="11" name="Rectangle 10"/>
          <p:cNvSpPr/>
          <p:nvPr userDrawn="1"/>
        </p:nvSpPr>
        <p:spPr>
          <a:xfrm>
            <a:off x="-7" y="4191000"/>
            <a:ext cx="457206" cy="867257"/>
          </a:xfrm>
          <a:prstGeom prst="rect">
            <a:avLst/>
          </a:prstGeom>
          <a:solidFill>
            <a:srgbClr val="FFC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vert270" lIns="18288" tIns="18288" rIns="18288" bIns="18288" anchor="ctr"/>
          <a:lstStyle/>
          <a:p>
            <a:pPr algn="ctr" eaLnBrk="0" fontAlgn="base" hangingPunct="0">
              <a:spcBef>
                <a:spcPct val="0"/>
              </a:spcBef>
              <a:spcAft>
                <a:spcPct val="0"/>
              </a:spcAft>
              <a:defRPr/>
            </a:pPr>
            <a:r>
              <a:rPr lang="en-US" sz="900" b="1" dirty="0" err="1">
                <a:solidFill>
                  <a:prstClr val="black"/>
                </a:solidFill>
                <a:latin typeface="Arial" panose="020B0604020202020204" pitchFamily="34" charset="0"/>
                <a:cs typeface="Arial" panose="020B0604020202020204" pitchFamily="34" charset="0"/>
              </a:rPr>
              <a:t>Fieldings</a:t>
            </a:r>
            <a:r>
              <a:rPr lang="en-US" sz="900" b="1" dirty="0">
                <a:solidFill>
                  <a:prstClr val="black"/>
                </a:solidFill>
                <a:latin typeface="Arial" panose="020B0604020202020204" pitchFamily="34" charset="0"/>
                <a:cs typeface="Arial" panose="020B0604020202020204" pitchFamily="34" charset="0"/>
              </a:rPr>
              <a:t>, Services &amp; Sustainment</a:t>
            </a:r>
          </a:p>
        </p:txBody>
      </p:sp>
    </p:spTree>
    <p:extLst>
      <p:ext uri="{BB962C8B-B14F-4D97-AF65-F5344CB8AC3E}">
        <p14:creationId xmlns:p14="http://schemas.microsoft.com/office/powerpoint/2010/main" val="3333676028"/>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1" name="Straight Connector 10"/>
          <p:cNvCxnSpPr/>
          <p:nvPr userDrawn="1"/>
        </p:nvCxnSpPr>
        <p:spPr>
          <a:xfrm rot="10800000" flipH="1" flipV="1">
            <a:off x="6039803" y="6629400"/>
            <a:ext cx="2651760" cy="1588"/>
          </a:xfrm>
          <a:prstGeom prst="line">
            <a:avLst/>
          </a:prstGeom>
          <a:noFill/>
          <a:ln w="47625" cap="flat" cmpd="sng" algn="ctr">
            <a:solidFill>
              <a:sysClr val="window" lastClr="FFFFFF"/>
            </a:solidFill>
            <a:prstDash val="solid"/>
            <a:miter lim="800000"/>
          </a:ln>
          <a:effectLst/>
        </p:spPr>
      </p:cxnSp>
      <p:sp>
        <p:nvSpPr>
          <p:cNvPr id="2" name="Title Placeholder 1">
            <a:extLst>
              <a:ext uri="{FF2B5EF4-FFF2-40B4-BE49-F238E27FC236}">
                <a16:creationId xmlns:a16="http://schemas.microsoft.com/office/drawing/2014/main" id="{6D5CEE34-7D95-494C-A09D-A5264E14A048}"/>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1177B0-F555-4DCF-8B19-9BC0895B80B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BD7DAB-070C-4C44-BC61-9B8DD82E2AC6}"/>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BE4D45-1CEB-4087-B5F8-91A1FC1FA16E}" type="datetime1">
              <a:rPr lang="en-US" smtClean="0"/>
              <a:t>10/11/2021</a:t>
            </a:fld>
            <a:endParaRPr lang="en-US"/>
          </a:p>
        </p:txBody>
      </p:sp>
      <p:sp>
        <p:nvSpPr>
          <p:cNvPr id="5" name="Footer Placeholder 4">
            <a:extLst>
              <a:ext uri="{FF2B5EF4-FFF2-40B4-BE49-F238E27FC236}">
                <a16:creationId xmlns:a16="http://schemas.microsoft.com/office/drawing/2014/main" id="{080077E3-0C8B-49B5-B034-79BD76C42BA2}"/>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778CF17-5C1A-481B-8DBD-B3D0D14EC08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1A607E-BAC7-4FDC-965A-FB8C8CE3B6EE}" type="slidenum">
              <a:rPr lang="en-US" smtClean="0"/>
              <a:t>‹#›</a:t>
            </a:fld>
            <a:endParaRPr lang="en-US"/>
          </a:p>
        </p:txBody>
      </p:sp>
    </p:spTree>
    <p:extLst>
      <p:ext uri="{BB962C8B-B14F-4D97-AF65-F5344CB8AC3E}">
        <p14:creationId xmlns:p14="http://schemas.microsoft.com/office/powerpoint/2010/main" val="2215669301"/>
      </p:ext>
    </p:extLst>
  </p:cSld>
  <p:clrMap bg1="lt1" tx1="dk1" bg2="lt2" tx2="dk2" accent1="accent1" accent2="accent2" accent3="accent3" accent4="accent4" accent5="accent5" accent6="accent6" hlink="hlink" folHlink="folHlink"/>
  <p:sldLayoutIdLst>
    <p:sldLayoutId id="2147486912" r:id="rId1"/>
    <p:sldLayoutId id="2147486913" r:id="rId2"/>
    <p:sldLayoutId id="2147486915" r:id="rId3"/>
    <p:sldLayoutId id="2147486917" r:id="rId4"/>
    <p:sldLayoutId id="2147486960" r:id="rId5"/>
    <p:sldLayoutId id="2147486988" r:id="rId6"/>
    <p:sldLayoutId id="2147486989" r:id="rId7"/>
    <p:sldLayoutId id="2147486990" r:id="rId8"/>
    <p:sldLayoutId id="2147486992" r:id="rId9"/>
    <p:sldLayoutId id="2147486993" r:id="rId10"/>
    <p:sldLayoutId id="2147486994" r:id="rId11"/>
    <p:sldLayoutId id="2147486995" r:id="rId12"/>
    <p:sldLayoutId id="2147486996" r:id="rId13"/>
  </p:sldLayoutIdLst>
  <p:transition/>
  <p:hf sldNum="0" hdr="0" ftr="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prstClr val="black"/>
                </a:solidFill>
                <a:latin typeface="Arial"/>
                <a:ea typeface="ＭＳ Ｐゴシック" panose="020B0600070205080204" pitchFamily="34" charset="-128"/>
                <a:cs typeface="Arial"/>
              </a:rPr>
              <a:t>Convoy Brief</a:t>
            </a:r>
            <a:endParaRPr lang="en-US" dirty="0"/>
          </a:p>
        </p:txBody>
      </p:sp>
      <p:sp>
        <p:nvSpPr>
          <p:cNvPr id="6" name="Subtitle 5"/>
          <p:cNvSpPr>
            <a:spLocks noGrp="1"/>
          </p:cNvSpPr>
          <p:nvPr>
            <p:ph type="subTitle" idx="1"/>
          </p:nvPr>
        </p:nvSpPr>
        <p:spPr/>
        <p:txBody>
          <a:bodyPr/>
          <a:lstStyle/>
          <a:p>
            <a:r>
              <a:rPr lang="en-US" dirty="0"/>
              <a:t>DD MMM YYYY</a:t>
            </a:r>
          </a:p>
        </p:txBody>
      </p:sp>
    </p:spTree>
    <p:extLst>
      <p:ext uri="{BB962C8B-B14F-4D97-AF65-F5344CB8AC3E}">
        <p14:creationId xmlns:p14="http://schemas.microsoft.com/office/powerpoint/2010/main" val="229566820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15A5C-45CE-4A96-814E-3844D8856391}"/>
              </a:ext>
            </a:extLst>
          </p:cNvPr>
          <p:cNvSpPr>
            <a:spLocks noGrp="1"/>
          </p:cNvSpPr>
          <p:nvPr>
            <p:ph type="title"/>
          </p:nvPr>
        </p:nvSpPr>
        <p:spPr/>
        <p:txBody>
          <a:bodyPr/>
          <a:lstStyle/>
          <a:p>
            <a:r>
              <a:rPr lang="en-US" dirty="0"/>
              <a:t>Roll Call</a:t>
            </a:r>
          </a:p>
        </p:txBody>
      </p:sp>
      <p:sp>
        <p:nvSpPr>
          <p:cNvPr id="3" name="Content Placeholder 2">
            <a:extLst>
              <a:ext uri="{FF2B5EF4-FFF2-40B4-BE49-F238E27FC236}">
                <a16:creationId xmlns:a16="http://schemas.microsoft.com/office/drawing/2014/main" id="{E9C11DD2-11ED-40C0-9B30-42434B67783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0889979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15A5C-45CE-4A96-814E-3844D8856391}"/>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E9C11DD2-11ED-40C0-9B30-42434B67783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4693245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15A5C-45CE-4A96-814E-3844D8856391}"/>
              </a:ext>
            </a:extLst>
          </p:cNvPr>
          <p:cNvSpPr>
            <a:spLocks noGrp="1"/>
          </p:cNvSpPr>
          <p:nvPr>
            <p:ph type="title"/>
          </p:nvPr>
        </p:nvSpPr>
        <p:spPr/>
        <p:txBody>
          <a:bodyPr/>
          <a:lstStyle/>
          <a:p>
            <a:r>
              <a:rPr lang="en-US" dirty="0"/>
              <a:t>  Standard Brief Checklist</a:t>
            </a:r>
          </a:p>
        </p:txBody>
      </p:sp>
      <p:sp>
        <p:nvSpPr>
          <p:cNvPr id="5" name="Content Placeholder 4">
            <a:extLst>
              <a:ext uri="{FF2B5EF4-FFF2-40B4-BE49-F238E27FC236}">
                <a16:creationId xmlns:a16="http://schemas.microsoft.com/office/drawing/2014/main" id="{939612DF-75F9-4133-B1A6-F4D0D375D37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9041083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15A5C-45CE-4A96-814E-3844D8856391}"/>
              </a:ext>
            </a:extLst>
          </p:cNvPr>
          <p:cNvSpPr>
            <a:spLocks noGrp="1"/>
          </p:cNvSpPr>
          <p:nvPr>
            <p:ph type="title"/>
          </p:nvPr>
        </p:nvSpPr>
        <p:spPr/>
        <p:txBody>
          <a:bodyPr/>
          <a:lstStyle/>
          <a:p>
            <a:r>
              <a:rPr lang="en-US" dirty="0"/>
              <a:t>  Special Brief Checklist</a:t>
            </a:r>
          </a:p>
        </p:txBody>
      </p:sp>
      <p:sp>
        <p:nvSpPr>
          <p:cNvPr id="3" name="Content Placeholder 2">
            <a:extLst>
              <a:ext uri="{FF2B5EF4-FFF2-40B4-BE49-F238E27FC236}">
                <a16:creationId xmlns:a16="http://schemas.microsoft.com/office/drawing/2014/main" id="{E9C11DD2-11ED-40C0-9B30-42434B677834}"/>
              </a:ext>
            </a:extLst>
          </p:cNvPr>
          <p:cNvSpPr>
            <a:spLocks noGrp="1"/>
          </p:cNvSpPr>
          <p:nvPr>
            <p:ph idx="1"/>
          </p:nvPr>
        </p:nvSpPr>
        <p:spPr/>
        <p:txBody>
          <a:bodyPr>
            <a:normAutofit fontScale="62500" lnSpcReduction="20000"/>
          </a:bodyPr>
          <a:lstStyle/>
          <a:p>
            <a:pPr marL="0" indent="0">
              <a:spcBef>
                <a:spcPct val="50000"/>
              </a:spcBef>
              <a:buNone/>
            </a:pPr>
            <a:r>
              <a:rPr lang="en-US" altLang="en-US" sz="3200" dirty="0">
                <a:latin typeface="Arial" panose="020B0604020202020204" pitchFamily="34" charset="0"/>
              </a:rPr>
              <a:t>In addition to the standard convoy brief, the following info must be covered…</a:t>
            </a:r>
          </a:p>
          <a:p>
            <a:pPr>
              <a:spcBef>
                <a:spcPct val="50000"/>
              </a:spcBef>
              <a:buFont typeface="Wingdings" panose="05000000000000000000" pitchFamily="2" charset="2"/>
              <a:buChar char="q"/>
            </a:pPr>
            <a:r>
              <a:rPr lang="en-US" altLang="en-US" sz="3200" dirty="0">
                <a:latin typeface="Arial" panose="020B0604020202020204" pitchFamily="34" charset="0"/>
              </a:rPr>
              <a:t> Route to be taken using a map that covers the entire route</a:t>
            </a:r>
          </a:p>
          <a:p>
            <a:pPr>
              <a:spcBef>
                <a:spcPct val="50000"/>
              </a:spcBef>
              <a:buFont typeface="Wingdings" panose="05000000000000000000" pitchFamily="2" charset="2"/>
              <a:buChar char="q"/>
            </a:pPr>
            <a:r>
              <a:rPr lang="en-US" altLang="en-US" sz="3200" dirty="0">
                <a:latin typeface="Arial" panose="020B0604020202020204" pitchFamily="34" charset="0"/>
              </a:rPr>
              <a:t> Actions on contact</a:t>
            </a:r>
          </a:p>
          <a:p>
            <a:pPr>
              <a:spcBef>
                <a:spcPct val="50000"/>
              </a:spcBef>
              <a:buFont typeface="Wingdings" panose="05000000000000000000" pitchFamily="2" charset="2"/>
              <a:buChar char="q"/>
            </a:pPr>
            <a:r>
              <a:rPr lang="en-US" altLang="en-US" sz="3200" dirty="0">
                <a:latin typeface="Arial" panose="020B0604020202020204" pitchFamily="34" charset="0"/>
              </a:rPr>
              <a:t> Vehicle recovery procedures</a:t>
            </a:r>
          </a:p>
          <a:p>
            <a:pPr>
              <a:spcBef>
                <a:spcPct val="50000"/>
              </a:spcBef>
              <a:buFont typeface="Wingdings" panose="05000000000000000000" pitchFamily="2" charset="2"/>
              <a:buChar char="q"/>
            </a:pPr>
            <a:r>
              <a:rPr lang="en-US" altLang="en-US" sz="3200" dirty="0">
                <a:latin typeface="Arial" panose="020B0604020202020204" pitchFamily="34" charset="0"/>
              </a:rPr>
              <a:t> SIGACTS on that route during the past 24 hours</a:t>
            </a:r>
          </a:p>
          <a:p>
            <a:pPr>
              <a:spcBef>
                <a:spcPct val="50000"/>
              </a:spcBef>
              <a:buFont typeface="Wingdings" panose="05000000000000000000" pitchFamily="2" charset="2"/>
              <a:buChar char="q"/>
            </a:pPr>
            <a:r>
              <a:rPr lang="en-US" altLang="en-US" sz="3200" dirty="0">
                <a:latin typeface="Arial" panose="020B0604020202020204" pitchFamily="34" charset="0"/>
              </a:rPr>
              <a:t> Conduct of a radio check with higher HQ and other convoy vehicles</a:t>
            </a:r>
          </a:p>
          <a:p>
            <a:pPr>
              <a:spcBef>
                <a:spcPct val="50000"/>
              </a:spcBef>
              <a:buFont typeface="Wingdings" panose="05000000000000000000" pitchFamily="2" charset="2"/>
              <a:buChar char="q"/>
            </a:pPr>
            <a:r>
              <a:rPr lang="en-US" altLang="en-US" sz="3200" dirty="0">
                <a:latin typeface="Arial" panose="020B0604020202020204" pitchFamily="34" charset="0"/>
              </a:rPr>
              <a:t> MEDEVAC procedures</a:t>
            </a:r>
          </a:p>
          <a:p>
            <a:pPr>
              <a:spcBef>
                <a:spcPct val="50000"/>
              </a:spcBef>
              <a:buFont typeface="Wingdings" panose="05000000000000000000" pitchFamily="2" charset="2"/>
              <a:buChar char="q"/>
            </a:pPr>
            <a:r>
              <a:rPr lang="en-US" altLang="en-US" sz="3200" dirty="0">
                <a:latin typeface="Arial" panose="020B0604020202020204" pitchFamily="34" charset="0"/>
              </a:rPr>
              <a:t> Current weapons status and any changes to the status during the convoy</a:t>
            </a:r>
          </a:p>
          <a:p>
            <a:pPr>
              <a:spcBef>
                <a:spcPct val="50000"/>
              </a:spcBef>
              <a:buFont typeface="Wingdings" panose="05000000000000000000" pitchFamily="2" charset="2"/>
              <a:buChar char="q"/>
            </a:pPr>
            <a:r>
              <a:rPr lang="en-US" altLang="en-US" sz="3200" dirty="0">
                <a:latin typeface="Arial" panose="020B0604020202020204" pitchFamily="34" charset="0"/>
              </a:rPr>
              <a:t> Convoy speed </a:t>
            </a:r>
          </a:p>
          <a:p>
            <a:pPr>
              <a:spcBef>
                <a:spcPct val="50000"/>
              </a:spcBef>
              <a:buFont typeface="Wingdings" panose="05000000000000000000" pitchFamily="2" charset="2"/>
              <a:buChar char="q"/>
            </a:pPr>
            <a:r>
              <a:rPr lang="en-US" altLang="en-US" sz="3200" dirty="0">
                <a:latin typeface="Arial" panose="020B0604020202020204" pitchFamily="34" charset="0"/>
              </a:rPr>
              <a:t> Back brief with questions</a:t>
            </a:r>
          </a:p>
        </p:txBody>
      </p:sp>
    </p:spTree>
    <p:extLst>
      <p:ext uri="{BB962C8B-B14F-4D97-AF65-F5344CB8AC3E}">
        <p14:creationId xmlns:p14="http://schemas.microsoft.com/office/powerpoint/2010/main" val="181195468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15A5C-45CE-4A96-814E-3844D8856391}"/>
              </a:ext>
            </a:extLst>
          </p:cNvPr>
          <p:cNvSpPr>
            <a:spLocks noGrp="1"/>
          </p:cNvSpPr>
          <p:nvPr>
            <p:ph type="title"/>
          </p:nvPr>
        </p:nvSpPr>
        <p:spPr/>
        <p:txBody>
          <a:bodyPr>
            <a:normAutofit/>
          </a:bodyPr>
          <a:lstStyle/>
          <a:p>
            <a:r>
              <a:rPr lang="en-US" dirty="0"/>
              <a:t>  Standard Operating Procedure</a:t>
            </a:r>
          </a:p>
        </p:txBody>
      </p:sp>
      <p:sp>
        <p:nvSpPr>
          <p:cNvPr id="3" name="Content Placeholder 2">
            <a:extLst>
              <a:ext uri="{FF2B5EF4-FFF2-40B4-BE49-F238E27FC236}">
                <a16:creationId xmlns:a16="http://schemas.microsoft.com/office/drawing/2014/main" id="{E9C11DD2-11ED-40C0-9B30-42434B677834}"/>
              </a:ext>
            </a:extLst>
          </p:cNvPr>
          <p:cNvSpPr>
            <a:spLocks noGrp="1"/>
          </p:cNvSpPr>
          <p:nvPr>
            <p:ph idx="1"/>
          </p:nvPr>
        </p:nvSpPr>
        <p:spPr/>
        <p:txBody>
          <a:bodyPr>
            <a:normAutofit fontScale="47500" lnSpcReduction="20000"/>
          </a:bodyPr>
          <a:lstStyle/>
          <a:p>
            <a:pPr>
              <a:spcBef>
                <a:spcPct val="50000"/>
              </a:spcBef>
              <a:buFont typeface="Wingdings" panose="05000000000000000000" pitchFamily="2" charset="2"/>
              <a:buChar char="q"/>
            </a:pPr>
            <a:r>
              <a:rPr lang="en-US" altLang="en-US" sz="3200" dirty="0">
                <a:latin typeface="Arial" panose="020B0604020202020204" pitchFamily="34" charset="0"/>
              </a:rPr>
              <a:t>All vehicles will have an SOP, CLS Bag, Bulk Fuel, Bulk Water, Hand Held Smoke,VS-17 panel, Map or Plugger, ICOM or Motorola between vehicles, ammunition basic loads for rifles and automatic weapons and FM Communications</a:t>
            </a:r>
          </a:p>
          <a:p>
            <a:pPr>
              <a:spcBef>
                <a:spcPct val="50000"/>
              </a:spcBef>
              <a:buFont typeface="Wingdings" panose="05000000000000000000" pitchFamily="2" charset="2"/>
              <a:buChar char="q"/>
            </a:pPr>
            <a:r>
              <a:rPr lang="en-US" altLang="en-US" sz="3200" dirty="0">
                <a:latin typeface="Arial" panose="020B0604020202020204" pitchFamily="34" charset="0"/>
              </a:rPr>
              <a:t>  Every night convoy will have NODs (consider driving blacked out) with extra batteries , Hand Held Illumination, and Strobe (if available).</a:t>
            </a:r>
          </a:p>
          <a:p>
            <a:pPr>
              <a:spcBef>
                <a:spcPct val="50000"/>
              </a:spcBef>
              <a:buFont typeface="Wingdings" panose="05000000000000000000" pitchFamily="2" charset="2"/>
              <a:buChar char="q"/>
            </a:pPr>
            <a:r>
              <a:rPr lang="en-US" altLang="en-US" sz="3200" dirty="0">
                <a:latin typeface="Arial" panose="020B0604020202020204" pitchFamily="34" charset="0"/>
              </a:rPr>
              <a:t>  Speed is security, move quickly while driving aggressively using various routes to the same locations.  </a:t>
            </a:r>
          </a:p>
          <a:p>
            <a:pPr>
              <a:spcBef>
                <a:spcPct val="50000"/>
              </a:spcBef>
              <a:buFont typeface="Wingdings" panose="05000000000000000000" pitchFamily="2" charset="2"/>
              <a:buChar char="q"/>
            </a:pPr>
            <a:r>
              <a:rPr lang="en-US" altLang="en-US" sz="3200" dirty="0">
                <a:latin typeface="Arial" panose="020B0604020202020204" pitchFamily="34" charset="0"/>
              </a:rPr>
              <a:t>  Stay on road…do not use medians, as IEDs can be buried easily in sand. If possible, keep an Iraqi vehicle in front of you and travel  where they do so that they act as a minesweeper of sorts.</a:t>
            </a:r>
          </a:p>
          <a:p>
            <a:pPr>
              <a:spcBef>
                <a:spcPct val="50000"/>
              </a:spcBef>
              <a:buFont typeface="Wingdings" panose="05000000000000000000" pitchFamily="2" charset="2"/>
              <a:buChar char="q"/>
            </a:pPr>
            <a:r>
              <a:rPr lang="en-US" altLang="en-US" sz="3200" dirty="0">
                <a:latin typeface="Arial" panose="020B0604020202020204" pitchFamily="34" charset="0"/>
              </a:rPr>
              <a:t>  Be highly suspicious of traffic circles, bridges and overpasses, these are very effective natural chokepoints for ambush.</a:t>
            </a:r>
          </a:p>
          <a:p>
            <a:pPr>
              <a:spcBef>
                <a:spcPct val="50000"/>
              </a:spcBef>
              <a:buFont typeface="Wingdings" panose="05000000000000000000" pitchFamily="2" charset="2"/>
              <a:buChar char="q"/>
            </a:pPr>
            <a:r>
              <a:rPr lang="en-US" altLang="en-US" sz="3200" dirty="0">
                <a:latin typeface="Arial" panose="020B0604020202020204" pitchFamily="34" charset="0"/>
              </a:rPr>
              <a:t>  Treat all stopped vehicles as a threat. Lone Iraqis on the road may be waiting for a ride- or they may be involved in a terrorist activity</a:t>
            </a:r>
          </a:p>
          <a:p>
            <a:pPr>
              <a:spcBef>
                <a:spcPct val="50000"/>
              </a:spcBef>
              <a:buFont typeface="Wingdings" panose="05000000000000000000" pitchFamily="2" charset="2"/>
              <a:buChar char="q"/>
            </a:pPr>
            <a:r>
              <a:rPr lang="en-US" altLang="en-US" sz="3200" dirty="0">
                <a:latin typeface="Arial" panose="020B0604020202020204" pitchFamily="34" charset="0"/>
              </a:rPr>
              <a:t>  Always avoid traveling over objects in the road as they may conceal IEDs. If practical, change lanes and break convoy formation while under overpasses to prevent objects from being thrown down on your vehicle.</a:t>
            </a:r>
          </a:p>
          <a:p>
            <a:pPr>
              <a:spcBef>
                <a:spcPct val="50000"/>
              </a:spcBef>
              <a:buFont typeface="Wingdings" panose="05000000000000000000" pitchFamily="2" charset="2"/>
              <a:buChar char="q"/>
            </a:pPr>
            <a:r>
              <a:rPr lang="en-US" altLang="en-US" sz="3200" dirty="0">
                <a:latin typeface="Arial" panose="020B0604020202020204" pitchFamily="34" charset="0"/>
              </a:rPr>
              <a:t>  If held up in traffic, TC should dismount, the longer you are there the more men should dismount to build a perimeter.</a:t>
            </a:r>
          </a:p>
        </p:txBody>
      </p:sp>
    </p:spTree>
    <p:extLst>
      <p:ext uri="{BB962C8B-B14F-4D97-AF65-F5344CB8AC3E}">
        <p14:creationId xmlns:p14="http://schemas.microsoft.com/office/powerpoint/2010/main" val="226946296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945B53FA-D959-4FD8-9D3F-4ECABB740646}"/>
              </a:ext>
            </a:extLst>
          </p:cNvPr>
          <p:cNvSpPr>
            <a:spLocks noGrp="1" noChangeArrowheads="1"/>
          </p:cNvSpPr>
          <p:nvPr>
            <p:ph type="title"/>
          </p:nvPr>
        </p:nvSpPr>
        <p:spPr>
          <a:xfrm>
            <a:off x="76200" y="76200"/>
            <a:ext cx="8991600" cy="914400"/>
          </a:xfrm>
          <a:noFill/>
          <a:ln w="12700">
            <a:solidFill>
              <a:schemeClr val="tx1"/>
            </a:solidFill>
            <a:miter lim="800000"/>
            <a:headEnd/>
            <a:tailEnd/>
          </a:ln>
        </p:spPr>
        <p:txBody>
          <a:bodyPr lIns="0" tIns="0" rIns="0" bIns="0">
            <a:normAutofit fontScale="90000"/>
          </a:bodyPr>
          <a:lstStyle/>
          <a:p>
            <a:pPr algn="l"/>
            <a:r>
              <a:rPr lang="en-US" altLang="en-US" sz="1000" b="1" dirty="0">
                <a:latin typeface="Arial" panose="020B0604020202020204" pitchFamily="34" charset="0"/>
              </a:rPr>
              <a:t>DETENTION OF CIVILIANS </a:t>
            </a:r>
            <a:r>
              <a:rPr lang="en-US" altLang="en-US" sz="1000" dirty="0">
                <a:latin typeface="Arial" panose="020B0604020202020204" pitchFamily="34" charset="0"/>
              </a:rPr>
              <a:t>may be detained if there “is </a:t>
            </a:r>
            <a:r>
              <a:rPr lang="en-US" altLang="en-US" sz="1000" b="1" dirty="0">
                <a:latin typeface="Arial" panose="020B0604020202020204" pitchFamily="34" charset="0"/>
              </a:rPr>
              <a:t>reasonable belief</a:t>
            </a:r>
            <a:r>
              <a:rPr lang="en-US" altLang="en-US" sz="1000" dirty="0">
                <a:latin typeface="Arial" panose="020B0604020202020204" pitchFamily="34" charset="0"/>
              </a:rPr>
              <a:t> that the person is or was engaged in criminal activity; possesses information important to, or interferes with, coalition forces… or is on a list of persons wanted.” Criminal activity includes but is not limited to: Assault on coalition forces; murder; rape; kidnapping; arson; aggravated assault; any crime with a weapon; burglary; housebreaking; larceny; petty theft; DUI; prostitution; destruction of property; simple assault; threat of terrorism; harassment; drugs; stolen property; auto theft; aiding, abetting, conspiring, or soliciting to commit any of the aforementioned; violating curfew (2300-0400); drunk and disorderly; traffic violations; violating administrative orders; weapons in public; carrying concealed weapons. </a:t>
            </a:r>
            <a:r>
              <a:rPr lang="en-US" altLang="en-US" sz="1000" u="sng" dirty="0">
                <a:latin typeface="Arial" panose="020B0604020202020204" pitchFamily="34" charset="0"/>
              </a:rPr>
              <a:t>Have detainees needing medical care treated </a:t>
            </a:r>
            <a:r>
              <a:rPr lang="en-US" altLang="en-US" sz="1000" dirty="0">
                <a:latin typeface="Arial" panose="020B0604020202020204" pitchFamily="34" charset="0"/>
              </a:rPr>
              <a:t>under guard at nearest medical facility, then transport to detention center.</a:t>
            </a:r>
          </a:p>
        </p:txBody>
      </p:sp>
      <p:sp>
        <p:nvSpPr>
          <p:cNvPr id="13315" name="Text Box 3">
            <a:extLst>
              <a:ext uri="{FF2B5EF4-FFF2-40B4-BE49-F238E27FC236}">
                <a16:creationId xmlns:a16="http://schemas.microsoft.com/office/drawing/2014/main" id="{A2E7B2A6-720A-4495-88B1-FEFF97FF0644}"/>
              </a:ext>
            </a:extLst>
          </p:cNvPr>
          <p:cNvSpPr txBox="1">
            <a:spLocks noChangeArrowheads="1"/>
          </p:cNvSpPr>
          <p:nvPr/>
        </p:nvSpPr>
        <p:spPr bwMode="auto">
          <a:xfrm>
            <a:off x="76200" y="1054100"/>
            <a:ext cx="4876800" cy="10795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1000" b="1" dirty="0">
                <a:latin typeface="Arial" panose="020B0604020202020204" pitchFamily="34" charset="0"/>
              </a:rPr>
              <a:t>RULES OF SEIZURE- Document all seizures on Apprehension Card (Tag ‘</a:t>
            </a:r>
            <a:r>
              <a:rPr lang="en-US" altLang="en-US" sz="1000" b="1" dirty="0" err="1">
                <a:latin typeface="Arial" panose="020B0604020202020204" pitchFamily="34" charset="0"/>
              </a:rPr>
              <a:t>em</a:t>
            </a:r>
            <a:r>
              <a:rPr lang="en-US" altLang="en-US" sz="1000" b="1" dirty="0">
                <a:latin typeface="Arial" panose="020B0604020202020204" pitchFamily="34" charset="0"/>
              </a:rPr>
              <a:t>)</a:t>
            </a:r>
            <a:endParaRPr lang="en-US" altLang="en-US" sz="1000" dirty="0">
              <a:latin typeface="Arial" panose="020B0604020202020204" pitchFamily="34" charset="0"/>
            </a:endParaRPr>
          </a:p>
          <a:p>
            <a:r>
              <a:rPr lang="en-US" altLang="en-US" sz="1000" dirty="0">
                <a:latin typeface="Arial" panose="020B0604020202020204" pitchFamily="34" charset="0"/>
              </a:rPr>
              <a:t>Give one card to owner of property.</a:t>
            </a:r>
          </a:p>
          <a:p>
            <a:r>
              <a:rPr lang="en-US" altLang="en-US" sz="1000" dirty="0">
                <a:latin typeface="Arial" panose="020B0604020202020204" pitchFamily="34" charset="0"/>
              </a:rPr>
              <a:t>Second card is maintained in BOC. </a:t>
            </a:r>
          </a:p>
          <a:p>
            <a:r>
              <a:rPr lang="en-US" altLang="en-US" sz="1000" dirty="0">
                <a:latin typeface="Arial" panose="020B0604020202020204" pitchFamily="34" charset="0"/>
              </a:rPr>
              <a:t>The third card is attached to the belongings.</a:t>
            </a:r>
          </a:p>
          <a:p>
            <a:r>
              <a:rPr lang="en-US" altLang="en-US" sz="1000" dirty="0">
                <a:latin typeface="Arial" panose="020B0604020202020204" pitchFamily="34" charset="0"/>
              </a:rPr>
              <a:t>Message to BN S-2-all seizures report to RTO, record in SIGACT.</a:t>
            </a:r>
          </a:p>
          <a:p>
            <a:r>
              <a:rPr lang="en-US" altLang="en-US" sz="1000" dirty="0">
                <a:latin typeface="Arial" panose="020B0604020202020204" pitchFamily="34" charset="0"/>
              </a:rPr>
              <a:t>Belongings consolidated at BOC.</a:t>
            </a:r>
          </a:p>
          <a:p>
            <a:r>
              <a:rPr lang="en-US" altLang="en-US" sz="1000" dirty="0">
                <a:latin typeface="Arial" panose="020B0604020202020204" pitchFamily="34" charset="0"/>
              </a:rPr>
              <a:t>If no tags are available use a DA2062.</a:t>
            </a:r>
          </a:p>
        </p:txBody>
      </p:sp>
      <p:sp>
        <p:nvSpPr>
          <p:cNvPr id="13316" name="Text Box 4">
            <a:extLst>
              <a:ext uri="{FF2B5EF4-FFF2-40B4-BE49-F238E27FC236}">
                <a16:creationId xmlns:a16="http://schemas.microsoft.com/office/drawing/2014/main" id="{2A85E901-61DD-4208-B582-AF27DB8D1FF0}"/>
              </a:ext>
            </a:extLst>
          </p:cNvPr>
          <p:cNvSpPr txBox="1">
            <a:spLocks noChangeArrowheads="1"/>
          </p:cNvSpPr>
          <p:nvPr/>
        </p:nvSpPr>
        <p:spPr bwMode="auto">
          <a:xfrm>
            <a:off x="5029200" y="1282700"/>
            <a:ext cx="4038600" cy="7747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1000" b="1">
                <a:latin typeface="Arial" panose="020B0604020202020204" pitchFamily="34" charset="0"/>
              </a:rPr>
              <a:t>Common sense approaches, similar to ROE</a:t>
            </a:r>
            <a:endParaRPr lang="en-US" altLang="en-US" sz="1000">
              <a:latin typeface="Arial" panose="020B0604020202020204" pitchFamily="34" charset="0"/>
            </a:endParaRPr>
          </a:p>
          <a:p>
            <a:r>
              <a:rPr lang="en-US" altLang="en-US" sz="1000">
                <a:latin typeface="Arial" panose="020B0604020202020204" pitchFamily="34" charset="0"/>
              </a:rPr>
              <a:t>Is it CONTRABAND or evidence of crime?</a:t>
            </a:r>
          </a:p>
          <a:p>
            <a:r>
              <a:rPr lang="en-US" altLang="en-US" sz="1000">
                <a:latin typeface="Arial" panose="020B0604020202020204" pitchFamily="34" charset="0"/>
              </a:rPr>
              <a:t>Is it ILLEGAL (weapon larger than 7.62)?</a:t>
            </a:r>
          </a:p>
          <a:p>
            <a:r>
              <a:rPr lang="en-US" altLang="en-US" sz="1000">
                <a:latin typeface="Arial" panose="020B0604020202020204" pitchFamily="34" charset="0"/>
              </a:rPr>
              <a:t>Does it look or seem STOLEN?</a:t>
            </a:r>
          </a:p>
          <a:p>
            <a:r>
              <a:rPr lang="en-US" altLang="en-US" sz="1000">
                <a:latin typeface="Arial" panose="020B0604020202020204" pitchFamily="34" charset="0"/>
              </a:rPr>
              <a:t>Is it of intelligence value to US Forces?</a:t>
            </a:r>
          </a:p>
        </p:txBody>
      </p:sp>
      <p:sp>
        <p:nvSpPr>
          <p:cNvPr id="13317" name="Text Box 5">
            <a:extLst>
              <a:ext uri="{FF2B5EF4-FFF2-40B4-BE49-F238E27FC236}">
                <a16:creationId xmlns:a16="http://schemas.microsoft.com/office/drawing/2014/main" id="{42BFED86-ED15-409D-B2F9-4DC1B76FA97D}"/>
              </a:ext>
            </a:extLst>
          </p:cNvPr>
          <p:cNvSpPr txBox="1">
            <a:spLocks noChangeArrowheads="1"/>
          </p:cNvSpPr>
          <p:nvPr/>
        </p:nvSpPr>
        <p:spPr bwMode="auto">
          <a:xfrm>
            <a:off x="76200" y="2133600"/>
            <a:ext cx="4876800" cy="39751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1000" b="1" dirty="0">
                <a:latin typeface="Arial" panose="020B0604020202020204" pitchFamily="34" charset="0"/>
              </a:rPr>
              <a:t>Specific Items</a:t>
            </a:r>
          </a:p>
          <a:p>
            <a:r>
              <a:rPr lang="en-US" altLang="en-US" sz="1000" b="1" dirty="0">
                <a:latin typeface="Arial" panose="020B0604020202020204" pitchFamily="34" charset="0"/>
              </a:rPr>
              <a:t>Vehicles</a:t>
            </a:r>
            <a:r>
              <a:rPr lang="en-US" altLang="en-US" sz="1000" dirty="0">
                <a:latin typeface="Arial" panose="020B0604020202020204" pitchFamily="34" charset="0"/>
              </a:rPr>
              <a:t>: report to S-2 with Make, Model, Year, and VIN.</a:t>
            </a:r>
          </a:p>
          <a:p>
            <a:r>
              <a:rPr lang="en-US" altLang="en-US" sz="1000" b="1" dirty="0">
                <a:latin typeface="Arial" panose="020B0604020202020204" pitchFamily="34" charset="0"/>
              </a:rPr>
              <a:t>Knives and Clubs</a:t>
            </a:r>
            <a:r>
              <a:rPr lang="en-US" altLang="en-US" sz="1000" dirty="0">
                <a:latin typeface="Arial" panose="020B0604020202020204" pitchFamily="34" charset="0"/>
              </a:rPr>
              <a:t>: CDR’s discretion.</a:t>
            </a:r>
          </a:p>
          <a:p>
            <a:r>
              <a:rPr lang="en-US" altLang="en-US" sz="1000" b="1" dirty="0">
                <a:latin typeface="Arial" panose="020B0604020202020204" pitchFamily="34" charset="0"/>
              </a:rPr>
              <a:t>Cash</a:t>
            </a:r>
            <a:r>
              <a:rPr lang="en-US" altLang="en-US" sz="1000" dirty="0">
                <a:latin typeface="Arial" panose="020B0604020202020204" pitchFamily="34" charset="0"/>
              </a:rPr>
              <a:t>: Commonsense check. If it seems like too much money, dig deeper. If it feels right then they are free to go. If you have REASONABLE suspicion that they are involved in illegal activities then detain them. Do not just take their money, have a reason.</a:t>
            </a:r>
          </a:p>
          <a:p>
            <a:r>
              <a:rPr lang="en-US" altLang="en-US" sz="1000" b="1" dirty="0">
                <a:latin typeface="Arial" panose="020B0604020202020204" pitchFamily="34" charset="0"/>
              </a:rPr>
              <a:t>Confiscate</a:t>
            </a:r>
            <a:r>
              <a:rPr lang="en-US" altLang="en-US" sz="1000" dirty="0">
                <a:latin typeface="Arial" panose="020B0604020202020204" pitchFamily="34" charset="0"/>
              </a:rPr>
              <a:t>: </a:t>
            </a:r>
          </a:p>
          <a:p>
            <a:pPr lvl="2"/>
            <a:r>
              <a:rPr lang="en-US" altLang="en-US" sz="1000" dirty="0">
                <a:latin typeface="Arial" panose="020B0604020202020204" pitchFamily="34" charset="0"/>
              </a:rPr>
              <a:t>Small Arms up to, including, 7.62 rifles, shotguns, pistols may be possessed in home/ place of business… they may not be taken in public.</a:t>
            </a:r>
          </a:p>
          <a:p>
            <a:pPr lvl="2"/>
            <a:r>
              <a:rPr lang="en-US" altLang="en-US" sz="1000" dirty="0">
                <a:latin typeface="Arial" panose="020B0604020202020204" pitchFamily="34" charset="0"/>
              </a:rPr>
              <a:t>Arms in vehicles not authorized without a TWC confiscate them.</a:t>
            </a:r>
          </a:p>
          <a:p>
            <a:pPr lvl="2"/>
            <a:r>
              <a:rPr lang="en-US" altLang="en-US" sz="1000" b="1" dirty="0">
                <a:latin typeface="Arial" panose="020B0604020202020204" pitchFamily="34" charset="0"/>
              </a:rPr>
              <a:t>Temporary Weapons Cards</a:t>
            </a:r>
            <a:r>
              <a:rPr lang="en-US" altLang="en-US" sz="1000" dirty="0">
                <a:latin typeface="Arial" panose="020B0604020202020204" pitchFamily="34" charset="0"/>
              </a:rPr>
              <a:t>: The Commander may issue to anyone who needs to carry a weapon. Police do not need one on duty. After hours to carry a weapon they must have a TWC with them.</a:t>
            </a:r>
          </a:p>
          <a:p>
            <a:pPr lvl="2"/>
            <a:r>
              <a:rPr lang="en-US" altLang="en-US" sz="1000" dirty="0">
                <a:latin typeface="Arial" panose="020B0604020202020204" pitchFamily="34" charset="0"/>
              </a:rPr>
              <a:t>NO firing of weapons in city.</a:t>
            </a:r>
          </a:p>
          <a:p>
            <a:pPr lvl="2"/>
            <a:r>
              <a:rPr lang="en-US" altLang="en-US" sz="1000" dirty="0">
                <a:latin typeface="Arial" panose="020B0604020202020204" pitchFamily="34" charset="0"/>
              </a:rPr>
              <a:t>Maps and surveillance products of US positions or US passports, identification, equipment, paperwork, uniforms without a valid reason.</a:t>
            </a:r>
          </a:p>
          <a:p>
            <a:pPr lvl="2"/>
            <a:r>
              <a:rPr lang="en-US" altLang="en-US" sz="1000" dirty="0">
                <a:latin typeface="Arial" panose="020B0604020202020204" pitchFamily="34" charset="0"/>
              </a:rPr>
              <a:t>Drugs and paraphernalia.</a:t>
            </a:r>
          </a:p>
          <a:p>
            <a:pPr lvl="2"/>
            <a:r>
              <a:rPr lang="en-US" altLang="en-US" sz="1000" dirty="0">
                <a:latin typeface="Arial" panose="020B0604020202020204" pitchFamily="34" charset="0"/>
              </a:rPr>
              <a:t>More than 8’ of thin wire, batteries, trigger devise (bomb making materials)</a:t>
            </a:r>
          </a:p>
          <a:p>
            <a:pPr lvl="2"/>
            <a:r>
              <a:rPr lang="en-US" altLang="en-US" sz="1000" dirty="0">
                <a:latin typeface="Arial" panose="020B0604020202020204" pitchFamily="34" charset="0"/>
              </a:rPr>
              <a:t>NO one under 18 may own a firearm</a:t>
            </a:r>
            <a:r>
              <a:rPr lang="en-US" altLang="en-US" sz="1000" dirty="0"/>
              <a:t>.</a:t>
            </a:r>
          </a:p>
          <a:p>
            <a:pPr lvl="2"/>
            <a:endParaRPr lang="en-US" altLang="en-US" sz="1000" dirty="0"/>
          </a:p>
          <a:p>
            <a:pPr lvl="2"/>
            <a:endParaRPr lang="en-US" altLang="en-US" sz="1000" dirty="0"/>
          </a:p>
        </p:txBody>
      </p:sp>
      <p:sp>
        <p:nvSpPr>
          <p:cNvPr id="13318" name="Text Box 6">
            <a:extLst>
              <a:ext uri="{FF2B5EF4-FFF2-40B4-BE49-F238E27FC236}">
                <a16:creationId xmlns:a16="http://schemas.microsoft.com/office/drawing/2014/main" id="{505ACC28-DF36-4534-9785-16EF3F8CE8DF}"/>
              </a:ext>
            </a:extLst>
          </p:cNvPr>
          <p:cNvSpPr txBox="1">
            <a:spLocks noChangeArrowheads="1"/>
          </p:cNvSpPr>
          <p:nvPr/>
        </p:nvSpPr>
        <p:spPr bwMode="auto">
          <a:xfrm>
            <a:off x="76200" y="6159500"/>
            <a:ext cx="8915400" cy="6223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en-US" altLang="en-US" sz="1000"/>
              <a:t>Soldiers at a checkpoint stop a car; find a cell phone, briefcase, and map. It is not a crime to use a cell. But, if there is evidence the phone was used to conduct surveillance on US Forces, seize the phone. Similarly, it is not a crime to use a map while driving. If the map has locations of US forces, safe houses, or sensitive information, seize it. Open briefcase. If it contains contraband, seize it. If it contains excessive money, question the individual. If the story is believable and he has committed no other offense, release him and his property. If the story is not believable or there are other reasons to be suspicious, seize property and detain individual. </a:t>
            </a:r>
          </a:p>
        </p:txBody>
      </p:sp>
      <p:sp>
        <p:nvSpPr>
          <p:cNvPr id="13319" name="Text Box 7">
            <a:extLst>
              <a:ext uri="{FF2B5EF4-FFF2-40B4-BE49-F238E27FC236}">
                <a16:creationId xmlns:a16="http://schemas.microsoft.com/office/drawing/2014/main" id="{1AB46961-9DEC-427B-8B7E-F4C3540B5F1C}"/>
              </a:ext>
            </a:extLst>
          </p:cNvPr>
          <p:cNvSpPr txBox="1">
            <a:spLocks noChangeArrowheads="1"/>
          </p:cNvSpPr>
          <p:nvPr/>
        </p:nvSpPr>
        <p:spPr bwMode="auto">
          <a:xfrm>
            <a:off x="5029200" y="2501900"/>
            <a:ext cx="4038600" cy="27559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1000" b="1">
                <a:latin typeface="Arial" panose="020B0604020202020204" pitchFamily="34" charset="0"/>
              </a:rPr>
              <a:t>CHECK POINT PROCEDURES</a:t>
            </a:r>
          </a:p>
          <a:p>
            <a:r>
              <a:rPr lang="en-US" altLang="en-US" sz="1000">
                <a:latin typeface="Arial" panose="020B0604020202020204" pitchFamily="34" charset="0"/>
              </a:rPr>
              <a:t>Authorized to stop all civilian traffic to search.</a:t>
            </a:r>
          </a:p>
          <a:p>
            <a:r>
              <a:rPr lang="en-US" altLang="en-US" sz="1000">
                <a:latin typeface="Arial" panose="020B0604020202020204" pitchFamily="34" charset="0"/>
              </a:rPr>
              <a:t>Stop vehicle with 25m of stand off distance.</a:t>
            </a:r>
          </a:p>
          <a:p>
            <a:r>
              <a:rPr lang="en-US" altLang="en-US" sz="1000">
                <a:latin typeface="Arial" panose="020B0604020202020204" pitchFamily="34" charset="0"/>
              </a:rPr>
              <a:t>Passengers get out of vehicle at a designated point. Driver open doors, trunk.</a:t>
            </a:r>
          </a:p>
          <a:p>
            <a:r>
              <a:rPr lang="en-US" altLang="en-US" sz="1000">
                <a:latin typeface="Arial" panose="020B0604020202020204" pitchFamily="34" charset="0"/>
              </a:rPr>
              <a:t>Passengers exit vehicle arms up. Once out, passengers lift shirt to show waist. </a:t>
            </a:r>
          </a:p>
          <a:p>
            <a:r>
              <a:rPr lang="en-US" altLang="en-US" sz="1000">
                <a:latin typeface="Arial" panose="020B0604020202020204" pitchFamily="34" charset="0"/>
              </a:rPr>
              <a:t>If deadly threat use deadly force. Cover, aim, shoot. </a:t>
            </a:r>
          </a:p>
          <a:p>
            <a:r>
              <a:rPr lang="en-US" altLang="en-US" sz="1000">
                <a:latin typeface="Arial" panose="020B0604020202020204" pitchFamily="34" charset="0"/>
              </a:rPr>
              <a:t>Call HQ if occupant claims to be a cleric or diplomat.</a:t>
            </a:r>
            <a:br>
              <a:rPr lang="en-US" altLang="en-US" sz="1000" u="sng">
                <a:latin typeface="Arial" panose="020B0604020202020204" pitchFamily="34" charset="0"/>
              </a:rPr>
            </a:br>
            <a:r>
              <a:rPr lang="en-US" altLang="en-US" sz="1000" b="1">
                <a:latin typeface="Arial" panose="020B0604020202020204" pitchFamily="34" charset="0"/>
              </a:rPr>
              <a:t>PROFILING – as of 29 JUN 03 Stop &amp; search the following vehicles</a:t>
            </a:r>
            <a:endParaRPr lang="en-US" altLang="en-US" sz="1000" u="sng">
              <a:latin typeface="Arial" panose="020B0604020202020204" pitchFamily="34" charset="0"/>
            </a:endParaRPr>
          </a:p>
          <a:p>
            <a:r>
              <a:rPr lang="en-US" altLang="en-US" sz="1000">
                <a:latin typeface="Arial" panose="020B0604020202020204" pitchFamily="34" charset="0"/>
              </a:rPr>
              <a:t>Vehicles with tinted windows</a:t>
            </a:r>
          </a:p>
          <a:p>
            <a:r>
              <a:rPr lang="en-US" altLang="en-US" sz="1000">
                <a:latin typeface="Arial" panose="020B0604020202020204" pitchFamily="34" charset="0"/>
              </a:rPr>
              <a:t>Dark colored Mercedes Benz (Navy Blue / Green)</a:t>
            </a:r>
          </a:p>
          <a:p>
            <a:r>
              <a:rPr lang="en-US" altLang="en-US" sz="1000">
                <a:latin typeface="Arial" panose="020B0604020202020204" pitchFamily="34" charset="0"/>
              </a:rPr>
              <a:t>Red sedans</a:t>
            </a:r>
          </a:p>
          <a:p>
            <a:r>
              <a:rPr lang="en-US" altLang="en-US" sz="1000">
                <a:latin typeface="Arial" panose="020B0604020202020204" pitchFamily="34" charset="0"/>
              </a:rPr>
              <a:t>Green Hyundai sedans</a:t>
            </a:r>
          </a:p>
          <a:p>
            <a:r>
              <a:rPr lang="en-US" altLang="en-US" sz="1000">
                <a:latin typeface="Arial" panose="020B0604020202020204" pitchFamily="34" charset="0"/>
              </a:rPr>
              <a:t>Blue/Grey KIA vans-all males.  Not concerned if family/women/kids.</a:t>
            </a:r>
          </a:p>
          <a:p>
            <a:r>
              <a:rPr lang="en-US" altLang="en-US" sz="1000">
                <a:latin typeface="Arial" panose="020B0604020202020204" pitchFamily="34" charset="0"/>
              </a:rPr>
              <a:t>Men wearing all black</a:t>
            </a:r>
          </a:p>
          <a:p>
            <a:r>
              <a:rPr lang="en-US" altLang="en-US" sz="1000">
                <a:latin typeface="Arial" panose="020B0604020202020204" pitchFamily="34" charset="0"/>
              </a:rPr>
              <a:t>Men w/ beards and no mustache</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132B92E-1AE2-40D5-A4D3-4D29015DD868}"/>
              </a:ext>
            </a:extLst>
          </p:cNvPr>
          <p:cNvSpPr>
            <a:spLocks noChangeArrowheads="1"/>
          </p:cNvSpPr>
          <p:nvPr/>
        </p:nvSpPr>
        <p:spPr bwMode="auto">
          <a:xfrm>
            <a:off x="1219200" y="3733800"/>
            <a:ext cx="2362200" cy="1295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4" name="Rectangle 4">
            <a:extLst>
              <a:ext uri="{FF2B5EF4-FFF2-40B4-BE49-F238E27FC236}">
                <a16:creationId xmlns:a16="http://schemas.microsoft.com/office/drawing/2014/main" id="{0AE24901-7BB4-4753-B805-C61A1D99C20F}"/>
              </a:ext>
            </a:extLst>
          </p:cNvPr>
          <p:cNvSpPr>
            <a:spLocks noChangeArrowheads="1"/>
          </p:cNvSpPr>
          <p:nvPr/>
        </p:nvSpPr>
        <p:spPr bwMode="auto">
          <a:xfrm>
            <a:off x="5486400" y="3733800"/>
            <a:ext cx="2438400" cy="1295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5" name="Oval 5">
            <a:extLst>
              <a:ext uri="{FF2B5EF4-FFF2-40B4-BE49-F238E27FC236}">
                <a16:creationId xmlns:a16="http://schemas.microsoft.com/office/drawing/2014/main" id="{DE16F736-DF43-454B-8B34-86C13D2999E4}"/>
              </a:ext>
            </a:extLst>
          </p:cNvPr>
          <p:cNvSpPr>
            <a:spLocks noChangeArrowheads="1"/>
          </p:cNvSpPr>
          <p:nvPr/>
        </p:nvSpPr>
        <p:spPr bwMode="auto">
          <a:xfrm>
            <a:off x="4800600" y="5562600"/>
            <a:ext cx="1143000" cy="6858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solidFill>
                <a:srgbClr val="FF0000"/>
              </a:solidFill>
            </a:endParaRPr>
          </a:p>
        </p:txBody>
      </p:sp>
      <p:sp>
        <p:nvSpPr>
          <p:cNvPr id="20486" name="Text Box 6">
            <a:extLst>
              <a:ext uri="{FF2B5EF4-FFF2-40B4-BE49-F238E27FC236}">
                <a16:creationId xmlns:a16="http://schemas.microsoft.com/office/drawing/2014/main" id="{F88BEB92-580E-4389-A3C0-120DD8468BAD}"/>
              </a:ext>
            </a:extLst>
          </p:cNvPr>
          <p:cNvSpPr txBox="1">
            <a:spLocks noChangeArrowheads="1"/>
          </p:cNvSpPr>
          <p:nvPr/>
        </p:nvSpPr>
        <p:spPr bwMode="auto">
          <a:xfrm>
            <a:off x="4648200" y="5546725"/>
            <a:ext cx="152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00" b="1"/>
              <a:t>                 IED</a:t>
            </a:r>
          </a:p>
          <a:p>
            <a:pPr>
              <a:spcBef>
                <a:spcPct val="50000"/>
              </a:spcBef>
            </a:pPr>
            <a:r>
              <a:rPr lang="en-US" altLang="en-US" sz="1000" b="1"/>
              <a:t>     And Small Arms</a:t>
            </a:r>
          </a:p>
          <a:p>
            <a:pPr>
              <a:spcBef>
                <a:spcPct val="50000"/>
              </a:spcBef>
            </a:pPr>
            <a:r>
              <a:rPr lang="en-US" altLang="en-US" sz="1000" b="1"/>
              <a:t>             Ambush</a:t>
            </a:r>
          </a:p>
        </p:txBody>
      </p:sp>
      <p:sp>
        <p:nvSpPr>
          <p:cNvPr id="20488" name="Text Box 8">
            <a:extLst>
              <a:ext uri="{FF2B5EF4-FFF2-40B4-BE49-F238E27FC236}">
                <a16:creationId xmlns:a16="http://schemas.microsoft.com/office/drawing/2014/main" id="{79F592E3-9AAF-4AA1-8869-63D50AE6584F}"/>
              </a:ext>
            </a:extLst>
          </p:cNvPr>
          <p:cNvSpPr txBox="1">
            <a:spLocks noChangeArrowheads="1"/>
          </p:cNvSpPr>
          <p:nvPr/>
        </p:nvSpPr>
        <p:spPr bwMode="auto">
          <a:xfrm>
            <a:off x="1295400" y="3871913"/>
            <a:ext cx="2209800"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AutoNum type="arabicPlain" startAt="7"/>
            </a:pPr>
            <a:r>
              <a:rPr lang="en-US" altLang="en-US"/>
              <a:t>                  5</a:t>
            </a:r>
          </a:p>
          <a:p>
            <a:pPr>
              <a:spcBef>
                <a:spcPct val="50000"/>
              </a:spcBef>
              <a:buFontTx/>
              <a:buAutoNum type="arabicPlain" startAt="7"/>
            </a:pPr>
            <a:r>
              <a:rPr lang="en-US" altLang="en-US"/>
              <a:t>                  6</a:t>
            </a:r>
          </a:p>
        </p:txBody>
      </p:sp>
      <p:sp>
        <p:nvSpPr>
          <p:cNvPr id="20489" name="Text Box 9">
            <a:extLst>
              <a:ext uri="{FF2B5EF4-FFF2-40B4-BE49-F238E27FC236}">
                <a16:creationId xmlns:a16="http://schemas.microsoft.com/office/drawing/2014/main" id="{555E58FC-1F8B-44B8-A24A-CD0C6770B034}"/>
              </a:ext>
            </a:extLst>
          </p:cNvPr>
          <p:cNvSpPr txBox="1">
            <a:spLocks noChangeArrowheads="1"/>
          </p:cNvSpPr>
          <p:nvPr/>
        </p:nvSpPr>
        <p:spPr bwMode="auto">
          <a:xfrm>
            <a:off x="5486400" y="30480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20490" name="Text Box 10">
            <a:extLst>
              <a:ext uri="{FF2B5EF4-FFF2-40B4-BE49-F238E27FC236}">
                <a16:creationId xmlns:a16="http://schemas.microsoft.com/office/drawing/2014/main" id="{F6A79FDA-3B97-4150-9D8B-2F9C7192D70B}"/>
              </a:ext>
            </a:extLst>
          </p:cNvPr>
          <p:cNvSpPr txBox="1">
            <a:spLocks noChangeArrowheads="1"/>
          </p:cNvSpPr>
          <p:nvPr/>
        </p:nvSpPr>
        <p:spPr bwMode="auto">
          <a:xfrm>
            <a:off x="5638800" y="3871913"/>
            <a:ext cx="2209800"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AutoNum type="arabicPlain" startAt="3"/>
            </a:pPr>
            <a:r>
              <a:rPr lang="en-US" altLang="en-US"/>
              <a:t>                 1</a:t>
            </a:r>
          </a:p>
          <a:p>
            <a:pPr>
              <a:spcBef>
                <a:spcPct val="50000"/>
              </a:spcBef>
              <a:buFontTx/>
              <a:buAutoNum type="arabicPlain" startAt="3"/>
            </a:pPr>
            <a:r>
              <a:rPr lang="en-US" altLang="en-US"/>
              <a:t>                 2 </a:t>
            </a:r>
          </a:p>
        </p:txBody>
      </p:sp>
      <p:sp>
        <p:nvSpPr>
          <p:cNvPr id="20491" name="Text Box 11">
            <a:extLst>
              <a:ext uri="{FF2B5EF4-FFF2-40B4-BE49-F238E27FC236}">
                <a16:creationId xmlns:a16="http://schemas.microsoft.com/office/drawing/2014/main" id="{89C07F68-B31D-4CEC-8071-C95EED8ADC37}"/>
              </a:ext>
            </a:extLst>
          </p:cNvPr>
          <p:cNvSpPr txBox="1">
            <a:spLocks noChangeArrowheads="1"/>
          </p:cNvSpPr>
          <p:nvPr/>
        </p:nvSpPr>
        <p:spPr bwMode="auto">
          <a:xfrm>
            <a:off x="0" y="0"/>
            <a:ext cx="8686800" cy="3665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dirty="0">
                <a:latin typeface="Arial" panose="020B0604020202020204" pitchFamily="34" charset="0"/>
              </a:rPr>
              <a:t>            </a:t>
            </a:r>
            <a:r>
              <a:rPr lang="en-US" altLang="en-US" sz="2000" b="1" u="sng" dirty="0">
                <a:latin typeface="Arial" panose="020B0604020202020204" pitchFamily="34" charset="0"/>
              </a:rPr>
              <a:t>Generic Reaction to Contact Drill for Vehicles and Personnel</a:t>
            </a:r>
          </a:p>
          <a:p>
            <a:pPr>
              <a:spcBef>
                <a:spcPct val="50000"/>
              </a:spcBef>
              <a:buFontTx/>
              <a:buChar char="•"/>
            </a:pPr>
            <a:r>
              <a:rPr lang="en-US" altLang="en-US" sz="2000" dirty="0">
                <a:latin typeface="Arial" panose="020B0604020202020204" pitchFamily="34" charset="0"/>
              </a:rPr>
              <a:t> </a:t>
            </a:r>
            <a:r>
              <a:rPr lang="en-US" altLang="en-US" sz="1600" dirty="0">
                <a:latin typeface="Arial" panose="020B0604020202020204" pitchFamily="34" charset="0"/>
              </a:rPr>
              <a:t>Upon contact, immediately exit the vehicle on the opposite side of the contact</a:t>
            </a:r>
          </a:p>
          <a:p>
            <a:pPr>
              <a:spcBef>
                <a:spcPct val="50000"/>
              </a:spcBef>
              <a:buFontTx/>
              <a:buChar char="•"/>
            </a:pPr>
            <a:r>
              <a:rPr lang="en-US" altLang="en-US" sz="1600" dirty="0">
                <a:latin typeface="Arial" panose="020B0604020202020204" pitchFamily="34" charset="0"/>
              </a:rPr>
              <a:t>  Consolidate on the far side of the vehicle, and </a:t>
            </a:r>
            <a:r>
              <a:rPr lang="en-US" altLang="en-US" sz="1600" b="1" u="sng" dirty="0">
                <a:latin typeface="Arial" panose="020B0604020202020204" pitchFamily="34" charset="0"/>
              </a:rPr>
              <a:t>all</a:t>
            </a:r>
            <a:r>
              <a:rPr lang="en-US" altLang="en-US" sz="1600" u="sng" dirty="0">
                <a:latin typeface="Arial" panose="020B0604020202020204" pitchFamily="34" charset="0"/>
              </a:rPr>
              <a:t> </a:t>
            </a:r>
            <a:r>
              <a:rPr lang="en-US" altLang="en-US" sz="1600" dirty="0">
                <a:latin typeface="Arial" panose="020B0604020202020204" pitchFamily="34" charset="0"/>
              </a:rPr>
              <a:t>immediately return fire and gain fire         superiority, particularly the personnel with automatic weapons </a:t>
            </a:r>
          </a:p>
          <a:p>
            <a:pPr>
              <a:spcBef>
                <a:spcPct val="50000"/>
              </a:spcBef>
              <a:buFontTx/>
              <a:buChar char="•"/>
            </a:pPr>
            <a:r>
              <a:rPr lang="en-US" altLang="en-US" sz="1600" dirty="0">
                <a:latin typeface="Arial" panose="020B0604020202020204" pitchFamily="34" charset="0"/>
              </a:rPr>
              <a:t> The number 1 man will report the incident and all available information to higher ( </a:t>
            </a:r>
            <a:r>
              <a:rPr lang="en-US" altLang="en-US" sz="1600" i="1" dirty="0">
                <a:latin typeface="Arial" panose="020B0604020202020204" pitchFamily="34" charset="0"/>
              </a:rPr>
              <a:t>if exiting on the reverse side of the vehicle, the number 2 man will be the reporter </a:t>
            </a:r>
            <a:r>
              <a:rPr lang="en-US" altLang="en-US" sz="1600" dirty="0">
                <a:latin typeface="Arial" panose="020B0604020202020204" pitchFamily="34" charset="0"/>
              </a:rPr>
              <a:t>)</a:t>
            </a:r>
            <a:endParaRPr lang="en-US" altLang="en-US" sz="1600" i="1" dirty="0">
              <a:latin typeface="Arial" panose="020B0604020202020204" pitchFamily="34" charset="0"/>
            </a:endParaRPr>
          </a:p>
          <a:p>
            <a:pPr>
              <a:spcBef>
                <a:spcPct val="50000"/>
              </a:spcBef>
              <a:buFontTx/>
              <a:buChar char="•"/>
            </a:pPr>
            <a:r>
              <a:rPr lang="en-US" altLang="en-US" sz="1600" dirty="0">
                <a:latin typeface="Arial" panose="020B0604020202020204" pitchFamily="34" charset="0"/>
              </a:rPr>
              <a:t> Once fire superiority has been established and the SITREP has been called in, the next step is to secure the AO</a:t>
            </a:r>
          </a:p>
          <a:p>
            <a:pPr>
              <a:spcBef>
                <a:spcPct val="50000"/>
              </a:spcBef>
              <a:buFontTx/>
              <a:buChar char="•"/>
            </a:pPr>
            <a:r>
              <a:rPr lang="en-US" altLang="en-US" sz="1600" dirty="0">
                <a:latin typeface="Arial" panose="020B0604020202020204" pitchFamily="34" charset="0"/>
              </a:rPr>
              <a:t> Once the AO is secured, begin assessing and treating the casualties and coordinate for MEDEVAC if necessary</a:t>
            </a:r>
          </a:p>
          <a:p>
            <a:pPr>
              <a:spcBef>
                <a:spcPct val="50000"/>
              </a:spcBef>
              <a:buFontTx/>
              <a:buChar char="•"/>
            </a:pPr>
            <a:endParaRPr lang="en-US" altLang="en-US" sz="1600" dirty="0">
              <a:latin typeface="Arial" panose="020B0604020202020204" pitchFamily="34" charset="0"/>
            </a:endParaRPr>
          </a:p>
        </p:txBody>
      </p:sp>
      <p:sp>
        <p:nvSpPr>
          <p:cNvPr id="20492" name="Line 12">
            <a:extLst>
              <a:ext uri="{FF2B5EF4-FFF2-40B4-BE49-F238E27FC236}">
                <a16:creationId xmlns:a16="http://schemas.microsoft.com/office/drawing/2014/main" id="{99E90B14-6B16-4247-96F9-CF0F4C3FD695}"/>
              </a:ext>
            </a:extLst>
          </p:cNvPr>
          <p:cNvSpPr>
            <a:spLocks noChangeShapeType="1"/>
          </p:cNvSpPr>
          <p:nvPr/>
        </p:nvSpPr>
        <p:spPr bwMode="auto">
          <a:xfrm flipV="1">
            <a:off x="3276600" y="3657600"/>
            <a:ext cx="457200" cy="304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3" name="Line 13">
            <a:extLst>
              <a:ext uri="{FF2B5EF4-FFF2-40B4-BE49-F238E27FC236}">
                <a16:creationId xmlns:a16="http://schemas.microsoft.com/office/drawing/2014/main" id="{E6E2AACB-5514-422B-B8C0-40BAD51DE678}"/>
              </a:ext>
            </a:extLst>
          </p:cNvPr>
          <p:cNvSpPr>
            <a:spLocks noChangeShapeType="1"/>
          </p:cNvSpPr>
          <p:nvPr/>
        </p:nvSpPr>
        <p:spPr bwMode="auto">
          <a:xfrm flipH="1" flipV="1">
            <a:off x="2743200" y="3581400"/>
            <a:ext cx="457200" cy="1066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4" name="Line 14">
            <a:extLst>
              <a:ext uri="{FF2B5EF4-FFF2-40B4-BE49-F238E27FC236}">
                <a16:creationId xmlns:a16="http://schemas.microsoft.com/office/drawing/2014/main" id="{B71D0CD6-A4A8-4A19-9119-C2129722DC4B}"/>
              </a:ext>
            </a:extLst>
          </p:cNvPr>
          <p:cNvSpPr>
            <a:spLocks noChangeShapeType="1"/>
          </p:cNvSpPr>
          <p:nvPr/>
        </p:nvSpPr>
        <p:spPr bwMode="auto">
          <a:xfrm flipV="1">
            <a:off x="1524000" y="3581400"/>
            <a:ext cx="152400" cy="381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5" name="Line 15">
            <a:extLst>
              <a:ext uri="{FF2B5EF4-FFF2-40B4-BE49-F238E27FC236}">
                <a16:creationId xmlns:a16="http://schemas.microsoft.com/office/drawing/2014/main" id="{AFBE7944-15E2-49FF-A03C-3099E7A3F9CD}"/>
              </a:ext>
            </a:extLst>
          </p:cNvPr>
          <p:cNvSpPr>
            <a:spLocks noChangeShapeType="1"/>
          </p:cNvSpPr>
          <p:nvPr/>
        </p:nvSpPr>
        <p:spPr bwMode="auto">
          <a:xfrm flipH="1" flipV="1">
            <a:off x="914400" y="4495800"/>
            <a:ext cx="381000" cy="152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6" name="Line 16">
            <a:extLst>
              <a:ext uri="{FF2B5EF4-FFF2-40B4-BE49-F238E27FC236}">
                <a16:creationId xmlns:a16="http://schemas.microsoft.com/office/drawing/2014/main" id="{B9E1A57D-1C94-424F-8E88-9D3FFCD7DF71}"/>
              </a:ext>
            </a:extLst>
          </p:cNvPr>
          <p:cNvSpPr>
            <a:spLocks noChangeShapeType="1"/>
          </p:cNvSpPr>
          <p:nvPr/>
        </p:nvSpPr>
        <p:spPr bwMode="auto">
          <a:xfrm>
            <a:off x="1752600" y="4876800"/>
            <a:ext cx="2971800" cy="990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8" name="Line 18">
            <a:extLst>
              <a:ext uri="{FF2B5EF4-FFF2-40B4-BE49-F238E27FC236}">
                <a16:creationId xmlns:a16="http://schemas.microsoft.com/office/drawing/2014/main" id="{20F785F5-F3EB-48BC-ABF6-9869F90151E8}"/>
              </a:ext>
            </a:extLst>
          </p:cNvPr>
          <p:cNvSpPr>
            <a:spLocks noChangeShapeType="1"/>
          </p:cNvSpPr>
          <p:nvPr/>
        </p:nvSpPr>
        <p:spPr bwMode="auto">
          <a:xfrm flipV="1">
            <a:off x="7543800" y="3581400"/>
            <a:ext cx="0" cy="381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9" name="Line 19">
            <a:extLst>
              <a:ext uri="{FF2B5EF4-FFF2-40B4-BE49-F238E27FC236}">
                <a16:creationId xmlns:a16="http://schemas.microsoft.com/office/drawing/2014/main" id="{2284272E-7C39-4C99-B2F2-B920F9BA918D}"/>
              </a:ext>
            </a:extLst>
          </p:cNvPr>
          <p:cNvSpPr>
            <a:spLocks noChangeShapeType="1"/>
          </p:cNvSpPr>
          <p:nvPr/>
        </p:nvSpPr>
        <p:spPr bwMode="auto">
          <a:xfrm flipV="1">
            <a:off x="7543800" y="3733800"/>
            <a:ext cx="838200" cy="762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00" name="Line 20">
            <a:extLst>
              <a:ext uri="{FF2B5EF4-FFF2-40B4-BE49-F238E27FC236}">
                <a16:creationId xmlns:a16="http://schemas.microsoft.com/office/drawing/2014/main" id="{48491F24-B18A-4416-BA8F-AC2C88B5BE65}"/>
              </a:ext>
            </a:extLst>
          </p:cNvPr>
          <p:cNvSpPr>
            <a:spLocks noChangeShapeType="1"/>
          </p:cNvSpPr>
          <p:nvPr/>
        </p:nvSpPr>
        <p:spPr bwMode="auto">
          <a:xfrm flipH="1" flipV="1">
            <a:off x="5638800" y="3581400"/>
            <a:ext cx="152400" cy="381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01" name="Line 21">
            <a:extLst>
              <a:ext uri="{FF2B5EF4-FFF2-40B4-BE49-F238E27FC236}">
                <a16:creationId xmlns:a16="http://schemas.microsoft.com/office/drawing/2014/main" id="{499BAE1C-3759-4BB9-A1DD-2F7889769EC5}"/>
              </a:ext>
            </a:extLst>
          </p:cNvPr>
          <p:cNvSpPr>
            <a:spLocks noChangeShapeType="1"/>
          </p:cNvSpPr>
          <p:nvPr/>
        </p:nvSpPr>
        <p:spPr bwMode="auto">
          <a:xfrm flipV="1">
            <a:off x="5867400" y="3581400"/>
            <a:ext cx="152400" cy="9906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02" name="Line 22">
            <a:extLst>
              <a:ext uri="{FF2B5EF4-FFF2-40B4-BE49-F238E27FC236}">
                <a16:creationId xmlns:a16="http://schemas.microsoft.com/office/drawing/2014/main" id="{C6196441-9525-44B3-9502-FA675370C383}"/>
              </a:ext>
            </a:extLst>
          </p:cNvPr>
          <p:cNvSpPr>
            <a:spLocks noChangeShapeType="1"/>
          </p:cNvSpPr>
          <p:nvPr/>
        </p:nvSpPr>
        <p:spPr bwMode="auto">
          <a:xfrm>
            <a:off x="381000" y="6705600"/>
            <a:ext cx="82296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03" name="Text Box 23">
            <a:extLst>
              <a:ext uri="{FF2B5EF4-FFF2-40B4-BE49-F238E27FC236}">
                <a16:creationId xmlns:a16="http://schemas.microsoft.com/office/drawing/2014/main" id="{845F0B7C-EED1-4C69-9A13-5B2FC3A2BF0D}"/>
              </a:ext>
            </a:extLst>
          </p:cNvPr>
          <p:cNvSpPr txBox="1">
            <a:spLocks noChangeArrowheads="1"/>
          </p:cNvSpPr>
          <p:nvPr/>
        </p:nvSpPr>
        <p:spPr bwMode="auto">
          <a:xfrm>
            <a:off x="1676400" y="60960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20504" name="Text Box 24">
            <a:extLst>
              <a:ext uri="{FF2B5EF4-FFF2-40B4-BE49-F238E27FC236}">
                <a16:creationId xmlns:a16="http://schemas.microsoft.com/office/drawing/2014/main" id="{23E5C13A-7B4E-4FE7-A1EF-A988B4C05706}"/>
              </a:ext>
            </a:extLst>
          </p:cNvPr>
          <p:cNvSpPr txBox="1">
            <a:spLocks noChangeArrowheads="1"/>
          </p:cNvSpPr>
          <p:nvPr/>
        </p:nvSpPr>
        <p:spPr bwMode="auto">
          <a:xfrm>
            <a:off x="3352800" y="6445250"/>
            <a:ext cx="2819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latin typeface="Arial" panose="020B0604020202020204" pitchFamily="34" charset="0"/>
              </a:rPr>
              <a:t>Direction of Travel</a:t>
            </a:r>
          </a:p>
        </p:txBody>
      </p:sp>
      <p:sp>
        <p:nvSpPr>
          <p:cNvPr id="20505" name="Text Box 25">
            <a:extLst>
              <a:ext uri="{FF2B5EF4-FFF2-40B4-BE49-F238E27FC236}">
                <a16:creationId xmlns:a16="http://schemas.microsoft.com/office/drawing/2014/main" id="{F847C304-04EB-44D9-812B-3E555F9A5343}"/>
              </a:ext>
            </a:extLst>
          </p:cNvPr>
          <p:cNvSpPr txBox="1">
            <a:spLocks noChangeArrowheads="1"/>
          </p:cNvSpPr>
          <p:nvPr/>
        </p:nvSpPr>
        <p:spPr bwMode="auto">
          <a:xfrm>
            <a:off x="-76200" y="4343400"/>
            <a:ext cx="1447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t>Automatic weapon</a:t>
            </a:r>
          </a:p>
        </p:txBody>
      </p:sp>
      <p:sp>
        <p:nvSpPr>
          <p:cNvPr id="20506" name="Rectangle 26">
            <a:extLst>
              <a:ext uri="{FF2B5EF4-FFF2-40B4-BE49-F238E27FC236}">
                <a16:creationId xmlns:a16="http://schemas.microsoft.com/office/drawing/2014/main" id="{F277B6F1-3DA0-4ABC-8202-AE857DA0ED08}"/>
              </a:ext>
            </a:extLst>
          </p:cNvPr>
          <p:cNvSpPr>
            <a:spLocks noChangeArrowheads="1"/>
          </p:cNvSpPr>
          <p:nvPr/>
        </p:nvSpPr>
        <p:spPr bwMode="auto">
          <a:xfrm>
            <a:off x="4613275" y="3429000"/>
            <a:ext cx="110172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900" b="1"/>
              <a:t>Automatic weapon</a:t>
            </a:r>
          </a:p>
        </p:txBody>
      </p:sp>
      <p:sp>
        <p:nvSpPr>
          <p:cNvPr id="20507" name="Line 27">
            <a:extLst>
              <a:ext uri="{FF2B5EF4-FFF2-40B4-BE49-F238E27FC236}">
                <a16:creationId xmlns:a16="http://schemas.microsoft.com/office/drawing/2014/main" id="{B9A9DEA6-AD70-47A4-AEFB-5E3F4E9EB995}"/>
              </a:ext>
            </a:extLst>
          </p:cNvPr>
          <p:cNvSpPr>
            <a:spLocks noChangeShapeType="1"/>
          </p:cNvSpPr>
          <p:nvPr/>
        </p:nvSpPr>
        <p:spPr bwMode="auto">
          <a:xfrm>
            <a:off x="5257800" y="3657600"/>
            <a:ext cx="0" cy="19050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08" name="Text Box 28">
            <a:extLst>
              <a:ext uri="{FF2B5EF4-FFF2-40B4-BE49-F238E27FC236}">
                <a16:creationId xmlns:a16="http://schemas.microsoft.com/office/drawing/2014/main" id="{CFA098B3-5BEA-461D-9FCC-2664836DCA6D}"/>
              </a:ext>
            </a:extLst>
          </p:cNvPr>
          <p:cNvSpPr txBox="1">
            <a:spLocks noChangeArrowheads="1"/>
          </p:cNvSpPr>
          <p:nvPr/>
        </p:nvSpPr>
        <p:spPr bwMode="auto">
          <a:xfrm>
            <a:off x="7162800" y="32004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20509" name="Text Box 29">
            <a:extLst>
              <a:ext uri="{FF2B5EF4-FFF2-40B4-BE49-F238E27FC236}">
                <a16:creationId xmlns:a16="http://schemas.microsoft.com/office/drawing/2014/main" id="{B3204FA8-EA18-41FC-826E-9128B3B0FED8}"/>
              </a:ext>
            </a:extLst>
          </p:cNvPr>
          <p:cNvSpPr txBox="1">
            <a:spLocks noChangeArrowheads="1"/>
          </p:cNvSpPr>
          <p:nvPr/>
        </p:nvSpPr>
        <p:spPr bwMode="auto">
          <a:xfrm>
            <a:off x="7467600" y="3429000"/>
            <a:ext cx="1828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900" b="1"/>
              <a:t>Reports to higher</a:t>
            </a:r>
          </a:p>
        </p:txBody>
      </p:sp>
      <p:sp>
        <p:nvSpPr>
          <p:cNvPr id="20511" name="Oval 31">
            <a:extLst>
              <a:ext uri="{FF2B5EF4-FFF2-40B4-BE49-F238E27FC236}">
                <a16:creationId xmlns:a16="http://schemas.microsoft.com/office/drawing/2014/main" id="{3ACECD23-D443-4D68-8D21-2F5AC0DCAF82}"/>
              </a:ext>
            </a:extLst>
          </p:cNvPr>
          <p:cNvSpPr>
            <a:spLocks noChangeArrowheads="1"/>
          </p:cNvSpPr>
          <p:nvPr/>
        </p:nvSpPr>
        <p:spPr bwMode="auto">
          <a:xfrm>
            <a:off x="1600200" y="3505200"/>
            <a:ext cx="152400"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20512" name="Oval 32">
            <a:extLst>
              <a:ext uri="{FF2B5EF4-FFF2-40B4-BE49-F238E27FC236}">
                <a16:creationId xmlns:a16="http://schemas.microsoft.com/office/drawing/2014/main" id="{97F974B0-C8EF-4E02-9C58-01D987CF9DCB}"/>
              </a:ext>
            </a:extLst>
          </p:cNvPr>
          <p:cNvSpPr>
            <a:spLocks noChangeArrowheads="1"/>
          </p:cNvSpPr>
          <p:nvPr/>
        </p:nvSpPr>
        <p:spPr bwMode="auto">
          <a:xfrm>
            <a:off x="2667000" y="3505200"/>
            <a:ext cx="152400"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3" name="Oval 33">
            <a:extLst>
              <a:ext uri="{FF2B5EF4-FFF2-40B4-BE49-F238E27FC236}">
                <a16:creationId xmlns:a16="http://schemas.microsoft.com/office/drawing/2014/main" id="{084DBC5D-CD03-419E-9DEB-505857DDD44B}"/>
              </a:ext>
            </a:extLst>
          </p:cNvPr>
          <p:cNvSpPr>
            <a:spLocks noChangeArrowheads="1"/>
          </p:cNvSpPr>
          <p:nvPr/>
        </p:nvSpPr>
        <p:spPr bwMode="auto">
          <a:xfrm>
            <a:off x="3657600" y="3581400"/>
            <a:ext cx="152400"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4" name="Oval 34">
            <a:extLst>
              <a:ext uri="{FF2B5EF4-FFF2-40B4-BE49-F238E27FC236}">
                <a16:creationId xmlns:a16="http://schemas.microsoft.com/office/drawing/2014/main" id="{F39C2366-1695-4371-BFA7-D12128B5A0B3}"/>
              </a:ext>
            </a:extLst>
          </p:cNvPr>
          <p:cNvSpPr>
            <a:spLocks noChangeArrowheads="1"/>
          </p:cNvSpPr>
          <p:nvPr/>
        </p:nvSpPr>
        <p:spPr bwMode="auto">
          <a:xfrm>
            <a:off x="5943600" y="3505200"/>
            <a:ext cx="152400"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6" name="Oval 36">
            <a:extLst>
              <a:ext uri="{FF2B5EF4-FFF2-40B4-BE49-F238E27FC236}">
                <a16:creationId xmlns:a16="http://schemas.microsoft.com/office/drawing/2014/main" id="{02E98E52-4CD7-4044-A0A8-29FBED573BA1}"/>
              </a:ext>
            </a:extLst>
          </p:cNvPr>
          <p:cNvSpPr>
            <a:spLocks noChangeArrowheads="1"/>
          </p:cNvSpPr>
          <p:nvPr/>
        </p:nvSpPr>
        <p:spPr bwMode="auto">
          <a:xfrm>
            <a:off x="8305800" y="3657600"/>
            <a:ext cx="152400"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7" name="Rectangle 37">
            <a:extLst>
              <a:ext uri="{FF2B5EF4-FFF2-40B4-BE49-F238E27FC236}">
                <a16:creationId xmlns:a16="http://schemas.microsoft.com/office/drawing/2014/main" id="{7548524C-E36B-43E5-8618-946B5ED7FF46}"/>
              </a:ext>
            </a:extLst>
          </p:cNvPr>
          <p:cNvSpPr>
            <a:spLocks noChangeArrowheads="1"/>
          </p:cNvSpPr>
          <p:nvPr/>
        </p:nvSpPr>
        <p:spPr bwMode="auto">
          <a:xfrm>
            <a:off x="3581400" y="3810000"/>
            <a:ext cx="533400" cy="11430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8" name="Rectangle 38">
            <a:extLst>
              <a:ext uri="{FF2B5EF4-FFF2-40B4-BE49-F238E27FC236}">
                <a16:creationId xmlns:a16="http://schemas.microsoft.com/office/drawing/2014/main" id="{DA53F536-C226-44F4-B0BF-839AB0880D2E}"/>
              </a:ext>
            </a:extLst>
          </p:cNvPr>
          <p:cNvSpPr>
            <a:spLocks noChangeArrowheads="1"/>
          </p:cNvSpPr>
          <p:nvPr/>
        </p:nvSpPr>
        <p:spPr bwMode="auto">
          <a:xfrm>
            <a:off x="7924800" y="3810000"/>
            <a:ext cx="609600" cy="11430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0" name="Oval 40">
            <a:extLst>
              <a:ext uri="{FF2B5EF4-FFF2-40B4-BE49-F238E27FC236}">
                <a16:creationId xmlns:a16="http://schemas.microsoft.com/office/drawing/2014/main" id="{2B3FD695-917E-4CA9-BB08-7244A74F9013}"/>
              </a:ext>
            </a:extLst>
          </p:cNvPr>
          <p:cNvSpPr>
            <a:spLocks noChangeArrowheads="1"/>
          </p:cNvSpPr>
          <p:nvPr/>
        </p:nvSpPr>
        <p:spPr bwMode="auto">
          <a:xfrm>
            <a:off x="4572000" y="3429000"/>
            <a:ext cx="1143000" cy="228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2" name="Oval 42">
            <a:extLst>
              <a:ext uri="{FF2B5EF4-FFF2-40B4-BE49-F238E27FC236}">
                <a16:creationId xmlns:a16="http://schemas.microsoft.com/office/drawing/2014/main" id="{A1FA7851-882A-4C4E-91FF-84C8DBBDC269}"/>
              </a:ext>
            </a:extLst>
          </p:cNvPr>
          <p:cNvSpPr>
            <a:spLocks noChangeArrowheads="1"/>
          </p:cNvSpPr>
          <p:nvPr/>
        </p:nvSpPr>
        <p:spPr bwMode="auto">
          <a:xfrm>
            <a:off x="0" y="4343400"/>
            <a:ext cx="990600" cy="2286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theme/theme1.xml><?xml version="1.0" encoding="utf-8"?>
<a:theme xmlns:a="http://schemas.openxmlformats.org/drawingml/2006/main" name="4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1905650A94C8488F404D5B334193A8" ma:contentTypeVersion="13" ma:contentTypeDescription="Create a new document." ma:contentTypeScope="" ma:versionID="3d29c4b41a17a49ba8beb380326b9ca0">
  <xsd:schema xmlns:xsd="http://www.w3.org/2001/XMLSchema" xmlns:xs="http://www.w3.org/2001/XMLSchema" xmlns:p="http://schemas.microsoft.com/office/2006/metadata/properties" xmlns:ns2="574b288a-56a5-47c5-b485-7d42df286d7f" xmlns:ns3="4eb914f7-a9d8-46bd-aaca-118fffa001e3" targetNamespace="http://schemas.microsoft.com/office/2006/metadata/properties" ma:root="true" ma:fieldsID="e985c3f8544e594e2a8885d3dc8f8801" ns2:_="" ns3:_="">
    <xsd:import namespace="574b288a-56a5-47c5-b485-7d42df286d7f"/>
    <xsd:import namespace="4eb914f7-a9d8-46bd-aaca-118fffa001e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KeyPoints"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4b288a-56a5-47c5-b485-7d42df286d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b914f7-a9d8-46bd-aaca-118fffa001e3"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A5E56EF-C763-4F77-8734-9A5DCD07360E}"/>
</file>

<file path=customXml/itemProps2.xml><?xml version="1.0" encoding="utf-8"?>
<ds:datastoreItem xmlns:ds="http://schemas.openxmlformats.org/officeDocument/2006/customXml" ds:itemID="{945D17DF-74C8-4D33-8B67-B65FF231C387}"/>
</file>

<file path=customXml/itemProps3.xml><?xml version="1.0" encoding="utf-8"?>
<ds:datastoreItem xmlns:ds="http://schemas.openxmlformats.org/officeDocument/2006/customXml" ds:itemID="{87DEBFA7-B1D5-4083-815B-19C8D5C1B249}"/>
</file>

<file path=docProps/app.xml><?xml version="1.0" encoding="utf-8"?>
<Properties xmlns="http://schemas.openxmlformats.org/officeDocument/2006/extended-properties" xmlns:vt="http://schemas.openxmlformats.org/officeDocument/2006/docPropsVTypes">
  <Template/>
  <TotalTime>0</TotalTime>
  <Words>1280</Words>
  <Application>Microsoft Office PowerPoint</Application>
  <PresentationFormat>On-screen Show (4:3)</PresentationFormat>
  <Paragraphs>84</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 Arial</vt:lpstr>
      <vt:lpstr>Arial</vt:lpstr>
      <vt:lpstr>Calibri</vt:lpstr>
      <vt:lpstr>Times New Roman</vt:lpstr>
      <vt:lpstr>Wingdings</vt:lpstr>
      <vt:lpstr>4_Default Design</vt:lpstr>
      <vt:lpstr>Convoy Brief</vt:lpstr>
      <vt:lpstr>Roll Call</vt:lpstr>
      <vt:lpstr>Agenda</vt:lpstr>
      <vt:lpstr>  Standard Brief Checklist</vt:lpstr>
      <vt:lpstr>  Special Brief Checklist</vt:lpstr>
      <vt:lpstr>  Standard Operating Procedure</vt:lpstr>
      <vt:lpstr>DETENTION OF CIVILIANS may be detained if there “is reasonable belief that the person is or was engaged in criminal activity; possesses information important to, or interferes with, coalition forces… or is on a list of persons wanted.” Criminal activity includes but is not limited to: Assault on coalition forces; murder; rape; kidnapping; arson; aggravated assault; any crime with a weapon; burglary; housebreaking; larceny; petty theft; DUI; prostitution; destruction of property; simple assault; threat of terrorism; harassment; drugs; stolen property; auto theft; aiding, abetting, conspiring, or soliciting to commit any of the aforementioned; violating curfew (2300-0400); drunk and disorderly; traffic violations; violating administrative orders; weapons in public; carrying concealed weapons. Have detainees needing medical care treated under guard at nearest medical facility, then transport to detention center.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ARB Command and Staff</dc:title>
  <dc:creator/>
  <cp:lastModifiedBy/>
  <cp:revision>1</cp:revision>
  <dcterms:created xsi:type="dcterms:W3CDTF">2016-11-29T21:03:30Z</dcterms:created>
  <dcterms:modified xsi:type="dcterms:W3CDTF">2021-10-12T01:38:29Z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0x0101006C1905650A94C8488F404D5B334193A8</vt:lpwstr>
  </property>
</Properties>
</file>