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6911" r:id="rId1"/>
  </p:sldMasterIdLst>
  <p:notesMasterIdLst>
    <p:notesMasterId r:id="rId3"/>
  </p:notesMasterIdLst>
  <p:handoutMasterIdLst>
    <p:handoutMasterId r:id="rId4"/>
  </p:handoutMasterIdLst>
  <p:sldIdLst>
    <p:sldId id="2226" r:id="rId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505"/>
    <a:srgbClr val="FFCD05"/>
    <a:srgbClr val="B8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>
      <p:cViewPr>
        <p:scale>
          <a:sx n="77" d="100"/>
          <a:sy n="77" d="100"/>
        </p:scale>
        <p:origin x="1104" y="-13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314"/>
    </p:cViewPr>
  </p:sorterViewPr>
  <p:notesViewPr>
    <p:cSldViewPr>
      <p:cViewPr varScale="1">
        <p:scale>
          <a:sx n="79" d="100"/>
          <a:sy n="79" d="100"/>
        </p:scale>
        <p:origin x="116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A5EDFE33-3880-4C53-8A1D-4BF664F4D021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5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FCC6063B-5C37-4353-BA8A-08CFEDB17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79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4" y="0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287CF01C-88D6-4A5D-8639-DB6747FB8DB5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68" tIns="46584" rIns="93168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7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4" y="8829967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CB8D8DB8-9090-4C9A-989B-E2532DFE6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5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 b="1">
                <a:latin typeface=" 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 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98227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nd QTR FY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5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14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02-08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09-15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16-22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23-29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30-05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06-12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20-26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27-05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06-12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20-26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10356" y="1954218"/>
            <a:ext cx="381006" cy="1338017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0718" y="3315805"/>
            <a:ext cx="360284" cy="86342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51885" y="5375142"/>
            <a:ext cx="905491" cy="3602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41213" y="6081730"/>
            <a:ext cx="484145" cy="36028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1552" y="4191001"/>
            <a:ext cx="360283" cy="86439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0945554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rd QTR FY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5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27-02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28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03-09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29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17-23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31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24-30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32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01-07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33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08-14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34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22-28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36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29-04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37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05-11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38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39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19881" y="1957629"/>
            <a:ext cx="381006" cy="1336012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0243" y="3340782"/>
            <a:ext cx="360284" cy="81436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43068" y="5369185"/>
            <a:ext cx="898215" cy="3706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17906" y="6078092"/>
            <a:ext cx="437531" cy="36028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0243" y="4191001"/>
            <a:ext cx="360283" cy="86725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27266390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th QTR FY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5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03-09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43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17-23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44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24-30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45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31-06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07-13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14-20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48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21-27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49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28-03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50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04-10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51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52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18-24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18213" y="1957630"/>
            <a:ext cx="381006" cy="134803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8575" y="3329230"/>
            <a:ext cx="360284" cy="81462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40391" y="5374368"/>
            <a:ext cx="898217" cy="3602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10049" y="6078093"/>
            <a:ext cx="437531" cy="36028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8575" y="4191000"/>
            <a:ext cx="360283" cy="86725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8237614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anchor="ctr"/>
          <a:lstStyle>
            <a:lvl1pPr>
              <a:defRPr sz="3600" b="1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 Arial"/>
              </a:defRPr>
            </a:lvl1pPr>
            <a:lvl2pPr>
              <a:defRPr>
                <a:latin typeface=" Arial"/>
              </a:defRPr>
            </a:lvl2pPr>
            <a:lvl3pPr>
              <a:defRPr>
                <a:latin typeface=" Arial"/>
              </a:defRPr>
            </a:lvl3pPr>
            <a:lvl4pPr>
              <a:defRPr>
                <a:latin typeface=" Arial"/>
              </a:defRPr>
            </a:lvl4pPr>
            <a:lvl5pPr>
              <a:defRPr>
                <a:latin typeface=" 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20694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anchor="ctr"/>
          <a:lstStyle>
            <a:lvl1pPr>
              <a:defRPr sz="3600" b="1">
                <a:latin typeface=" 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343400" cy="50292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 Arial"/>
              </a:defRPr>
            </a:lvl1pPr>
            <a:lvl2pPr>
              <a:defRPr sz="2400">
                <a:latin typeface=" Arial"/>
              </a:defRPr>
            </a:lvl2pPr>
            <a:lvl3pPr>
              <a:defRPr sz="2000">
                <a:latin typeface=" Arial"/>
              </a:defRPr>
            </a:lvl3pPr>
            <a:lvl4pPr>
              <a:defRPr sz="1800">
                <a:latin typeface=" Arial"/>
              </a:defRPr>
            </a:lvl4pPr>
            <a:lvl5pPr>
              <a:defRPr sz="1800">
                <a:latin typeface=" 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419600" cy="50292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 Arial"/>
              </a:defRPr>
            </a:lvl1pPr>
            <a:lvl2pPr>
              <a:defRPr sz="2400">
                <a:latin typeface=" Arial"/>
              </a:defRPr>
            </a:lvl2pPr>
            <a:lvl3pPr>
              <a:defRPr sz="2000">
                <a:latin typeface=" Arial"/>
              </a:defRPr>
            </a:lvl3pPr>
            <a:lvl4pPr>
              <a:defRPr sz="1800">
                <a:latin typeface=" Arial"/>
              </a:defRPr>
            </a:lvl4pPr>
            <a:lvl5pPr>
              <a:defRPr sz="1800">
                <a:latin typeface=" 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4572000" y="1295400"/>
            <a:ext cx="0" cy="5257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2182186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anchor="ctr"/>
          <a:lstStyle>
            <a:lvl1pPr>
              <a:defRPr sz="3600" b="1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732022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60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Y16 LR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38" y="9428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0" y="1237286"/>
          <a:ext cx="9144003" cy="52792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7777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77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646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TF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Gunfighter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Riley</a:t>
                      </a:r>
                      <a:endParaRPr lang="en-US" sz="9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Gunfighters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HHC/1-1 (Rear)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D/1-1 (Rear)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E/1-1 (Rear)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F/1 AVN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9432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R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0" y="1237287"/>
          <a:ext cx="9144003" cy="52397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FY18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23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481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76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-2218" y="1825104"/>
            <a:ext cx="443883" cy="68580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Inspection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183" y="2518180"/>
            <a:ext cx="443883" cy="121920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1456" y="3784523"/>
            <a:ext cx="435745" cy="67470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98022" y="4612732"/>
            <a:ext cx="674702" cy="4357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8358" y="6045169"/>
            <a:ext cx="437531" cy="4261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SPT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8115" y="5187626"/>
            <a:ext cx="420951" cy="83217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1996919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R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0" y="1237287"/>
          <a:ext cx="9144003" cy="52397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FY18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23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481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76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-2218" y="1825104"/>
            <a:ext cx="443883" cy="68580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Inspection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183" y="2518180"/>
            <a:ext cx="443883" cy="121920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1456" y="3784523"/>
            <a:ext cx="435745" cy="67470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98022" y="4612732"/>
            <a:ext cx="674702" cy="4357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8358" y="6045169"/>
            <a:ext cx="437531" cy="4261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SPT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8115" y="5187626"/>
            <a:ext cx="420951" cy="83217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37467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nd QTR FY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4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01-07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08-14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18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22-28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29-04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26-04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05-11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-4" y="1938792"/>
            <a:ext cx="457204" cy="136971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0356" y="3308502"/>
            <a:ext cx="446843" cy="84584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13740" y="5319138"/>
            <a:ext cx="884679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5180" y="6042399"/>
            <a:ext cx="457200" cy="44684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-7" y="4191000"/>
            <a:ext cx="457206" cy="86725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333676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 rot="10800000" flipH="1" flipV="1">
            <a:off x="6039803" y="6629400"/>
            <a:ext cx="2651760" cy="1588"/>
          </a:xfrm>
          <a:prstGeom prst="line">
            <a:avLst/>
          </a:prstGeom>
          <a:noFill/>
          <a:ln w="4762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12" name="TextBox 11"/>
          <p:cNvSpPr txBox="1"/>
          <p:nvPr userDrawn="1"/>
        </p:nvSpPr>
        <p:spPr>
          <a:xfrm>
            <a:off x="4005980" y="6643681"/>
            <a:ext cx="11320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UNCLASSIFIED</a:t>
            </a:r>
          </a:p>
        </p:txBody>
      </p:sp>
      <p:sp>
        <p:nvSpPr>
          <p:cNvPr id="19" name="Text Box 18"/>
          <p:cNvSpPr txBox="1">
            <a:spLocks noChangeArrowheads="1"/>
          </p:cNvSpPr>
          <p:nvPr userDrawn="1"/>
        </p:nvSpPr>
        <p:spPr bwMode="auto">
          <a:xfrm>
            <a:off x="8842375" y="6662740"/>
            <a:ext cx="295274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29BBBDB-A9B1-4794-BACB-00A230B4F6DC}" type="slidenum">
              <a:rPr lang="en-US" sz="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7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4005980" y="-33494"/>
            <a:ext cx="11320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221566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912" r:id="rId1"/>
    <p:sldLayoutId id="2147486913" r:id="rId2"/>
    <p:sldLayoutId id="2147486915" r:id="rId3"/>
    <p:sldLayoutId id="2147486917" r:id="rId4"/>
    <p:sldLayoutId id="2147486960" r:id="rId5"/>
    <p:sldLayoutId id="2147486988" r:id="rId6"/>
    <p:sldLayoutId id="2147486989" r:id="rId7"/>
    <p:sldLayoutId id="2147486990" r:id="rId8"/>
    <p:sldLayoutId id="2147486992" r:id="rId9"/>
    <p:sldLayoutId id="2147486993" r:id="rId10"/>
    <p:sldLayoutId id="2147486994" r:id="rId11"/>
    <p:sldLayoutId id="2147486995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Relief-in-Place Status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5BAD872-7D1B-496E-B5F9-F81516CB1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081631"/>
              </p:ext>
            </p:extLst>
          </p:nvPr>
        </p:nvGraphicFramePr>
        <p:xfrm>
          <a:off x="189984" y="2311052"/>
          <a:ext cx="3162822" cy="434873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988">
                  <a:extLst>
                    <a:ext uri="{9D8B030D-6E8A-4147-A177-3AD203B41FA5}">
                      <a16:colId xmlns:a16="http://schemas.microsoft.com/office/drawing/2014/main" val="1494452106"/>
                    </a:ext>
                  </a:extLst>
                </a:gridCol>
                <a:gridCol w="561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518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Left Seat / Right Seat Overview</a:t>
                      </a:r>
                    </a:p>
                  </a:txBody>
                  <a:tcPr marT="45716" marB="4571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/>
                </a:tc>
                <a:extLst>
                  <a:ext uri="{0D108BD9-81ED-4DB2-BD59-A6C34878D82A}">
                    <a16:rowId xmlns:a16="http://schemas.microsoft.com/office/drawing/2014/main" val="4258712744"/>
                  </a:ext>
                </a:extLst>
              </a:tr>
              <a:tr h="334518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DAY</a:t>
                      </a:r>
                    </a:p>
                  </a:txBody>
                  <a:tcPr marT="45716" marB="4571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DATE</a:t>
                      </a:r>
                    </a:p>
                  </a:txBody>
                  <a:tcPr marT="45716" marB="4571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KEY TASKS</a:t>
                      </a:r>
                    </a:p>
                  </a:txBody>
                  <a:tcPr marT="45716" marB="4571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518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LEFT SEAT</a:t>
                      </a:r>
                    </a:p>
                  </a:txBody>
                  <a:tcPr marT="45716" marB="45716" vert="vert27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518">
                <a:tc v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518">
                <a:tc v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518">
                <a:tc v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518"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RIGHT SEAT</a:t>
                      </a:r>
                    </a:p>
                  </a:txBody>
                  <a:tcPr marT="45716" marB="45716" vert="vert27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518">
                <a:tc v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518">
                <a:tc v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518">
                <a:tc v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518">
                <a:tc v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518">
                <a:tc v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518">
                <a:tc v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12EB389F-518A-44F4-BFA2-C253831F51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255607"/>
              </p:ext>
            </p:extLst>
          </p:nvPr>
        </p:nvGraphicFramePr>
        <p:xfrm>
          <a:off x="152400" y="1143001"/>
          <a:ext cx="8851905" cy="957395"/>
        </p:xfrm>
        <a:graphic>
          <a:graphicData uri="http://schemas.openxmlformats.org/drawingml/2006/table">
            <a:tbl>
              <a:tblPr/>
              <a:tblGrid>
                <a:gridCol w="1829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3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3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2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206590776"/>
                    </a:ext>
                  </a:extLst>
                </a:gridCol>
                <a:gridCol w="413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3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30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65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6545">
                  <a:extLst>
                    <a:ext uri="{9D8B030D-6E8A-4147-A177-3AD203B41FA5}">
                      <a16:colId xmlns:a16="http://schemas.microsoft.com/office/drawing/2014/main" val="1546123427"/>
                    </a:ext>
                  </a:extLst>
                </a:gridCol>
                <a:gridCol w="4130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30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308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03272">
                  <a:extLst>
                    <a:ext uri="{9D8B030D-6E8A-4147-A177-3AD203B41FA5}">
                      <a16:colId xmlns:a16="http://schemas.microsoft.com/office/drawing/2014/main" val="2247422955"/>
                    </a:ext>
                  </a:extLst>
                </a:gridCol>
                <a:gridCol w="41308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308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308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1308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Incoming Unit Timeline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0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 YEAR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Incoming Unit Name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 gridSpan="2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159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Legend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 BOG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Outgoing Unit Leads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Incoming Unit Leads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TOA</a:t>
                      </a: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6600CC"/>
                        </a:solidFill>
                        <a:latin typeface="Calibri"/>
                      </a:endParaRPr>
                    </a:p>
                  </a:txBody>
                  <a:tcPr marL="8610" marR="8610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445264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164DD7EF-9460-4899-A8A9-797007AAD2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372320"/>
              </p:ext>
            </p:extLst>
          </p:nvPr>
        </p:nvGraphicFramePr>
        <p:xfrm>
          <a:off x="3492673" y="2315069"/>
          <a:ext cx="5511630" cy="434873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8605">
                  <a:extLst>
                    <a:ext uri="{9D8B030D-6E8A-4147-A177-3AD203B41FA5}">
                      <a16:colId xmlns:a16="http://schemas.microsoft.com/office/drawing/2014/main" val="1035288308"/>
                    </a:ext>
                  </a:extLst>
                </a:gridCol>
                <a:gridCol w="918605">
                  <a:extLst>
                    <a:ext uri="{9D8B030D-6E8A-4147-A177-3AD203B41FA5}">
                      <a16:colId xmlns:a16="http://schemas.microsoft.com/office/drawing/2014/main" val="1673734212"/>
                    </a:ext>
                  </a:extLst>
                </a:gridCol>
                <a:gridCol w="918605">
                  <a:extLst>
                    <a:ext uri="{9D8B030D-6E8A-4147-A177-3AD203B41FA5}">
                      <a16:colId xmlns:a16="http://schemas.microsoft.com/office/drawing/2014/main" val="2523730712"/>
                    </a:ext>
                  </a:extLst>
                </a:gridCol>
                <a:gridCol w="918605">
                  <a:extLst>
                    <a:ext uri="{9D8B030D-6E8A-4147-A177-3AD203B41FA5}">
                      <a16:colId xmlns:a16="http://schemas.microsoft.com/office/drawing/2014/main" val="2335734358"/>
                    </a:ext>
                  </a:extLst>
                </a:gridCol>
                <a:gridCol w="918605">
                  <a:extLst>
                    <a:ext uri="{9D8B030D-6E8A-4147-A177-3AD203B41FA5}">
                      <a16:colId xmlns:a16="http://schemas.microsoft.com/office/drawing/2014/main" val="2408823572"/>
                    </a:ext>
                  </a:extLst>
                </a:gridCol>
                <a:gridCol w="918605">
                  <a:extLst>
                    <a:ext uri="{9D8B030D-6E8A-4147-A177-3AD203B41FA5}">
                      <a16:colId xmlns:a16="http://schemas.microsoft.com/office/drawing/2014/main" val="526793002"/>
                    </a:ext>
                  </a:extLst>
                </a:gridCol>
              </a:tblGrid>
              <a:tr h="355974">
                <a:tc gridSpan="6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Status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712744"/>
                  </a:ext>
                </a:extLst>
              </a:tr>
              <a:tr h="24904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Overview</a:t>
                      </a:r>
                    </a:p>
                  </a:txBody>
                  <a:tcPr marT="45716" marB="4571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Current Operations</a:t>
                      </a:r>
                    </a:p>
                  </a:txBody>
                  <a:tcPr marT="45716" marB="4571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Future Operations</a:t>
                      </a:r>
                    </a:p>
                  </a:txBody>
                  <a:tcPr marT="45716" marB="4571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04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Task</a:t>
                      </a:r>
                    </a:p>
                  </a:txBody>
                  <a:tcPr marT="45716" marB="4571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</a:p>
                  </a:txBody>
                  <a:tcPr marT="45716" marB="4571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Task</a:t>
                      </a:r>
                    </a:p>
                  </a:txBody>
                  <a:tcPr marT="45716" marB="4571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200" b="1" baseline="0" dirty="0"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</a:p>
                  </a:txBody>
                  <a:tcPr marT="45716" marB="4571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Task</a:t>
                      </a:r>
                    </a:p>
                  </a:txBody>
                  <a:tcPr marT="45716" marB="4571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1200" b="1" baseline="0" dirty="0"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</a:p>
                  </a:txBody>
                  <a:tcPr marT="45716" marB="4571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725313"/>
                  </a:ext>
                </a:extLst>
              </a:tr>
              <a:tr h="249041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041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041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041">
                <a:tc gridSpan="2"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n-US" sz="1200" b="1" baseline="0" dirty="0">
                          <a:latin typeface="Arial" pitchFamily="34" charset="0"/>
                          <a:cs typeface="Arial" pitchFamily="34" charset="0"/>
                        </a:rPr>
                        <a:t>Administrative</a:t>
                      </a:r>
                    </a:p>
                  </a:txBody>
                  <a:tcPr marT="45716" marB="4571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800" b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endParaRPr lang="en-US" sz="1200" b="1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04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Task</a:t>
                      </a:r>
                    </a:p>
                  </a:txBody>
                  <a:tcPr marT="45716" marB="4571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</a:p>
                  </a:txBody>
                  <a:tcPr marT="45716" marB="4571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041"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041"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041"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041"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8353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486124"/>
                  </a:ext>
                </a:extLst>
              </a:tr>
              <a:tr h="249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Legend</a:t>
                      </a:r>
                    </a:p>
                  </a:txBody>
                  <a:tcPr marT="45716" marB="457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0% </a:t>
                      </a:r>
                    </a:p>
                  </a:txBody>
                  <a:tcPr marT="45716" marB="45716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</a:p>
                  </a:txBody>
                  <a:tcPr marT="45716" marB="45716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</a:p>
                  </a:txBody>
                  <a:tcPr marT="45716" marB="45716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75%</a:t>
                      </a:r>
                    </a:p>
                  </a:txBody>
                  <a:tcPr marT="45716" marB="45716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T="45716" marB="45716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20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89979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4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1905650A94C8488F404D5B334193A8" ma:contentTypeVersion="13" ma:contentTypeDescription="Create a new document." ma:contentTypeScope="" ma:versionID="3d29c4b41a17a49ba8beb380326b9ca0">
  <xsd:schema xmlns:xsd="http://www.w3.org/2001/XMLSchema" xmlns:xs="http://www.w3.org/2001/XMLSchema" xmlns:p="http://schemas.microsoft.com/office/2006/metadata/properties" xmlns:ns2="574b288a-56a5-47c5-b485-7d42df286d7f" xmlns:ns3="4eb914f7-a9d8-46bd-aaca-118fffa001e3" targetNamespace="http://schemas.microsoft.com/office/2006/metadata/properties" ma:root="true" ma:fieldsID="e985c3f8544e594e2a8885d3dc8f8801" ns2:_="" ns3:_="">
    <xsd:import namespace="574b288a-56a5-47c5-b485-7d42df286d7f"/>
    <xsd:import namespace="4eb914f7-a9d8-46bd-aaca-118fffa001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b288a-56a5-47c5-b485-7d42df286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914f7-a9d8-46bd-aaca-118fffa001e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8A0D89-804F-4C82-9529-5EAC68B542AA}"/>
</file>

<file path=customXml/itemProps2.xml><?xml version="1.0" encoding="utf-8"?>
<ds:datastoreItem xmlns:ds="http://schemas.openxmlformats.org/officeDocument/2006/customXml" ds:itemID="{2F01D552-9EA8-4015-839B-D88C5B4428FC}"/>
</file>

<file path=customXml/itemProps3.xml><?xml version="1.0" encoding="utf-8"?>
<ds:datastoreItem xmlns:ds="http://schemas.openxmlformats.org/officeDocument/2006/customXml" ds:itemID="{7D9EE184-4EEE-4299-9C14-911C1E13CE1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</Words>
  <Application>Microsoft Office PowerPoint</Application>
  <PresentationFormat>On-screen Show (4:3)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 Arial</vt:lpstr>
      <vt:lpstr>Arial</vt:lpstr>
      <vt:lpstr>Calibri</vt:lpstr>
      <vt:lpstr>Times New Roman</vt:lpstr>
      <vt:lpstr>Wingdings</vt:lpstr>
      <vt:lpstr>4_Default Design</vt:lpstr>
      <vt:lpstr>Relief-in-Place Status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1-1 ARB Command and Staff</dc:title>
  <dc:creator/>
  <cp:lastModifiedBy/>
  <cp:revision>1</cp:revision>
  <dcterms:created xsi:type="dcterms:W3CDTF">2016-11-29T21:03:30Z</dcterms:created>
  <dcterms:modified xsi:type="dcterms:W3CDTF">2021-10-07T21:32:37Z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0x0101006C1905650A94C8488F404D5B334193A8</vt:lpwstr>
  </property>
</Properties>
</file>