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120" d="100"/>
          <a:sy n="120" d="100"/>
        </p:scale>
        <p:origin x="-360" y="-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3CBF82-858B-482C-A837-C2A55615927D}" type="datetimeFigureOut">
              <a:rPr lang="en-US" smtClean="0"/>
              <a:t>12/28/2017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D8CC58-3B1A-4165-8FCE-46291F0EA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85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7638" y="1163638"/>
            <a:ext cx="4187825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712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8"/>
          <p:cNvSpPr txBox="1">
            <a:spLocks/>
          </p:cNvSpPr>
          <p:nvPr userDrawn="1"/>
        </p:nvSpPr>
        <p:spPr>
          <a:xfrm>
            <a:off x="6858000" y="6434138"/>
            <a:ext cx="2133600" cy="381000"/>
          </a:xfrm>
          <a:prstGeom prst="rect">
            <a:avLst/>
          </a:prstGeom>
        </p:spPr>
        <p:txBody>
          <a:bodyPr lIns="91430" tIns="45715" rIns="91430" bIns="45715" anchor="ctr"/>
          <a:lstStyle>
            <a:lvl1pPr algn="r" defTabSz="91429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1">
                <a:solidFill>
                  <a:srgbClr val="FFFFFF"/>
                </a:solidFill>
                <a:latin typeface="Calibri" pitchFamily="34" charset="0"/>
                <a:cs typeface="+mn-cs"/>
              </a:defRPr>
            </a:lvl1pPr>
          </a:lstStyle>
          <a:p>
            <a:pPr fontAlgn="base">
              <a:defRPr/>
            </a:pPr>
            <a:fld id="{3E12BFC1-A80C-4655-9EC8-C82F0EE5C160}" type="slidenum">
              <a:rPr lang="en-US" smtClean="0"/>
              <a:pPr fontAlgn="base"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874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5806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839200" y="6492879"/>
            <a:ext cx="304800" cy="365125"/>
          </a:xfrm>
          <a:prstGeom prst="rect">
            <a:avLst/>
          </a:prstGeom>
        </p:spPr>
        <p:txBody>
          <a:bodyPr/>
          <a:lstStyle>
            <a:lvl1pPr>
              <a:defRPr sz="600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E483EC-3404-4C94-9B0F-10ECF2014A7D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251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838"/>
          </a:xfrm>
          <a:prstGeom prst="rect">
            <a:avLst/>
          </a:prstGeom>
        </p:spPr>
        <p:txBody>
          <a:bodyPr/>
          <a:lstStyle>
            <a:lvl1pPr>
              <a:defRPr sz="3200" b="1" i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8"/>
          <p:cNvSpPr txBox="1">
            <a:spLocks/>
          </p:cNvSpPr>
          <p:nvPr userDrawn="1"/>
        </p:nvSpPr>
        <p:spPr>
          <a:xfrm>
            <a:off x="6858000" y="6433456"/>
            <a:ext cx="2133600" cy="381000"/>
          </a:xfrm>
          <a:prstGeom prst="rect">
            <a:avLst/>
          </a:prstGeom>
        </p:spPr>
        <p:txBody>
          <a:bodyPr lIns="91430" tIns="45715" rIns="91430" bIns="45715" anchor="ctr"/>
          <a:lstStyle>
            <a:lvl1pPr algn="r" defTabSz="91429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1">
                <a:solidFill>
                  <a:srgbClr val="FFFFFF"/>
                </a:solidFill>
                <a:latin typeface="Calibri" pitchFamily="34" charset="0"/>
                <a:cs typeface="+mn-cs"/>
              </a:defRPr>
            </a:lvl1pPr>
          </a:lstStyle>
          <a:p>
            <a:pPr fontAlgn="base">
              <a:defRPr/>
            </a:pPr>
            <a:fld id="{6931C857-EBCB-4DAE-BDEE-A11B2D89C35C}" type="slidenum">
              <a:rPr lang="en-US" smtClean="0">
                <a:solidFill>
                  <a:prstClr val="white"/>
                </a:solidFill>
              </a:rPr>
              <a:pPr fontAlgn="base"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01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57250" y="228600"/>
            <a:ext cx="7886700" cy="457200"/>
          </a:xfrm>
          <a:prstGeom prst="rect">
            <a:avLst/>
          </a:prstGeom>
        </p:spPr>
        <p:txBody>
          <a:bodyPr/>
          <a:lstStyle>
            <a:lvl1pPr marL="0" marR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2100" b="1" kern="1200" noProof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65178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18"/>
          <p:cNvSpPr>
            <a:spLocks noGrp="1"/>
          </p:cNvSpPr>
          <p:nvPr/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911487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648" y="1260475"/>
            <a:ext cx="8229600" cy="5365750"/>
          </a:xfrm>
          <a:prstGeom prst="rect">
            <a:avLst/>
          </a:prstGeom>
        </p:spPr>
        <p:txBody>
          <a:bodyPr/>
          <a:lstStyle>
            <a:lvl1pPr marL="341313" indent="-341313">
              <a:lnSpc>
                <a:spcPct val="90000"/>
              </a:lnSpc>
              <a:defRPr/>
            </a:lvl1pPr>
            <a:lvl2pPr marL="806450" indent="-350838">
              <a:lnSpc>
                <a:spcPct val="90000"/>
              </a:lnSpc>
              <a:defRPr/>
            </a:lvl2pPr>
            <a:lvl3pPr marL="1263650" indent="-344488">
              <a:lnSpc>
                <a:spcPct val="90000"/>
              </a:lnSpc>
              <a:buFontTx/>
              <a:buBlip>
                <a:blip r:embed="rId2"/>
              </a:buBlip>
              <a:defRPr/>
            </a:lvl3pPr>
            <a:lvl4pPr marL="1720850" indent="-350838">
              <a:lnSpc>
                <a:spcPct val="90000"/>
              </a:lnSpc>
              <a:defRPr/>
            </a:lvl4pPr>
            <a:lvl5pPr>
              <a:lnSpc>
                <a:spcPct val="90000"/>
              </a:lnSpc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737360" y="54864"/>
            <a:ext cx="5632704" cy="731838"/>
          </a:xfrm>
          <a:prstGeom prst="rect">
            <a:avLst/>
          </a:prstGeom>
        </p:spPr>
        <p:txBody>
          <a:bodyPr/>
          <a:lstStyle>
            <a:lvl1pPr>
              <a:defRPr sz="2800" b="1" i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3156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4F2678A-C698-4236-ABA8-3B31CD6FCBB6}" type="slidenum">
              <a:rPr lang="en-US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701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9276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B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5131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8742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4120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167608-5BCB-434E-B788-0574853266EC}" type="slidenum">
              <a:rPr lang="en-US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91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MIB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6"/>
          <p:cNvSpPr>
            <a:spLocks noChangeShapeType="1"/>
          </p:cNvSpPr>
          <p:nvPr/>
        </p:nvSpPr>
        <p:spPr bwMode="auto">
          <a:xfrm flipV="1">
            <a:off x="1752600" y="920750"/>
            <a:ext cx="6019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573214" y="838202"/>
            <a:ext cx="6103937" cy="11113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07C0B7-8F15-49D5-A9DC-68BDDFF9D7BD}" type="slidenum">
              <a:rPr lang="en-US" altLang="en-US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547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8F63A3B-78C7-47BE-AE5E-E10140E04643}" type="slidenum">
              <a:rPr lang="en-US" dirty="0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47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446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 bwMode="auto">
          <a:xfrm>
            <a:off x="152400" y="6553202"/>
            <a:ext cx="8839200" cy="16192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1430" tIns="45715" rIns="91430" bIns="45715"/>
          <a:lstStyle/>
          <a:p>
            <a:pPr defTabSz="91429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7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Slide Number Placeholder 8"/>
          <p:cNvSpPr txBox="1">
            <a:spLocks/>
          </p:cNvSpPr>
          <p:nvPr userDrawn="1"/>
        </p:nvSpPr>
        <p:spPr>
          <a:xfrm>
            <a:off x="6858000" y="6434138"/>
            <a:ext cx="2133600" cy="381000"/>
          </a:xfrm>
          <a:prstGeom prst="rect">
            <a:avLst/>
          </a:prstGeom>
        </p:spPr>
        <p:txBody>
          <a:bodyPr lIns="91430" tIns="45715" rIns="91430" bIns="45715" anchor="ctr"/>
          <a:lstStyle>
            <a:lvl1pPr algn="r" defTabSz="91429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b="1">
                <a:solidFill>
                  <a:srgbClr val="FFFFFF"/>
                </a:solidFill>
                <a:latin typeface="Calibri" pitchFamily="34" charset="0"/>
                <a:cs typeface="+mn-cs"/>
              </a:defRPr>
            </a:lvl1pPr>
          </a:lstStyle>
          <a:p>
            <a:pPr fontAlgn="base">
              <a:defRPr/>
            </a:pPr>
            <a:fld id="{6A476AA9-F305-4A22-A12A-941F5F2B2F90}" type="slidenum">
              <a:rPr lang="en-US" smtClean="0"/>
              <a:pPr fontAlgn="base">
                <a:defRPr/>
              </a:pPr>
              <a:t>‹#›</a:t>
            </a:fld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0" y="6669482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00B050"/>
                </a:solidFill>
                <a:latin typeface="Arial" charset="0"/>
                <a:cs typeface="Arial" charset="0"/>
              </a:rPr>
              <a:t>UNCLASSIFIED//FOUO – PED Level 2</a:t>
            </a:r>
          </a:p>
        </p:txBody>
      </p:sp>
      <p:pic>
        <p:nvPicPr>
          <p:cNvPr id="8" name="Picture 7" descr="army logo.gif"/>
          <p:cNvPicPr>
            <a:picLocks noChangeAspect="1"/>
          </p:cNvPicPr>
          <p:nvPr userDrawn="1"/>
        </p:nvPicPr>
        <p:blipFill>
          <a:blip r:embed="rId18" cstate="print"/>
          <a:stretch>
            <a:fillRect/>
          </a:stretch>
        </p:blipFill>
        <p:spPr>
          <a:xfrm>
            <a:off x="76200" y="58814"/>
            <a:ext cx="562322" cy="691137"/>
          </a:xfrm>
          <a:prstGeom prst="rect">
            <a:avLst/>
          </a:prstGeom>
        </p:spPr>
      </p:pic>
      <p:sp>
        <p:nvSpPr>
          <p:cNvPr id="9" name="bk object 17"/>
          <p:cNvSpPr/>
          <p:nvPr userDrawn="1"/>
        </p:nvSpPr>
        <p:spPr>
          <a:xfrm>
            <a:off x="730740" y="465015"/>
            <a:ext cx="8001000" cy="109855"/>
          </a:xfrm>
          <a:custGeom>
            <a:avLst/>
            <a:gdLst/>
            <a:ahLst/>
            <a:cxnLst/>
            <a:rect l="l" t="t" r="r" b="b"/>
            <a:pathLst>
              <a:path w="8001000" h="109854">
                <a:moveTo>
                  <a:pt x="0" y="0"/>
                </a:moveTo>
                <a:lnTo>
                  <a:pt x="8001000" y="0"/>
                </a:lnTo>
                <a:lnTo>
                  <a:pt x="8001000" y="109727"/>
                </a:lnTo>
                <a:lnTo>
                  <a:pt x="0" y="109727"/>
                </a:lnTo>
                <a:lnTo>
                  <a:pt x="0" y="0"/>
                </a:lnTo>
                <a:close/>
              </a:path>
            </a:pathLst>
          </a:custGeom>
          <a:solidFill>
            <a:srgbClr val="EABD00"/>
          </a:solidFill>
        </p:spPr>
        <p:txBody>
          <a:bodyPr wrap="square" lIns="0" tIns="0" rIns="0" bIns="0" rtlCol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053755" y="14820"/>
            <a:ext cx="1023971" cy="802659"/>
            <a:chOff x="1075575" y="2564274"/>
            <a:chExt cx="2751395" cy="2232857"/>
          </a:xfrm>
        </p:grpSpPr>
        <p:pic>
          <p:nvPicPr>
            <p:cNvPr id="12" name="Picture 11" descr="minute man_wmf.wmf"/>
            <p:cNvPicPr>
              <a:picLocks noChangeAspect="1"/>
            </p:cNvPicPr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075575" y="2564274"/>
              <a:ext cx="1693992" cy="1607531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1215" y="3141375"/>
              <a:ext cx="1655755" cy="16557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98166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package" Target="../embeddings/Microsoft_Word_Document1.docx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19582" y="758651"/>
            <a:ext cx="8785134" cy="224113"/>
          </a:xfrm>
          <a:prstGeom prst="rect">
            <a:avLst/>
          </a:prstGeom>
          <a:gradFill flip="none" rotWithShape="1">
            <a:gsLst>
              <a:gs pos="54000">
                <a:srgbClr val="92D050"/>
              </a:gs>
              <a:gs pos="0">
                <a:srgbClr val="00B050"/>
              </a:gs>
              <a:gs pos="67000">
                <a:srgbClr val="FFC000"/>
              </a:gs>
              <a:gs pos="83000">
                <a:srgbClr val="FFFF00"/>
              </a:gs>
              <a:gs pos="100000">
                <a:srgbClr val="FF0000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153824" y="758651"/>
          <a:ext cx="8859438" cy="5442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5" imgW="8774641" imgH="5573948" progId="Word.Document.12">
                  <p:embed/>
                </p:oleObj>
              </mc:Choice>
              <mc:Fallback>
                <p:oleObj name="Document" r:id="rId5" imgW="8774641" imgH="5573948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24" y="758651"/>
                        <a:ext cx="8859438" cy="54423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41572" y="0"/>
            <a:ext cx="7388028" cy="731838"/>
          </a:xfrm>
          <a:prstGeom prst="rect">
            <a:avLst/>
          </a:prstGeom>
        </p:spPr>
        <p:txBody>
          <a:bodyPr/>
          <a:lstStyle/>
          <a:p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Arial" charset="0"/>
              </a:rPr>
              <a:t>Writing OERs – Words Matter</a:t>
            </a:r>
          </a:p>
        </p:txBody>
      </p:sp>
      <p:graphicFrame>
        <p:nvGraphicFramePr>
          <p:cNvPr id="5" name="Content Placeholder 4" descr="Writing OERs – Words Matter"/>
          <p:cNvGraphicFramePr>
            <a:graphicFrameLocks/>
          </p:cNvGraphicFramePr>
          <p:nvPr>
            <p:extLst/>
          </p:nvPr>
        </p:nvGraphicFramePr>
        <p:xfrm>
          <a:off x="227266" y="5741727"/>
          <a:ext cx="8785996" cy="792480"/>
        </p:xfrm>
        <a:graphic>
          <a:graphicData uri="http://schemas.openxmlformats.org/drawingml/2006/table">
            <a:tbl>
              <a:tblPr/>
              <a:tblGrid>
                <a:gridCol w="1155954"/>
                <a:gridCol w="7630042"/>
              </a:tblGrid>
              <a:tr h="3124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Notes</a:t>
                      </a:r>
                      <a:endParaRPr lang="en-US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5314" marR="6531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9063" marR="0" indent="-119063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90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Succinct is better – shoot for no more than four lines (SR)</a:t>
                      </a:r>
                    </a:p>
                    <a:p>
                      <a:pPr marL="119063" marR="0" indent="-119063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9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Rater focus on Performance</a:t>
                      </a:r>
                    </a:p>
                    <a:p>
                      <a:pPr marL="119063" marR="0" indent="-119063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90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SR focus on Potential</a:t>
                      </a:r>
                    </a:p>
                    <a:p>
                      <a:pPr marL="119063" marR="0" indent="-1190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900" b="1" i="1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‘What has the officer done for the Army lately?’</a:t>
                      </a:r>
                      <a:r>
                        <a:rPr lang="en-US" sz="9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: </a:t>
                      </a:r>
                      <a:r>
                        <a:rPr lang="en-US" sz="900" u="sng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Most recent OERs matter most </a:t>
                      </a:r>
                      <a:r>
                        <a:rPr lang="en-US" sz="900" baseline="0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and should always show an upward trend in performance, especially with multiple reports from same SR</a:t>
                      </a:r>
                      <a:endParaRPr lang="en-US" sz="1050" baseline="0" dirty="0" smtClean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7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Should not exceed SR’s current level of command</a:t>
                      </a: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8496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B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1905650A94C8488F404D5B334193A8" ma:contentTypeVersion="13" ma:contentTypeDescription="Create a new document." ma:contentTypeScope="" ma:versionID="3d29c4b41a17a49ba8beb380326b9ca0">
  <xsd:schema xmlns:xsd="http://www.w3.org/2001/XMLSchema" xmlns:xs="http://www.w3.org/2001/XMLSchema" xmlns:p="http://schemas.microsoft.com/office/2006/metadata/properties" xmlns:ns2="574b288a-56a5-47c5-b485-7d42df286d7f" xmlns:ns3="4eb914f7-a9d8-46bd-aaca-118fffa001e3" targetNamespace="http://schemas.microsoft.com/office/2006/metadata/properties" ma:root="true" ma:fieldsID="e985c3f8544e594e2a8885d3dc8f8801" ns2:_="" ns3:_="">
    <xsd:import namespace="574b288a-56a5-47c5-b485-7d42df286d7f"/>
    <xsd:import namespace="4eb914f7-a9d8-46bd-aaca-118fffa001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4b288a-56a5-47c5-b485-7d42df286d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b914f7-a9d8-46bd-aaca-118fffa001e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290A548-EA7A-4E20-A9BA-18B90F86E994}"/>
</file>

<file path=customXml/itemProps2.xml><?xml version="1.0" encoding="utf-8"?>
<ds:datastoreItem xmlns:ds="http://schemas.openxmlformats.org/officeDocument/2006/customXml" ds:itemID="{8B4D22D9-D18D-4635-98AE-8B89CF69D4D7}"/>
</file>

<file path=customXml/itemProps3.xml><?xml version="1.0" encoding="utf-8"?>
<ds:datastoreItem xmlns:ds="http://schemas.openxmlformats.org/officeDocument/2006/customXml" ds:itemID="{837079C3-F4D6-4646-A870-18D3695EF0A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70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MIB Theme</vt:lpstr>
      <vt:lpstr>Document</vt:lpstr>
      <vt:lpstr>Writing OERs – Words Matter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OERs – Words Matter</dc:title>
  <dc:creator>Ervin, Darius D LTC (US)</dc:creator>
  <cp:lastModifiedBy>Ervin, Darius D LTC (US)</cp:lastModifiedBy>
  <cp:revision>1</cp:revision>
  <dcterms:created xsi:type="dcterms:W3CDTF">2017-08-10T17:36:44Z</dcterms:created>
  <dcterms:modified xsi:type="dcterms:W3CDTF">2017-12-28T13:14:25Z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0x0101006C1905650A94C8488F404D5B334193A8</vt:lpwstr>
  </property>
</Properties>
</file>