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6911" r:id="rId4"/>
  </p:sldMasterIdLst>
  <p:notesMasterIdLst>
    <p:notesMasterId r:id="rId8"/>
  </p:notesMasterIdLst>
  <p:handoutMasterIdLst>
    <p:handoutMasterId r:id="rId9"/>
  </p:handoutMasterIdLst>
  <p:sldIdLst>
    <p:sldId id="1998" r:id="rId5"/>
    <p:sldId id="2226" r:id="rId6"/>
    <p:sldId id="2225" r:id="rId7"/>
  </p:sldIdLst>
  <p:sldSz cx="9144000" cy="6858000" type="screen4x3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Author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505"/>
    <a:srgbClr val="FFCD05"/>
    <a:srgbClr val="B8FA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660"/>
  </p:normalViewPr>
  <p:slideViewPr>
    <p:cSldViewPr>
      <p:cViewPr varScale="1">
        <p:scale>
          <a:sx n="66" d="100"/>
          <a:sy n="66" d="100"/>
        </p:scale>
        <p:origin x="1326" y="6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9" d="100"/>
          <a:sy n="79" d="100"/>
        </p:scale>
        <p:origin x="1164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2982742" cy="465138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7513" y="0"/>
            <a:ext cx="2982742" cy="465138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r">
              <a:defRPr sz="1200"/>
            </a:lvl1pPr>
          </a:lstStyle>
          <a:p>
            <a:fld id="{A5EDFE33-3880-4C53-8A1D-4BF664F4D021}" type="datetimeFigureOut">
              <a:rPr lang="en-US" smtClean="0"/>
              <a:pPr/>
              <a:t>11/23/2021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3" y="8829675"/>
            <a:ext cx="2982742" cy="465138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7513" y="8829675"/>
            <a:ext cx="2982742" cy="465138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r">
              <a:defRPr sz="1200"/>
            </a:lvl1pPr>
          </a:lstStyle>
          <a:p>
            <a:fld id="{FCC6063B-5C37-4353-BA8A-08CFEDB1767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9797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2982119" cy="464820"/>
          </a:xfrm>
          <a:prstGeom prst="rect">
            <a:avLst/>
          </a:prstGeom>
        </p:spPr>
        <p:txBody>
          <a:bodyPr vert="horz" lIns="93168" tIns="46584" rIns="93168" bIns="4658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4" y="0"/>
            <a:ext cx="2982119" cy="464820"/>
          </a:xfrm>
          <a:prstGeom prst="rect">
            <a:avLst/>
          </a:prstGeom>
        </p:spPr>
        <p:txBody>
          <a:bodyPr vert="horz" lIns="93168" tIns="46584" rIns="93168" bIns="46584" rtlCol="0"/>
          <a:lstStyle>
            <a:lvl1pPr algn="r">
              <a:defRPr sz="1200"/>
            </a:lvl1pPr>
          </a:lstStyle>
          <a:p>
            <a:fld id="{287CF01C-88D6-4A5D-8639-DB6747FB8DB5}" type="datetimeFigureOut">
              <a:rPr lang="en-US" smtClean="0"/>
              <a:pPr/>
              <a:t>11/23/2021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6613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68" tIns="46584" rIns="93168" bIns="4658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</p:spPr>
        <p:txBody>
          <a:bodyPr vert="horz" lIns="93168" tIns="46584" rIns="93168" bIns="4658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" y="8829967"/>
            <a:ext cx="2982119" cy="464820"/>
          </a:xfrm>
          <a:prstGeom prst="rect">
            <a:avLst/>
          </a:prstGeom>
        </p:spPr>
        <p:txBody>
          <a:bodyPr vert="horz" lIns="93168" tIns="46584" rIns="93168" bIns="4658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4" y="8829967"/>
            <a:ext cx="2982119" cy="464820"/>
          </a:xfrm>
          <a:prstGeom prst="rect">
            <a:avLst/>
          </a:prstGeom>
        </p:spPr>
        <p:txBody>
          <a:bodyPr vert="horz" lIns="93168" tIns="46584" rIns="93168" bIns="46584" rtlCol="0" anchor="b"/>
          <a:lstStyle>
            <a:lvl1pPr algn="r">
              <a:defRPr sz="1200"/>
            </a:lvl1pPr>
          </a:lstStyle>
          <a:p>
            <a:fld id="{CB8D8DB8-9090-4C9A-989B-E2532DFE6D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2522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17600" y="696913"/>
            <a:ext cx="4646613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0BE2C09-A182-4728-9B8C-CC4A60009E3D}" type="slidenum">
              <a:rPr lang="en-US">
                <a:solidFill>
                  <a:prstClr val="black"/>
                </a:solidFill>
              </a:rPr>
              <a:pPr>
                <a:defRPr/>
              </a:pPr>
              <a:t>1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50512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  <a:prstGeom prst="rect">
            <a:avLst/>
          </a:prstGeom>
        </p:spPr>
        <p:txBody>
          <a:bodyPr vert="horz"/>
          <a:lstStyle>
            <a:lvl1pPr>
              <a:defRPr b="1">
                <a:latin typeface=" 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>
                <a:latin typeface=" Arial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283982276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nd QTR FY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9144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graphicFrame>
        <p:nvGraphicFramePr>
          <p:cNvPr id="39" name="Table 38"/>
          <p:cNvGraphicFramePr>
            <a:graphicFrameLocks noGrp="1"/>
          </p:cNvGraphicFramePr>
          <p:nvPr userDrawn="1"/>
        </p:nvGraphicFramePr>
        <p:xfrm>
          <a:off x="-6" y="1237282"/>
          <a:ext cx="9144005" cy="52755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135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15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715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715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7157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7157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7157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7157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7157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7157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7157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7157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67157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67157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</a:tblGrid>
              <a:tr h="309326"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vert="vert27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JAN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FEB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4441"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vert="vert27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TW 14</a:t>
                      </a:r>
                    </a:p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26-01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TW</a:t>
                      </a:r>
                      <a:r>
                        <a:rPr lang="en-US" sz="9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15</a:t>
                      </a:r>
                    </a:p>
                    <a:p>
                      <a:pPr algn="ctr"/>
                      <a:r>
                        <a:rPr lang="en-US" sz="9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02-08</a:t>
                      </a:r>
                      <a:endParaRPr lang="en-US" sz="9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TW 16</a:t>
                      </a:r>
                    </a:p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09-15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TW 17</a:t>
                      </a:r>
                    </a:p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16-22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TW</a:t>
                      </a:r>
                      <a:r>
                        <a:rPr lang="en-US" sz="9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18</a:t>
                      </a:r>
                    </a:p>
                    <a:p>
                      <a:pPr algn="ctr"/>
                      <a:r>
                        <a:rPr lang="en-US" sz="9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23-29</a:t>
                      </a:r>
                      <a:endParaRPr lang="en-US" sz="9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TW</a:t>
                      </a:r>
                      <a:r>
                        <a:rPr lang="en-US" sz="9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19</a:t>
                      </a:r>
                    </a:p>
                    <a:p>
                      <a:pPr algn="ctr"/>
                      <a:r>
                        <a:rPr lang="en-US" sz="9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30-05</a:t>
                      </a:r>
                      <a:endParaRPr lang="en-US" sz="9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TW 20</a:t>
                      </a:r>
                    </a:p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06-12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TW 21</a:t>
                      </a:r>
                    </a:p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13-19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TW 22</a:t>
                      </a:r>
                    </a:p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20-26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TW</a:t>
                      </a:r>
                      <a:r>
                        <a:rPr lang="en-US" sz="9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23</a:t>
                      </a:r>
                    </a:p>
                    <a:p>
                      <a:pPr algn="ctr"/>
                      <a:r>
                        <a:rPr lang="en-US" sz="9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27-05</a:t>
                      </a:r>
                      <a:endParaRPr lang="en-US" sz="9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TW</a:t>
                      </a:r>
                      <a:r>
                        <a:rPr lang="en-US" sz="9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24</a:t>
                      </a:r>
                    </a:p>
                    <a:p>
                      <a:pPr algn="ctr"/>
                      <a:r>
                        <a:rPr lang="en-US" sz="9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06-12</a:t>
                      </a:r>
                      <a:endParaRPr lang="en-US" sz="9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TW 25</a:t>
                      </a:r>
                    </a:p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13-19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TW 26</a:t>
                      </a:r>
                    </a:p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20-26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74784">
                <a:tc>
                  <a:txBody>
                    <a:bodyPr/>
                    <a:lstStyle/>
                    <a:p>
                      <a:pPr algn="ctr"/>
                      <a:endParaRPr lang="en-US" sz="9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6025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0392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3978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3052">
                <a:tc>
                  <a:txBody>
                    <a:bodyPr/>
                    <a:lstStyle/>
                    <a:p>
                      <a:pPr algn="ctr"/>
                      <a:endParaRPr lang="en-US" sz="9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 userDrawn="1"/>
        </p:nvSpPr>
        <p:spPr>
          <a:xfrm>
            <a:off x="10356" y="1954218"/>
            <a:ext cx="381006" cy="1338017"/>
          </a:xfrm>
          <a:prstGeom prst="rect">
            <a:avLst/>
          </a:prstGeom>
          <a:solidFill>
            <a:srgbClr val="ACECFD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18288" tIns="18288" rIns="18288" bIns="18288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Maneuver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20718" y="3315805"/>
            <a:ext cx="360284" cy="863425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18288" tIns="18288" rIns="18288" bIns="18288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Fires</a:t>
            </a:r>
          </a:p>
        </p:txBody>
      </p:sp>
      <p:sp>
        <p:nvSpPr>
          <p:cNvPr id="7" name="Rectangle 6"/>
          <p:cNvSpPr/>
          <p:nvPr userDrawn="1"/>
        </p:nvSpPr>
        <p:spPr>
          <a:xfrm rot="16200000">
            <a:off x="-251885" y="5375142"/>
            <a:ext cx="905491" cy="360281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" tIns="18288" rIns="18288" bIns="18288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Readiness</a:t>
            </a:r>
          </a:p>
        </p:txBody>
      </p:sp>
      <p:sp>
        <p:nvSpPr>
          <p:cNvPr id="10" name="Rectangle 9"/>
          <p:cNvSpPr/>
          <p:nvPr userDrawn="1"/>
        </p:nvSpPr>
        <p:spPr>
          <a:xfrm rot="16200000">
            <a:off x="-41213" y="6081730"/>
            <a:ext cx="484145" cy="360283"/>
          </a:xfrm>
          <a:prstGeom prst="rect">
            <a:avLst/>
          </a:prstGeom>
          <a:solidFill>
            <a:srgbClr val="7030A0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" tIns="18288" rIns="18288" bIns="18288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LPD/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INSP</a:t>
            </a:r>
          </a:p>
        </p:txBody>
      </p:sp>
      <p:sp>
        <p:nvSpPr>
          <p:cNvPr id="11" name="Rectangle 10"/>
          <p:cNvSpPr/>
          <p:nvPr userDrawn="1"/>
        </p:nvSpPr>
        <p:spPr>
          <a:xfrm>
            <a:off x="21552" y="4191001"/>
            <a:ext cx="360283" cy="864396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18288" tIns="18288" rIns="18288" bIns="18288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9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Fieldings</a:t>
            </a:r>
            <a:r>
              <a:rPr lang="en-US" sz="9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Services &amp; Sustainment</a:t>
            </a:r>
          </a:p>
        </p:txBody>
      </p:sp>
    </p:spTree>
    <p:extLst>
      <p:ext uri="{BB962C8B-B14F-4D97-AF65-F5344CB8AC3E}">
        <p14:creationId xmlns:p14="http://schemas.microsoft.com/office/powerpoint/2010/main" val="30945554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3rd QTR FY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9144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graphicFrame>
        <p:nvGraphicFramePr>
          <p:cNvPr id="39" name="Table 38"/>
          <p:cNvGraphicFramePr>
            <a:graphicFrameLocks noGrp="1"/>
          </p:cNvGraphicFramePr>
          <p:nvPr userDrawn="1"/>
        </p:nvGraphicFramePr>
        <p:xfrm>
          <a:off x="-6" y="1237282"/>
          <a:ext cx="9144005" cy="52755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135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15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715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715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7157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7157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7157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7157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7157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7157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7157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7157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67157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67157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</a:tblGrid>
              <a:tr h="309326"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vert="vert27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APR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MAY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JUN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4441"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vert="vert27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TW 27</a:t>
                      </a:r>
                    </a:p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27-02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TW</a:t>
                      </a:r>
                      <a:r>
                        <a:rPr lang="en-US" sz="9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28</a:t>
                      </a:r>
                    </a:p>
                    <a:p>
                      <a:pPr algn="ctr"/>
                      <a:r>
                        <a:rPr lang="en-US" sz="9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03-09</a:t>
                      </a:r>
                      <a:endParaRPr lang="en-US" sz="9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TW 29</a:t>
                      </a:r>
                    </a:p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10-16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TW 30</a:t>
                      </a:r>
                    </a:p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17-23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TW</a:t>
                      </a:r>
                      <a:r>
                        <a:rPr lang="en-US" sz="9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31</a:t>
                      </a:r>
                    </a:p>
                    <a:p>
                      <a:pPr algn="ctr"/>
                      <a:r>
                        <a:rPr lang="en-US" sz="9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24-30</a:t>
                      </a:r>
                      <a:endParaRPr lang="en-US" sz="9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TW</a:t>
                      </a:r>
                      <a:r>
                        <a:rPr lang="en-US" sz="9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32</a:t>
                      </a:r>
                    </a:p>
                    <a:p>
                      <a:pPr algn="ctr"/>
                      <a:r>
                        <a:rPr lang="en-US" sz="9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01-07</a:t>
                      </a:r>
                      <a:endParaRPr lang="en-US" sz="9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TW 33</a:t>
                      </a:r>
                    </a:p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08-14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TW 34</a:t>
                      </a:r>
                    </a:p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15-21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TW 35</a:t>
                      </a:r>
                    </a:p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22-28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TW</a:t>
                      </a:r>
                      <a:r>
                        <a:rPr lang="en-US" sz="9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36</a:t>
                      </a:r>
                    </a:p>
                    <a:p>
                      <a:pPr algn="ctr"/>
                      <a:r>
                        <a:rPr lang="en-US" sz="9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29-04</a:t>
                      </a:r>
                      <a:endParaRPr lang="en-US" sz="9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TW</a:t>
                      </a:r>
                      <a:r>
                        <a:rPr lang="en-US" sz="9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37</a:t>
                      </a:r>
                    </a:p>
                    <a:p>
                      <a:pPr algn="ctr"/>
                      <a:r>
                        <a:rPr lang="en-US" sz="9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05-11</a:t>
                      </a:r>
                      <a:endParaRPr lang="en-US" sz="9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TW 38</a:t>
                      </a:r>
                    </a:p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12-18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TW</a:t>
                      </a:r>
                      <a:r>
                        <a:rPr lang="en-US" sz="9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39</a:t>
                      </a:r>
                    </a:p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19-25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74784">
                <a:tc>
                  <a:txBody>
                    <a:bodyPr/>
                    <a:lstStyle/>
                    <a:p>
                      <a:pPr algn="ctr"/>
                      <a:endParaRPr lang="en-US" sz="9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6025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0392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3978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3052">
                <a:tc>
                  <a:txBody>
                    <a:bodyPr/>
                    <a:lstStyle/>
                    <a:p>
                      <a:pPr algn="ctr"/>
                      <a:endParaRPr lang="en-US" sz="9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 userDrawn="1"/>
        </p:nvSpPr>
        <p:spPr>
          <a:xfrm>
            <a:off x="19881" y="1957629"/>
            <a:ext cx="381006" cy="1336012"/>
          </a:xfrm>
          <a:prstGeom prst="rect">
            <a:avLst/>
          </a:prstGeom>
          <a:solidFill>
            <a:srgbClr val="ACECFD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18288" tIns="18288" rIns="18288" bIns="18288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Maneuver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30243" y="3340782"/>
            <a:ext cx="360284" cy="814366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18288" tIns="18288" rIns="18288" bIns="18288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Fires</a:t>
            </a:r>
          </a:p>
        </p:txBody>
      </p:sp>
      <p:sp>
        <p:nvSpPr>
          <p:cNvPr id="7" name="Rectangle 6"/>
          <p:cNvSpPr/>
          <p:nvPr userDrawn="1"/>
        </p:nvSpPr>
        <p:spPr>
          <a:xfrm rot="16200000">
            <a:off x="-243068" y="5369185"/>
            <a:ext cx="898215" cy="37064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" tIns="18288" rIns="18288" bIns="18288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Readiness</a:t>
            </a:r>
          </a:p>
        </p:txBody>
      </p:sp>
      <p:sp>
        <p:nvSpPr>
          <p:cNvPr id="10" name="Rectangle 9"/>
          <p:cNvSpPr/>
          <p:nvPr userDrawn="1"/>
        </p:nvSpPr>
        <p:spPr>
          <a:xfrm rot="16200000">
            <a:off x="-17906" y="6078092"/>
            <a:ext cx="437531" cy="360283"/>
          </a:xfrm>
          <a:prstGeom prst="rect">
            <a:avLst/>
          </a:prstGeom>
          <a:solidFill>
            <a:srgbClr val="7030A0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" tIns="18288" rIns="18288" bIns="18288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LPD/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INSP</a:t>
            </a:r>
          </a:p>
        </p:txBody>
      </p:sp>
      <p:sp>
        <p:nvSpPr>
          <p:cNvPr id="11" name="Rectangle 10"/>
          <p:cNvSpPr/>
          <p:nvPr userDrawn="1"/>
        </p:nvSpPr>
        <p:spPr>
          <a:xfrm>
            <a:off x="30243" y="4191001"/>
            <a:ext cx="360283" cy="867258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18288" tIns="18288" rIns="18288" bIns="18288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9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Fieldings</a:t>
            </a:r>
            <a:r>
              <a:rPr lang="en-US" sz="9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Services &amp; Sustainment</a:t>
            </a:r>
          </a:p>
        </p:txBody>
      </p:sp>
    </p:spTree>
    <p:extLst>
      <p:ext uri="{BB962C8B-B14F-4D97-AF65-F5344CB8AC3E}">
        <p14:creationId xmlns:p14="http://schemas.microsoft.com/office/powerpoint/2010/main" val="27266390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th QTR FY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9144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graphicFrame>
        <p:nvGraphicFramePr>
          <p:cNvPr id="39" name="Table 38"/>
          <p:cNvGraphicFramePr>
            <a:graphicFrameLocks noGrp="1"/>
          </p:cNvGraphicFramePr>
          <p:nvPr userDrawn="1"/>
        </p:nvGraphicFramePr>
        <p:xfrm>
          <a:off x="-6" y="1237282"/>
          <a:ext cx="9144005" cy="52755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135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15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715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715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7157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7157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7157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7157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7157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7157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7157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7157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67157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67157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</a:tblGrid>
              <a:tr h="309326"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vert="vert27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JUL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AUG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SEP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4441"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vert="vert27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TW 40</a:t>
                      </a:r>
                    </a:p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26-02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TW 41</a:t>
                      </a:r>
                    </a:p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03-09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TW 42</a:t>
                      </a:r>
                    </a:p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10-16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TW 43</a:t>
                      </a:r>
                    </a:p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17-23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TW 44</a:t>
                      </a:r>
                    </a:p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24-30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TW</a:t>
                      </a:r>
                      <a:r>
                        <a:rPr lang="en-US" sz="9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45</a:t>
                      </a:r>
                    </a:p>
                    <a:p>
                      <a:pPr algn="ctr"/>
                      <a:r>
                        <a:rPr lang="en-US" sz="9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31-06</a:t>
                      </a:r>
                      <a:endParaRPr lang="en-US" sz="9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TW 46</a:t>
                      </a:r>
                    </a:p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07-13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TW 47</a:t>
                      </a:r>
                    </a:p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14-20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TW 48</a:t>
                      </a:r>
                    </a:p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21-27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TW</a:t>
                      </a:r>
                      <a:r>
                        <a:rPr lang="en-US" sz="9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49</a:t>
                      </a:r>
                    </a:p>
                    <a:p>
                      <a:pPr algn="ctr"/>
                      <a:r>
                        <a:rPr lang="en-US" sz="9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28-03</a:t>
                      </a:r>
                      <a:endParaRPr lang="en-US" sz="9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TW 50</a:t>
                      </a:r>
                    </a:p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04-10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TW 51</a:t>
                      </a:r>
                    </a:p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11-17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TW 52</a:t>
                      </a:r>
                    </a:p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18-24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74784">
                <a:tc>
                  <a:txBody>
                    <a:bodyPr/>
                    <a:lstStyle/>
                    <a:p>
                      <a:pPr algn="ctr"/>
                      <a:endParaRPr lang="en-US" sz="9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6025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0392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3978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3052">
                <a:tc>
                  <a:txBody>
                    <a:bodyPr/>
                    <a:lstStyle/>
                    <a:p>
                      <a:pPr algn="ctr"/>
                      <a:endParaRPr lang="en-US" sz="9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 userDrawn="1"/>
        </p:nvSpPr>
        <p:spPr>
          <a:xfrm>
            <a:off x="18213" y="1957630"/>
            <a:ext cx="381006" cy="1348030"/>
          </a:xfrm>
          <a:prstGeom prst="rect">
            <a:avLst/>
          </a:prstGeom>
          <a:solidFill>
            <a:srgbClr val="ACECFD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18288" tIns="18288" rIns="18288" bIns="18288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Maneuver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28575" y="3329230"/>
            <a:ext cx="360284" cy="814629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18288" tIns="18288" rIns="18288" bIns="18288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Fires</a:t>
            </a:r>
          </a:p>
        </p:txBody>
      </p:sp>
      <p:sp>
        <p:nvSpPr>
          <p:cNvPr id="7" name="Rectangle 6"/>
          <p:cNvSpPr/>
          <p:nvPr userDrawn="1"/>
        </p:nvSpPr>
        <p:spPr>
          <a:xfrm rot="16200000">
            <a:off x="-240391" y="5374368"/>
            <a:ext cx="898217" cy="360281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" tIns="18288" rIns="18288" bIns="18288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Readiness</a:t>
            </a:r>
          </a:p>
        </p:txBody>
      </p:sp>
      <p:sp>
        <p:nvSpPr>
          <p:cNvPr id="10" name="Rectangle 9"/>
          <p:cNvSpPr/>
          <p:nvPr userDrawn="1"/>
        </p:nvSpPr>
        <p:spPr>
          <a:xfrm rot="16200000">
            <a:off x="-10049" y="6078093"/>
            <a:ext cx="437531" cy="360283"/>
          </a:xfrm>
          <a:prstGeom prst="rect">
            <a:avLst/>
          </a:prstGeom>
          <a:solidFill>
            <a:srgbClr val="7030A0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" tIns="18288" rIns="18288" bIns="18288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LPD/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INSP</a:t>
            </a:r>
          </a:p>
        </p:txBody>
      </p:sp>
      <p:sp>
        <p:nvSpPr>
          <p:cNvPr id="11" name="Rectangle 10"/>
          <p:cNvSpPr/>
          <p:nvPr userDrawn="1"/>
        </p:nvSpPr>
        <p:spPr>
          <a:xfrm>
            <a:off x="28575" y="4191000"/>
            <a:ext cx="360283" cy="867259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18288" tIns="18288" rIns="18288" bIns="18288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9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Fieldings</a:t>
            </a:r>
            <a:r>
              <a:rPr lang="en-US" sz="9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Services &amp; Sustainment</a:t>
            </a:r>
          </a:p>
        </p:txBody>
      </p:sp>
    </p:spTree>
    <p:extLst>
      <p:ext uri="{BB962C8B-B14F-4D97-AF65-F5344CB8AC3E}">
        <p14:creationId xmlns:p14="http://schemas.microsoft.com/office/powerpoint/2010/main" val="38237614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  <a:prstGeom prst="rect">
            <a:avLst/>
          </a:prstGeom>
        </p:spPr>
        <p:txBody>
          <a:bodyPr vert="horz" anchor="ctr"/>
          <a:lstStyle>
            <a:lvl1pPr>
              <a:defRPr sz="3600" b="1">
                <a:latin typeface="Arial"/>
                <a:cs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/>
          <a:lstStyle>
            <a:lvl1pPr>
              <a:defRPr>
                <a:latin typeface=" Arial"/>
              </a:defRPr>
            </a:lvl1pPr>
            <a:lvl2pPr>
              <a:defRPr>
                <a:latin typeface=" Arial"/>
              </a:defRPr>
            </a:lvl2pPr>
            <a:lvl3pPr>
              <a:defRPr>
                <a:latin typeface=" Arial"/>
              </a:defRPr>
            </a:lvl3pPr>
            <a:lvl4pPr>
              <a:defRPr>
                <a:latin typeface=" Arial"/>
              </a:defRPr>
            </a:lvl4pPr>
            <a:lvl5pPr>
              <a:defRPr>
                <a:latin typeface=" Arial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92069414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  <a:prstGeom prst="rect">
            <a:avLst/>
          </a:prstGeom>
        </p:spPr>
        <p:txBody>
          <a:bodyPr vert="horz" anchor="ctr"/>
          <a:lstStyle>
            <a:lvl1pPr>
              <a:defRPr sz="3600" b="1">
                <a:latin typeface=" Arial"/>
                <a:cs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1371600"/>
            <a:ext cx="4343400" cy="5029200"/>
          </a:xfrm>
          <a:prstGeom prst="rect">
            <a:avLst/>
          </a:prstGeom>
        </p:spPr>
        <p:txBody>
          <a:bodyPr vert="horz"/>
          <a:lstStyle>
            <a:lvl1pPr>
              <a:defRPr sz="2800">
                <a:latin typeface=" Arial"/>
              </a:defRPr>
            </a:lvl1pPr>
            <a:lvl2pPr>
              <a:defRPr sz="2400">
                <a:latin typeface=" Arial"/>
              </a:defRPr>
            </a:lvl2pPr>
            <a:lvl3pPr>
              <a:defRPr sz="2000">
                <a:latin typeface=" Arial"/>
              </a:defRPr>
            </a:lvl3pPr>
            <a:lvl4pPr>
              <a:defRPr sz="1800">
                <a:latin typeface=" Arial"/>
              </a:defRPr>
            </a:lvl4pPr>
            <a:lvl5pPr>
              <a:defRPr sz="1800">
                <a:latin typeface=" Arial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419600" cy="5029200"/>
          </a:xfrm>
          <a:prstGeom prst="rect">
            <a:avLst/>
          </a:prstGeom>
        </p:spPr>
        <p:txBody>
          <a:bodyPr vert="horz"/>
          <a:lstStyle>
            <a:lvl1pPr>
              <a:defRPr sz="2800">
                <a:latin typeface=" Arial"/>
              </a:defRPr>
            </a:lvl1pPr>
            <a:lvl2pPr>
              <a:defRPr sz="2400">
                <a:latin typeface=" Arial"/>
              </a:defRPr>
            </a:lvl2pPr>
            <a:lvl3pPr>
              <a:defRPr sz="2000">
                <a:latin typeface=" Arial"/>
              </a:defRPr>
            </a:lvl3pPr>
            <a:lvl4pPr>
              <a:defRPr sz="1800">
                <a:latin typeface=" Arial"/>
              </a:defRPr>
            </a:lvl4pPr>
            <a:lvl5pPr>
              <a:defRPr sz="1800">
                <a:latin typeface=" Arial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6" name="Straight Connector 5"/>
          <p:cNvCxnSpPr/>
          <p:nvPr userDrawn="1"/>
        </p:nvCxnSpPr>
        <p:spPr bwMode="auto">
          <a:xfrm>
            <a:off x="4572000" y="1295400"/>
            <a:ext cx="0" cy="525780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821821865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  <a:prstGeom prst="rect">
            <a:avLst/>
          </a:prstGeom>
        </p:spPr>
        <p:txBody>
          <a:bodyPr vert="horz" anchor="ctr"/>
          <a:lstStyle>
            <a:lvl1pPr>
              <a:defRPr sz="3600" b="1">
                <a:latin typeface="Arial"/>
                <a:cs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37320224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396092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FY16 LRT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338" y="94286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graphicFrame>
        <p:nvGraphicFramePr>
          <p:cNvPr id="39" name="Table 38"/>
          <p:cNvGraphicFramePr>
            <a:graphicFrameLocks noGrp="1"/>
          </p:cNvGraphicFramePr>
          <p:nvPr userDrawn="1"/>
        </p:nvGraphicFramePr>
        <p:xfrm>
          <a:off x="0" y="1237286"/>
          <a:ext cx="9144003" cy="527926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629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34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34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341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234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2341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2341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341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341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3418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3418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723418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723418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277770"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vert="vert27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Q1 FY17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Q2 FY17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Q3 FY17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Q4 FY17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7770"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vert="vert27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OCT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NOV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DEC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JAN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FEB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APR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MAY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JUN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JUL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AUG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SEP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88646"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TF</a:t>
                      </a:r>
                      <a:r>
                        <a:rPr lang="en-US" sz="9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Gunfighter</a:t>
                      </a:r>
                      <a:endParaRPr lang="en-US" sz="9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87015"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Riley</a:t>
                      </a:r>
                      <a:endParaRPr lang="en-US" sz="900" b="1" baseline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en-US" sz="9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Gunfighters</a:t>
                      </a:r>
                      <a:endParaRPr lang="en-US" sz="9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870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HHC/1-1 (Rear)</a:t>
                      </a:r>
                    </a:p>
                  </a:txBody>
                  <a:tcPr vert="vert27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870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D/1-1 (Rear)</a:t>
                      </a:r>
                    </a:p>
                  </a:txBody>
                  <a:tcPr vert="vert27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870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E/1-1 (Rear)</a:t>
                      </a:r>
                    </a:p>
                  </a:txBody>
                  <a:tcPr vert="vert27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87015"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F/1 AVN</a:t>
                      </a:r>
                    </a:p>
                  </a:txBody>
                  <a:tcPr vert="vert27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59432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RT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9144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graphicFrame>
        <p:nvGraphicFramePr>
          <p:cNvPr id="39" name="Table 38"/>
          <p:cNvGraphicFramePr>
            <a:graphicFrameLocks noGrp="1"/>
          </p:cNvGraphicFramePr>
          <p:nvPr userDrawn="1"/>
        </p:nvGraphicFramePr>
        <p:xfrm>
          <a:off x="0" y="1237287"/>
          <a:ext cx="9144003" cy="523971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629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34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34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341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234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2341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2341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341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341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3418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3418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723418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723418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286834"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vert="vert27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Q2 FY17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Q3 FY17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Q4 FY17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Q1 FY18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6834"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vert="vert27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JAN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FEB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APR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MAY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JUN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JUL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AUG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SEP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OCT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NOV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DEC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2238">
                <a:tc>
                  <a:txBody>
                    <a:bodyPr/>
                    <a:lstStyle/>
                    <a:p>
                      <a:pPr algn="ctr"/>
                      <a:endParaRPr lang="en-US" sz="9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74818">
                <a:tc>
                  <a:txBody>
                    <a:bodyPr/>
                    <a:lstStyle/>
                    <a:p>
                      <a:pPr algn="ctr"/>
                      <a:endParaRPr lang="en-US" sz="9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1708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1708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1761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endParaRPr lang="en-US" sz="9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 userDrawn="1"/>
        </p:nvSpPr>
        <p:spPr>
          <a:xfrm>
            <a:off x="-2218" y="1825104"/>
            <a:ext cx="443883" cy="685801"/>
          </a:xfrm>
          <a:prstGeom prst="rect">
            <a:avLst/>
          </a:prstGeom>
          <a:solidFill>
            <a:srgbClr val="7030A0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18288" tIns="18288" rIns="18288" bIns="18288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9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Inspection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5183" y="2518180"/>
            <a:ext cx="443883" cy="1219200"/>
          </a:xfrm>
          <a:prstGeom prst="rect">
            <a:avLst/>
          </a:prstGeom>
          <a:solidFill>
            <a:srgbClr val="ACECFD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18288" tIns="18288" rIns="18288" bIns="18288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Maneuver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21456" y="3784523"/>
            <a:ext cx="435745" cy="674704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18288" tIns="18288" rIns="18288" bIns="18288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Fires</a:t>
            </a:r>
          </a:p>
        </p:txBody>
      </p:sp>
      <p:sp>
        <p:nvSpPr>
          <p:cNvPr id="7" name="Rectangle 6"/>
          <p:cNvSpPr/>
          <p:nvPr userDrawn="1"/>
        </p:nvSpPr>
        <p:spPr>
          <a:xfrm rot="16200000">
            <a:off x="-98022" y="4612732"/>
            <a:ext cx="674702" cy="43574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" tIns="18288" rIns="18288" bIns="18288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Readiness</a:t>
            </a:r>
          </a:p>
        </p:txBody>
      </p:sp>
      <p:sp>
        <p:nvSpPr>
          <p:cNvPr id="10" name="Rectangle 9"/>
          <p:cNvSpPr/>
          <p:nvPr userDrawn="1"/>
        </p:nvSpPr>
        <p:spPr>
          <a:xfrm rot="16200000">
            <a:off x="8358" y="6045169"/>
            <a:ext cx="437531" cy="42612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" tIns="18288" rIns="18288" bIns="18288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EXT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SPT</a:t>
            </a:r>
          </a:p>
        </p:txBody>
      </p:sp>
      <p:sp>
        <p:nvSpPr>
          <p:cNvPr id="11" name="Rectangle 10"/>
          <p:cNvSpPr/>
          <p:nvPr userDrawn="1"/>
        </p:nvSpPr>
        <p:spPr>
          <a:xfrm>
            <a:off x="28115" y="5187626"/>
            <a:ext cx="420951" cy="832173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18288" tIns="18288" rIns="18288" bIns="18288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Fieldings</a:t>
            </a:r>
            <a:r>
              <a:rPr lang="en-US" sz="1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Services &amp; Sustainment</a:t>
            </a:r>
          </a:p>
        </p:txBody>
      </p:sp>
    </p:spTree>
    <p:extLst>
      <p:ext uri="{BB962C8B-B14F-4D97-AF65-F5344CB8AC3E}">
        <p14:creationId xmlns:p14="http://schemas.microsoft.com/office/powerpoint/2010/main" val="19969190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RT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9144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graphicFrame>
        <p:nvGraphicFramePr>
          <p:cNvPr id="39" name="Table 38"/>
          <p:cNvGraphicFramePr>
            <a:graphicFrameLocks noGrp="1"/>
          </p:cNvGraphicFramePr>
          <p:nvPr userDrawn="1"/>
        </p:nvGraphicFramePr>
        <p:xfrm>
          <a:off x="0" y="1237287"/>
          <a:ext cx="9144003" cy="523971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629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34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34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341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234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2341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2341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341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341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3418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3418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723418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723418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286834"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vert="vert27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Q3 FY17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Q4 FY17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Q1 FY17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Q2 FY18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6834"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vert="vert27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APR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MAY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JUN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JUL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AUG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SEP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OCT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NOV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DEC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JAN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FEB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2238">
                <a:tc>
                  <a:txBody>
                    <a:bodyPr/>
                    <a:lstStyle/>
                    <a:p>
                      <a:pPr algn="ctr"/>
                      <a:endParaRPr lang="en-US" sz="9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74818">
                <a:tc>
                  <a:txBody>
                    <a:bodyPr/>
                    <a:lstStyle/>
                    <a:p>
                      <a:pPr algn="ctr"/>
                      <a:endParaRPr lang="en-US" sz="9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1708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1708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1761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endParaRPr lang="en-US" sz="9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 userDrawn="1"/>
        </p:nvSpPr>
        <p:spPr>
          <a:xfrm>
            <a:off x="-2218" y="1825104"/>
            <a:ext cx="443883" cy="685801"/>
          </a:xfrm>
          <a:prstGeom prst="rect">
            <a:avLst/>
          </a:prstGeom>
          <a:solidFill>
            <a:srgbClr val="7030A0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18288" tIns="18288" rIns="18288" bIns="18288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9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Inspection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5183" y="2518180"/>
            <a:ext cx="443883" cy="1219200"/>
          </a:xfrm>
          <a:prstGeom prst="rect">
            <a:avLst/>
          </a:prstGeom>
          <a:solidFill>
            <a:srgbClr val="ACECFD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18288" tIns="18288" rIns="18288" bIns="18288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Maneuver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21456" y="3784523"/>
            <a:ext cx="435745" cy="674704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18288" tIns="18288" rIns="18288" bIns="18288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Fires</a:t>
            </a:r>
          </a:p>
        </p:txBody>
      </p:sp>
      <p:sp>
        <p:nvSpPr>
          <p:cNvPr id="7" name="Rectangle 6"/>
          <p:cNvSpPr/>
          <p:nvPr userDrawn="1"/>
        </p:nvSpPr>
        <p:spPr>
          <a:xfrm rot="16200000">
            <a:off x="-98022" y="4612732"/>
            <a:ext cx="674702" cy="43574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" tIns="18288" rIns="18288" bIns="18288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Readiness</a:t>
            </a:r>
          </a:p>
        </p:txBody>
      </p:sp>
      <p:sp>
        <p:nvSpPr>
          <p:cNvPr id="10" name="Rectangle 9"/>
          <p:cNvSpPr/>
          <p:nvPr userDrawn="1"/>
        </p:nvSpPr>
        <p:spPr>
          <a:xfrm rot="16200000">
            <a:off x="8358" y="6045169"/>
            <a:ext cx="437531" cy="42612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" tIns="18288" rIns="18288" bIns="18288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EXT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SPT</a:t>
            </a:r>
          </a:p>
        </p:txBody>
      </p:sp>
      <p:sp>
        <p:nvSpPr>
          <p:cNvPr id="11" name="Rectangle 10"/>
          <p:cNvSpPr/>
          <p:nvPr userDrawn="1"/>
        </p:nvSpPr>
        <p:spPr>
          <a:xfrm>
            <a:off x="28115" y="5187626"/>
            <a:ext cx="420951" cy="832173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18288" tIns="18288" rIns="18288" bIns="18288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Fieldings</a:t>
            </a:r>
            <a:r>
              <a:rPr lang="en-US" sz="1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Services &amp; Sustainment</a:t>
            </a:r>
          </a:p>
        </p:txBody>
      </p:sp>
    </p:spTree>
    <p:extLst>
      <p:ext uri="{BB962C8B-B14F-4D97-AF65-F5344CB8AC3E}">
        <p14:creationId xmlns:p14="http://schemas.microsoft.com/office/powerpoint/2010/main" val="3374677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nd QTR FY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9144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graphicFrame>
        <p:nvGraphicFramePr>
          <p:cNvPr id="39" name="Table 38"/>
          <p:cNvGraphicFramePr>
            <a:graphicFrameLocks noGrp="1"/>
          </p:cNvGraphicFramePr>
          <p:nvPr userDrawn="1"/>
        </p:nvGraphicFramePr>
        <p:xfrm>
          <a:off x="-6" y="1237282"/>
          <a:ext cx="9144004" cy="52755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63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48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480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480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2480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2480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2480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480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480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4802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4802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724802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724802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309326"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vert="vert27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JAN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FEB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4441"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vert="vert27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TW 15</a:t>
                      </a:r>
                    </a:p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01-07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TW</a:t>
                      </a:r>
                      <a:r>
                        <a:rPr lang="en-US" sz="9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16</a:t>
                      </a:r>
                    </a:p>
                    <a:p>
                      <a:pPr algn="ctr"/>
                      <a:r>
                        <a:rPr lang="en-US" sz="9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08-14</a:t>
                      </a:r>
                      <a:endParaRPr lang="en-US" sz="9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TW 17</a:t>
                      </a:r>
                    </a:p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15-21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TW 18</a:t>
                      </a:r>
                    </a:p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22-28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TW</a:t>
                      </a:r>
                      <a:r>
                        <a:rPr lang="en-US" sz="9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19</a:t>
                      </a:r>
                    </a:p>
                    <a:p>
                      <a:pPr algn="ctr"/>
                      <a:r>
                        <a:rPr lang="en-US" sz="9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29-04</a:t>
                      </a:r>
                      <a:endParaRPr lang="en-US" sz="9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TW 20</a:t>
                      </a:r>
                    </a:p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05-11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TW 21</a:t>
                      </a:r>
                    </a:p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12-18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TW 22</a:t>
                      </a:r>
                    </a:p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19-25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TW</a:t>
                      </a:r>
                      <a:r>
                        <a:rPr lang="en-US" sz="9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23</a:t>
                      </a:r>
                    </a:p>
                    <a:p>
                      <a:pPr algn="ctr"/>
                      <a:r>
                        <a:rPr lang="en-US" sz="9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26-04</a:t>
                      </a:r>
                      <a:endParaRPr lang="en-US" sz="9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TW</a:t>
                      </a:r>
                      <a:r>
                        <a:rPr lang="en-US" sz="9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24</a:t>
                      </a:r>
                    </a:p>
                    <a:p>
                      <a:pPr algn="ctr"/>
                      <a:r>
                        <a:rPr lang="en-US" sz="9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05-11</a:t>
                      </a:r>
                      <a:endParaRPr lang="en-US" sz="9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TW 25</a:t>
                      </a:r>
                    </a:p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12-18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TW 26</a:t>
                      </a:r>
                    </a:p>
                    <a:p>
                      <a:pPr algn="ctr"/>
                      <a:r>
                        <a:rPr lang="en-US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19-25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74784">
                <a:tc>
                  <a:txBody>
                    <a:bodyPr/>
                    <a:lstStyle/>
                    <a:p>
                      <a:pPr algn="ctr"/>
                      <a:endParaRPr lang="en-US" sz="9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6025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0392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3978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3052">
                <a:tc>
                  <a:txBody>
                    <a:bodyPr/>
                    <a:lstStyle/>
                    <a:p>
                      <a:pPr algn="ctr"/>
                      <a:endParaRPr lang="en-US" sz="9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 userDrawn="1"/>
        </p:nvSpPr>
        <p:spPr>
          <a:xfrm>
            <a:off x="-4" y="1938792"/>
            <a:ext cx="457204" cy="1369710"/>
          </a:xfrm>
          <a:prstGeom prst="rect">
            <a:avLst/>
          </a:prstGeom>
          <a:solidFill>
            <a:srgbClr val="ACECFD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18288" tIns="18288" rIns="18288" bIns="18288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Maneuver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10356" y="3308502"/>
            <a:ext cx="446843" cy="845849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18288" tIns="18288" rIns="18288" bIns="18288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Fires</a:t>
            </a:r>
          </a:p>
        </p:txBody>
      </p:sp>
      <p:sp>
        <p:nvSpPr>
          <p:cNvPr id="7" name="Rectangle 6"/>
          <p:cNvSpPr/>
          <p:nvPr userDrawn="1"/>
        </p:nvSpPr>
        <p:spPr>
          <a:xfrm rot="16200000">
            <a:off x="-213740" y="5319138"/>
            <a:ext cx="884679" cy="45719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" tIns="18288" rIns="18288" bIns="18288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Readiness</a:t>
            </a:r>
          </a:p>
        </p:txBody>
      </p:sp>
      <p:sp>
        <p:nvSpPr>
          <p:cNvPr id="10" name="Rectangle 9"/>
          <p:cNvSpPr/>
          <p:nvPr userDrawn="1"/>
        </p:nvSpPr>
        <p:spPr>
          <a:xfrm rot="16200000">
            <a:off x="5180" y="6042399"/>
            <a:ext cx="457200" cy="446843"/>
          </a:xfrm>
          <a:prstGeom prst="rect">
            <a:avLst/>
          </a:prstGeom>
          <a:solidFill>
            <a:srgbClr val="7030A0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" tIns="18288" rIns="18288" bIns="18288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LPD/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INSP</a:t>
            </a:r>
          </a:p>
        </p:txBody>
      </p:sp>
      <p:sp>
        <p:nvSpPr>
          <p:cNvPr id="11" name="Rectangle 10"/>
          <p:cNvSpPr/>
          <p:nvPr userDrawn="1"/>
        </p:nvSpPr>
        <p:spPr>
          <a:xfrm>
            <a:off x="-7" y="4191000"/>
            <a:ext cx="457206" cy="867257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18288" tIns="18288" rIns="18288" bIns="18288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9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Fieldings</a:t>
            </a:r>
            <a:r>
              <a:rPr lang="en-US" sz="9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Services &amp; Sustainment</a:t>
            </a:r>
          </a:p>
        </p:txBody>
      </p:sp>
    </p:spTree>
    <p:extLst>
      <p:ext uri="{BB962C8B-B14F-4D97-AF65-F5344CB8AC3E}">
        <p14:creationId xmlns:p14="http://schemas.microsoft.com/office/powerpoint/2010/main" val="33336760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 userDrawn="1"/>
        </p:nvCxnSpPr>
        <p:spPr>
          <a:xfrm rot="10800000" flipH="1" flipV="1">
            <a:off x="6039803" y="6629400"/>
            <a:ext cx="2651760" cy="1588"/>
          </a:xfrm>
          <a:prstGeom prst="line">
            <a:avLst/>
          </a:prstGeom>
          <a:noFill/>
          <a:ln w="47625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</p:cxn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D5CEE34-7D95-494C-A09D-A5264E14A0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1177B0-F555-4DCF-8B19-9BC0895B80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BD7DAB-070C-4C44-BC61-9B8DD82E2A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BE4D45-1CEB-4087-B5F8-91A1FC1FA16E}" type="datetime1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0077E3-0C8B-49B5-B034-79BD76C42B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78CF17-5C1A-481B-8DBD-B3D0D14EC0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1A607E-BAC7-4FDC-965A-FB8C8CE3B6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669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6912" r:id="rId1"/>
    <p:sldLayoutId id="2147486913" r:id="rId2"/>
    <p:sldLayoutId id="2147486915" r:id="rId3"/>
    <p:sldLayoutId id="2147486917" r:id="rId4"/>
    <p:sldLayoutId id="2147486960" r:id="rId5"/>
    <p:sldLayoutId id="2147486988" r:id="rId6"/>
    <p:sldLayoutId id="2147486989" r:id="rId7"/>
    <p:sldLayoutId id="2147486990" r:id="rId8"/>
    <p:sldLayoutId id="2147486992" r:id="rId9"/>
    <p:sldLayoutId id="2147486993" r:id="rId10"/>
    <p:sldLayoutId id="2147486994" r:id="rId11"/>
    <p:sldLayoutId id="2147486995" r:id="rId12"/>
  </p:sldLayoutIdLst>
  <p:transition/>
  <p:hf sldNum="0"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prstClr val="black"/>
                </a:solidFill>
                <a:latin typeface="Arial"/>
                <a:ea typeface="ＭＳ Ｐゴシック" panose="020B0600070205080204" pitchFamily="34" charset="-128"/>
                <a:cs typeface="Arial"/>
              </a:rPr>
              <a:t>Field Logistics Status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DD MMM YYYY</a:t>
            </a:r>
          </a:p>
        </p:txBody>
      </p:sp>
    </p:spTree>
    <p:extLst>
      <p:ext uri="{BB962C8B-B14F-4D97-AF65-F5344CB8AC3E}">
        <p14:creationId xmlns:p14="http://schemas.microsoft.com/office/powerpoint/2010/main" val="2295668202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15A5C-45CE-4A96-814E-3844D8856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Classes of Supply Status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21BCC33E-1D56-4E01-9176-F144D199DE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8246123"/>
              </p:ext>
            </p:extLst>
          </p:nvPr>
        </p:nvGraphicFramePr>
        <p:xfrm>
          <a:off x="-2" y="1434164"/>
          <a:ext cx="9144006" cy="2080260"/>
        </p:xfrm>
        <a:graphic>
          <a:graphicData uri="http://schemas.openxmlformats.org/drawingml/2006/table">
            <a:tbl>
              <a:tblPr/>
              <a:tblGrid>
                <a:gridCol w="15240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001">
                  <a:extLst>
                    <a:ext uri="{9D8B030D-6E8A-4147-A177-3AD203B41FA5}">
                      <a16:colId xmlns:a16="http://schemas.microsoft.com/office/drawing/2014/main" val="536956895"/>
                    </a:ext>
                  </a:extLst>
                </a:gridCol>
                <a:gridCol w="15240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24001">
                  <a:extLst>
                    <a:ext uri="{9D8B030D-6E8A-4147-A177-3AD203B41FA5}">
                      <a16:colId xmlns:a16="http://schemas.microsoft.com/office/drawing/2014/main" val="191486830"/>
                    </a:ext>
                  </a:extLst>
                </a:gridCol>
                <a:gridCol w="1524001">
                  <a:extLst>
                    <a:ext uri="{9D8B030D-6E8A-4147-A177-3AD203B41FA5}">
                      <a16:colId xmlns:a16="http://schemas.microsoft.com/office/drawing/2014/main" val="1141534751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Supply Class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HHC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 Co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 Co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 Co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 Co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Class 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Class II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Class III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Class IV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Class V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Class VI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Class VII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Class VIII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Class IX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90131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8899797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15A5C-45CE-4A96-814E-3844D8856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Equipment Status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E97C3D2-F783-4E64-9930-9E05C2F35A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9581201"/>
              </p:ext>
            </p:extLst>
          </p:nvPr>
        </p:nvGraphicFramePr>
        <p:xfrm>
          <a:off x="-2" y="1434164"/>
          <a:ext cx="9144016" cy="2080260"/>
        </p:xfrm>
        <a:graphic>
          <a:graphicData uri="http://schemas.openxmlformats.org/drawingml/2006/table">
            <a:tbl>
              <a:tblPr/>
              <a:tblGrid>
                <a:gridCol w="9144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44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7201">
                  <a:extLst>
                    <a:ext uri="{9D8B030D-6E8A-4147-A177-3AD203B41FA5}">
                      <a16:colId xmlns:a16="http://schemas.microsoft.com/office/drawing/2014/main" val="3553721757"/>
                    </a:ext>
                  </a:extLst>
                </a:gridCol>
                <a:gridCol w="457201">
                  <a:extLst>
                    <a:ext uri="{9D8B030D-6E8A-4147-A177-3AD203B41FA5}">
                      <a16:colId xmlns:a16="http://schemas.microsoft.com/office/drawing/2014/main" val="2468390689"/>
                    </a:ext>
                  </a:extLst>
                </a:gridCol>
                <a:gridCol w="457201">
                  <a:extLst>
                    <a:ext uri="{9D8B030D-6E8A-4147-A177-3AD203B41FA5}">
                      <a16:colId xmlns:a16="http://schemas.microsoft.com/office/drawing/2014/main" val="536956895"/>
                    </a:ext>
                  </a:extLst>
                </a:gridCol>
                <a:gridCol w="457201">
                  <a:extLst>
                    <a:ext uri="{9D8B030D-6E8A-4147-A177-3AD203B41FA5}">
                      <a16:colId xmlns:a16="http://schemas.microsoft.com/office/drawing/2014/main" val="1581633923"/>
                    </a:ext>
                  </a:extLst>
                </a:gridCol>
                <a:gridCol w="4572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7201">
                  <a:extLst>
                    <a:ext uri="{9D8B030D-6E8A-4147-A177-3AD203B41FA5}">
                      <a16:colId xmlns:a16="http://schemas.microsoft.com/office/drawing/2014/main" val="3680554597"/>
                    </a:ext>
                  </a:extLst>
                </a:gridCol>
                <a:gridCol w="457201">
                  <a:extLst>
                    <a:ext uri="{9D8B030D-6E8A-4147-A177-3AD203B41FA5}">
                      <a16:colId xmlns:a16="http://schemas.microsoft.com/office/drawing/2014/main" val="191486830"/>
                    </a:ext>
                  </a:extLst>
                </a:gridCol>
                <a:gridCol w="457201">
                  <a:extLst>
                    <a:ext uri="{9D8B030D-6E8A-4147-A177-3AD203B41FA5}">
                      <a16:colId xmlns:a16="http://schemas.microsoft.com/office/drawing/2014/main" val="3083804229"/>
                    </a:ext>
                  </a:extLst>
                </a:gridCol>
                <a:gridCol w="457201">
                  <a:extLst>
                    <a:ext uri="{9D8B030D-6E8A-4147-A177-3AD203B41FA5}">
                      <a16:colId xmlns:a16="http://schemas.microsoft.com/office/drawing/2014/main" val="2283049824"/>
                    </a:ext>
                  </a:extLst>
                </a:gridCol>
                <a:gridCol w="457201">
                  <a:extLst>
                    <a:ext uri="{9D8B030D-6E8A-4147-A177-3AD203B41FA5}">
                      <a16:colId xmlns:a16="http://schemas.microsoft.com/office/drawing/2014/main" val="2288239084"/>
                    </a:ext>
                  </a:extLst>
                </a:gridCol>
                <a:gridCol w="457201">
                  <a:extLst>
                    <a:ext uri="{9D8B030D-6E8A-4147-A177-3AD203B41FA5}">
                      <a16:colId xmlns:a16="http://schemas.microsoft.com/office/drawing/2014/main" val="2946730834"/>
                    </a:ext>
                  </a:extLst>
                </a:gridCol>
                <a:gridCol w="457201">
                  <a:extLst>
                    <a:ext uri="{9D8B030D-6E8A-4147-A177-3AD203B41FA5}">
                      <a16:colId xmlns:a16="http://schemas.microsoft.com/office/drawing/2014/main" val="3999315431"/>
                    </a:ext>
                  </a:extLst>
                </a:gridCol>
                <a:gridCol w="914401">
                  <a:extLst>
                    <a:ext uri="{9D8B030D-6E8A-4147-A177-3AD203B41FA5}">
                      <a16:colId xmlns:a16="http://schemas.microsoft.com/office/drawing/2014/main" val="375985355"/>
                    </a:ext>
                  </a:extLst>
                </a:gridCol>
                <a:gridCol w="914401">
                  <a:extLst>
                    <a:ext uri="{9D8B030D-6E8A-4147-A177-3AD203B41FA5}">
                      <a16:colId xmlns:a16="http://schemas.microsoft.com/office/drawing/2014/main" val="2969301937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Equipment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Item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HHC</a:t>
                      </a:r>
                    </a:p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REQ / OH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 Co</a:t>
                      </a:r>
                    </a:p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REQ / OH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 Co</a:t>
                      </a:r>
                    </a:p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REQ / OH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 Co</a:t>
                      </a:r>
                    </a:p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REQ / OH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 Co</a:t>
                      </a:r>
                    </a:p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REQ / OH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BN Total</a:t>
                      </a:r>
                    </a:p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REQ / OH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Fill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O/R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90131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6932455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4_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C1905650A94C8488F404D5B334193A8" ma:contentTypeVersion="13" ma:contentTypeDescription="Create a new document." ma:contentTypeScope="" ma:versionID="3d29c4b41a17a49ba8beb380326b9ca0">
  <xsd:schema xmlns:xsd="http://www.w3.org/2001/XMLSchema" xmlns:xs="http://www.w3.org/2001/XMLSchema" xmlns:p="http://schemas.microsoft.com/office/2006/metadata/properties" xmlns:ns2="574b288a-56a5-47c5-b485-7d42df286d7f" xmlns:ns3="4eb914f7-a9d8-46bd-aaca-118fffa001e3" targetNamespace="http://schemas.microsoft.com/office/2006/metadata/properties" ma:root="true" ma:fieldsID="e985c3f8544e594e2a8885d3dc8f8801" ns2:_="" ns3:_="">
    <xsd:import namespace="574b288a-56a5-47c5-b485-7d42df286d7f"/>
    <xsd:import namespace="4eb914f7-a9d8-46bd-aaca-118fffa001e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74b288a-56a5-47c5-b485-7d42df286d7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eb914f7-a9d8-46bd-aaca-118fffa001e3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DD91D2A-A3EC-491F-B293-1B0A7250E156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071B0965-D483-41AB-A4D2-5FF22F0757E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74b288a-56a5-47c5-b485-7d42df286d7f"/>
    <ds:schemaRef ds:uri="4eb914f7-a9d8-46bd-aaca-118fffa001e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42D10DD-3300-49A8-9D25-F42242997F9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77</Words>
  <PresentationFormat>On-screen Show (4:3)</PresentationFormat>
  <Paragraphs>36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 Arial</vt:lpstr>
      <vt:lpstr>Arial</vt:lpstr>
      <vt:lpstr>Calibri</vt:lpstr>
      <vt:lpstr>Times New Roman</vt:lpstr>
      <vt:lpstr>4_Default Design</vt:lpstr>
      <vt:lpstr>Field Logistics Status</vt:lpstr>
      <vt:lpstr>Classes of Supply Status</vt:lpstr>
      <vt:lpstr>Equipment Status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dcterms:created xsi:type="dcterms:W3CDTF">2016-11-29T21:03:30Z</dcterms:created>
  <dcterms:modified xsi:type="dcterms:W3CDTF">2021-11-24T03:12:36Z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0x0101006C1905650A94C8488F404D5B334193A8</vt:lpwstr>
  </property>
</Properties>
</file>