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handoutMasterIdLst>
    <p:handoutMasterId r:id="rId3"/>
  </p:handout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986" autoAdjust="0"/>
  </p:normalViewPr>
  <p:slideViewPr>
    <p:cSldViewPr>
      <p:cViewPr>
        <p:scale>
          <a:sx n="68" d="100"/>
          <a:sy n="68" d="100"/>
        </p:scale>
        <p:origin x="1872" y="156"/>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35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76855E-EE70-41C3-B7D7-CB3D2138AD1D}" type="datetimeFigureOut">
              <a:rPr lang="en-US" smtClean="0"/>
              <a:pPr/>
              <a:t>11/16/2021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AF3DCE-6AE7-490F-ACC2-55C662B27FE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AAC5CA67-D40A-4690-A590-17714799E4ED}"/>
              </a:ext>
            </a:extLst>
          </p:cNvPr>
          <p:cNvGraphicFramePr>
            <a:graphicFrameLocks noGrp="1"/>
          </p:cNvGraphicFramePr>
          <p:nvPr>
            <p:extLst>
              <p:ext uri="{D42A27DB-BD31-4B8C-83A1-F6EECF244321}">
                <p14:modId xmlns:p14="http://schemas.microsoft.com/office/powerpoint/2010/main" val="3950686908"/>
              </p:ext>
            </p:extLst>
          </p:nvPr>
        </p:nvGraphicFramePr>
        <p:xfrm>
          <a:off x="0" y="304801"/>
          <a:ext cx="9143994" cy="6095991"/>
        </p:xfrm>
        <a:graphic>
          <a:graphicData uri="http://schemas.openxmlformats.org/drawingml/2006/table">
            <a:tbl>
              <a:tblPr firstRow="1" bandRow="1">
                <a:tableStyleId>{073A0DAA-6AF3-43AB-8588-CEC1D06C72B9}</a:tableStyleId>
              </a:tblPr>
              <a:tblGrid>
                <a:gridCol w="537882">
                  <a:extLst>
                    <a:ext uri="{9D8B030D-6E8A-4147-A177-3AD203B41FA5}">
                      <a16:colId xmlns:a16="http://schemas.microsoft.com/office/drawing/2014/main" val="844242474"/>
                    </a:ext>
                  </a:extLst>
                </a:gridCol>
                <a:gridCol w="537882">
                  <a:extLst>
                    <a:ext uri="{9D8B030D-6E8A-4147-A177-3AD203B41FA5}">
                      <a16:colId xmlns:a16="http://schemas.microsoft.com/office/drawing/2014/main" val="461878568"/>
                    </a:ext>
                  </a:extLst>
                </a:gridCol>
                <a:gridCol w="537882">
                  <a:extLst>
                    <a:ext uri="{9D8B030D-6E8A-4147-A177-3AD203B41FA5}">
                      <a16:colId xmlns:a16="http://schemas.microsoft.com/office/drawing/2014/main" val="1481925180"/>
                    </a:ext>
                  </a:extLst>
                </a:gridCol>
                <a:gridCol w="537882">
                  <a:extLst>
                    <a:ext uri="{9D8B030D-6E8A-4147-A177-3AD203B41FA5}">
                      <a16:colId xmlns:a16="http://schemas.microsoft.com/office/drawing/2014/main" val="2447563860"/>
                    </a:ext>
                  </a:extLst>
                </a:gridCol>
                <a:gridCol w="537882">
                  <a:extLst>
                    <a:ext uri="{9D8B030D-6E8A-4147-A177-3AD203B41FA5}">
                      <a16:colId xmlns:a16="http://schemas.microsoft.com/office/drawing/2014/main" val="1388816470"/>
                    </a:ext>
                  </a:extLst>
                </a:gridCol>
                <a:gridCol w="537882">
                  <a:extLst>
                    <a:ext uri="{9D8B030D-6E8A-4147-A177-3AD203B41FA5}">
                      <a16:colId xmlns:a16="http://schemas.microsoft.com/office/drawing/2014/main" val="1784691679"/>
                    </a:ext>
                  </a:extLst>
                </a:gridCol>
                <a:gridCol w="537882">
                  <a:extLst>
                    <a:ext uri="{9D8B030D-6E8A-4147-A177-3AD203B41FA5}">
                      <a16:colId xmlns:a16="http://schemas.microsoft.com/office/drawing/2014/main" val="1063526330"/>
                    </a:ext>
                  </a:extLst>
                </a:gridCol>
                <a:gridCol w="537882">
                  <a:extLst>
                    <a:ext uri="{9D8B030D-6E8A-4147-A177-3AD203B41FA5}">
                      <a16:colId xmlns:a16="http://schemas.microsoft.com/office/drawing/2014/main" val="2737961822"/>
                    </a:ext>
                  </a:extLst>
                </a:gridCol>
                <a:gridCol w="537882">
                  <a:extLst>
                    <a:ext uri="{9D8B030D-6E8A-4147-A177-3AD203B41FA5}">
                      <a16:colId xmlns:a16="http://schemas.microsoft.com/office/drawing/2014/main" val="2922578146"/>
                    </a:ext>
                  </a:extLst>
                </a:gridCol>
                <a:gridCol w="537882">
                  <a:extLst>
                    <a:ext uri="{9D8B030D-6E8A-4147-A177-3AD203B41FA5}">
                      <a16:colId xmlns:a16="http://schemas.microsoft.com/office/drawing/2014/main" val="2070413313"/>
                    </a:ext>
                  </a:extLst>
                </a:gridCol>
                <a:gridCol w="336179">
                  <a:extLst>
                    <a:ext uri="{9D8B030D-6E8A-4147-A177-3AD203B41FA5}">
                      <a16:colId xmlns:a16="http://schemas.microsoft.com/office/drawing/2014/main" val="2325666150"/>
                    </a:ext>
                  </a:extLst>
                </a:gridCol>
                <a:gridCol w="201703">
                  <a:extLst>
                    <a:ext uri="{9D8B030D-6E8A-4147-A177-3AD203B41FA5}">
                      <a16:colId xmlns:a16="http://schemas.microsoft.com/office/drawing/2014/main" val="9804170"/>
                    </a:ext>
                  </a:extLst>
                </a:gridCol>
                <a:gridCol w="537882">
                  <a:extLst>
                    <a:ext uri="{9D8B030D-6E8A-4147-A177-3AD203B41FA5}">
                      <a16:colId xmlns:a16="http://schemas.microsoft.com/office/drawing/2014/main" val="1449281749"/>
                    </a:ext>
                  </a:extLst>
                </a:gridCol>
                <a:gridCol w="537882">
                  <a:extLst>
                    <a:ext uri="{9D8B030D-6E8A-4147-A177-3AD203B41FA5}">
                      <a16:colId xmlns:a16="http://schemas.microsoft.com/office/drawing/2014/main" val="2184696888"/>
                    </a:ext>
                  </a:extLst>
                </a:gridCol>
                <a:gridCol w="537882">
                  <a:extLst>
                    <a:ext uri="{9D8B030D-6E8A-4147-A177-3AD203B41FA5}">
                      <a16:colId xmlns:a16="http://schemas.microsoft.com/office/drawing/2014/main" val="2138737717"/>
                    </a:ext>
                  </a:extLst>
                </a:gridCol>
                <a:gridCol w="537882">
                  <a:extLst>
                    <a:ext uri="{9D8B030D-6E8A-4147-A177-3AD203B41FA5}">
                      <a16:colId xmlns:a16="http://schemas.microsoft.com/office/drawing/2014/main" val="3569288656"/>
                    </a:ext>
                  </a:extLst>
                </a:gridCol>
                <a:gridCol w="537882">
                  <a:extLst>
                    <a:ext uri="{9D8B030D-6E8A-4147-A177-3AD203B41FA5}">
                      <a16:colId xmlns:a16="http://schemas.microsoft.com/office/drawing/2014/main" val="3420489422"/>
                    </a:ext>
                  </a:extLst>
                </a:gridCol>
                <a:gridCol w="537882">
                  <a:extLst>
                    <a:ext uri="{9D8B030D-6E8A-4147-A177-3AD203B41FA5}">
                      <a16:colId xmlns:a16="http://schemas.microsoft.com/office/drawing/2014/main" val="3403129047"/>
                    </a:ext>
                  </a:extLst>
                </a:gridCol>
              </a:tblGrid>
              <a:tr h="167148">
                <a:tc gridSpan="18">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u="none" strike="noStrike" dirty="0">
                          <a:solidFill>
                            <a:schemeClr val="bg1"/>
                          </a:solidFill>
                          <a:effectLst/>
                          <a:latin typeface="Arial" panose="020B0604020202020204" pitchFamily="34" charset="0"/>
                          <a:cs typeface="Arial" panose="020B0604020202020204" pitchFamily="34" charset="0"/>
                        </a:rPr>
                        <a:t>ISR SUPPORT REQUEST (REQUIRED FIELDS ANNOTATED IN RED)</a:t>
                      </a:r>
                      <a:endParaRPr lang="en-US"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2539769"/>
                  </a:ext>
                </a:extLst>
              </a:tr>
              <a:tr h="167148">
                <a:tc gridSpan="18">
                  <a:txBody>
                    <a:bodyPr/>
                    <a:lstStyle/>
                    <a:p>
                      <a:pPr algn="ctr" fontAlgn="ctr"/>
                      <a:r>
                        <a:rPr lang="en-US" sz="1000" b="1" u="none" strike="noStrike" dirty="0">
                          <a:solidFill>
                            <a:schemeClr val="tx1"/>
                          </a:solidFill>
                          <a:effectLst/>
                          <a:latin typeface="Arial" panose="020B0604020202020204" pitchFamily="34" charset="0"/>
                          <a:cs typeface="Arial" panose="020B0604020202020204" pitchFamily="34" charset="0"/>
                        </a:rPr>
                        <a:t>CLASSIFICATION</a:t>
                      </a:r>
                      <a:endParaRPr lang="en-US" sz="10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23564899"/>
                  </a:ext>
                </a:extLst>
              </a:tr>
              <a:tr h="167148">
                <a:tc gridSpan="11">
                  <a:txBody>
                    <a:bodyPr/>
                    <a:lstStyle/>
                    <a:p>
                      <a:pPr algn="l" fontAlgn="ctr"/>
                      <a:r>
                        <a:rPr lang="en-US" sz="1000" b="1" u="none" strike="noStrike" dirty="0">
                          <a:effectLst/>
                          <a:latin typeface="Arial" panose="020B0604020202020204" pitchFamily="34" charset="0"/>
                          <a:cs typeface="Arial" panose="020B0604020202020204" pitchFamily="34" charset="0"/>
                        </a:rPr>
                        <a:t>Tracking Number</a:t>
                      </a:r>
                      <a:endParaRPr lang="en-US" sz="1000" b="1" i="0" u="none" strike="noStrike" dirty="0">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20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dirty="0">
                          <a:effectLst/>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05516088"/>
                  </a:ext>
                </a:extLst>
              </a:tr>
              <a:tr h="167148">
                <a:tc gridSpan="11">
                  <a:txBody>
                    <a:bodyPr/>
                    <a:lstStyle/>
                    <a:p>
                      <a:pPr algn="l" fontAlgn="ctr"/>
                      <a:r>
                        <a:rPr lang="en-US" sz="1000" b="1" u="none" strike="noStrike" dirty="0">
                          <a:solidFill>
                            <a:srgbClr val="FF0000"/>
                          </a:solidFill>
                          <a:effectLst/>
                          <a:latin typeface="Arial" panose="020B0604020202020204" pitchFamily="34" charset="0"/>
                          <a:cs typeface="Arial" panose="020B0604020202020204" pitchFamily="34" charset="0"/>
                        </a:rPr>
                        <a:t>Customer / Unit (Sub-Unit) </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20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a:effectLst/>
                          <a:latin typeface="Arial" panose="020B0604020202020204" pitchFamily="34" charset="0"/>
                          <a:cs typeface="Arial" panose="020B0604020202020204" pitchFamily="34" charset="0"/>
                        </a:rPr>
                        <a:t> </a:t>
                      </a:r>
                      <a:endParaRPr lang="en-US" sz="100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01013142"/>
                  </a:ext>
                </a:extLst>
              </a:tr>
              <a:tr h="167148">
                <a:tc gridSpan="11">
                  <a:txBody>
                    <a:bodyPr/>
                    <a:lstStyle/>
                    <a:p>
                      <a:pPr algn="l" fontAlgn="ctr"/>
                      <a:r>
                        <a:rPr lang="en-US" sz="1000" b="1" u="none" strike="noStrike">
                          <a:solidFill>
                            <a:srgbClr val="FF0000"/>
                          </a:solidFill>
                          <a:effectLst/>
                          <a:latin typeface="Arial" panose="020B0604020202020204" pitchFamily="34" charset="0"/>
                          <a:cs typeface="Arial" panose="020B0604020202020204" pitchFamily="34" charset="0"/>
                        </a:rPr>
                        <a:t>Date and Times of Request </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20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a:effectLst/>
                          <a:latin typeface="Arial" panose="020B0604020202020204" pitchFamily="34" charset="0"/>
                          <a:cs typeface="Arial" panose="020B0604020202020204" pitchFamily="34" charset="0"/>
                        </a:rPr>
                        <a:t> </a:t>
                      </a:r>
                      <a:endParaRPr lang="en-US" sz="100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197339"/>
                  </a:ext>
                </a:extLst>
              </a:tr>
              <a:tr h="167148">
                <a:tc gridSpan="11">
                  <a:txBody>
                    <a:bodyPr/>
                    <a:lstStyle/>
                    <a:p>
                      <a:pPr algn="l" fontAlgn="ctr"/>
                      <a:r>
                        <a:rPr lang="en-US" sz="1000" b="1" u="none" strike="noStrike" dirty="0">
                          <a:effectLst/>
                          <a:latin typeface="Arial" panose="020B0604020202020204" pitchFamily="34" charset="0"/>
                          <a:cs typeface="Arial" panose="020B0604020202020204" pitchFamily="34" charset="0"/>
                        </a:rPr>
                        <a:t>Approved / Denied with Reason</a:t>
                      </a:r>
                      <a:endParaRPr lang="en-US" sz="1000" b="1" i="0" u="none" strike="noStrike" dirty="0">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2000" b="1" i="0" u="none" strike="noStrike" dirty="0">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dirty="0">
                          <a:effectLst/>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67514165"/>
                  </a:ext>
                </a:extLst>
              </a:tr>
              <a:tr h="167148">
                <a:tc gridSpan="18">
                  <a:txBody>
                    <a:bodyPr/>
                    <a:lstStyle/>
                    <a:p>
                      <a:pPr algn="l" fontAlgn="ctr"/>
                      <a:r>
                        <a:rPr lang="en-US" sz="1000" b="1" u="none" strike="noStrike">
                          <a:effectLst/>
                          <a:latin typeface="Arial" panose="020B0604020202020204" pitchFamily="34" charset="0"/>
                          <a:cs typeface="Arial" panose="020B0604020202020204" pitchFamily="34" charset="0"/>
                        </a:rPr>
                        <a:t>TO BE FILLED IN BY CUSTOMER </a:t>
                      </a: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43745810"/>
                  </a:ext>
                </a:extLst>
              </a:tr>
              <a:tr h="167148">
                <a:tc gridSpan="11">
                  <a:txBody>
                    <a:bodyPr/>
                    <a:lstStyle/>
                    <a:p>
                      <a:pPr algn="l" fontAlgn="ctr"/>
                      <a:r>
                        <a:rPr lang="en-US" sz="1000" b="1" u="none" strike="noStrike">
                          <a:solidFill>
                            <a:srgbClr val="FF0000"/>
                          </a:solidFill>
                          <a:effectLst/>
                          <a:latin typeface="Arial" panose="020B0604020202020204" pitchFamily="34" charset="0"/>
                          <a:cs typeface="Arial" panose="020B0604020202020204" pitchFamily="34" charset="0"/>
                        </a:rPr>
                        <a:t>Required Effects: (FMV, EO, IR, SIGINT, etc)</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a:effectLst/>
                          <a:latin typeface="Arial" panose="020B0604020202020204" pitchFamily="34" charset="0"/>
                          <a:cs typeface="Arial" panose="020B0604020202020204" pitchFamily="34" charset="0"/>
                        </a:rPr>
                        <a:t> </a:t>
                      </a:r>
                      <a:endParaRPr lang="en-US" sz="100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39523"/>
                  </a:ext>
                </a:extLst>
              </a:tr>
              <a:tr h="167148">
                <a:tc gridSpan="11">
                  <a:txBody>
                    <a:bodyPr/>
                    <a:lstStyle/>
                    <a:p>
                      <a:pPr algn="l" fontAlgn="ctr"/>
                      <a:r>
                        <a:rPr lang="en-US" sz="1000" b="1" u="none" strike="noStrike">
                          <a:solidFill>
                            <a:srgbClr val="FF0000"/>
                          </a:solidFill>
                          <a:effectLst/>
                          <a:latin typeface="Arial" panose="020B0604020202020204" pitchFamily="34" charset="0"/>
                          <a:cs typeface="Arial" panose="020B0604020202020204" pitchFamily="34" charset="0"/>
                        </a:rPr>
                        <a:t>Request originated by: (Rank, Name, Position, Unit)</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a:effectLst/>
                          <a:latin typeface="Arial" panose="020B0604020202020204" pitchFamily="34" charset="0"/>
                          <a:cs typeface="Arial" panose="020B0604020202020204" pitchFamily="34" charset="0"/>
                        </a:rPr>
                        <a:t> </a:t>
                      </a:r>
                      <a:endParaRPr lang="en-US" sz="100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67516768"/>
                  </a:ext>
                </a:extLst>
              </a:tr>
              <a:tr h="167148">
                <a:tc gridSpan="11">
                  <a:txBody>
                    <a:bodyPr/>
                    <a:lstStyle/>
                    <a:p>
                      <a:pPr algn="l" fontAlgn="ctr"/>
                      <a:r>
                        <a:rPr lang="en-US" sz="1000" b="1" u="none" strike="noStrike">
                          <a:solidFill>
                            <a:srgbClr val="FF0000"/>
                          </a:solidFill>
                          <a:effectLst/>
                          <a:latin typeface="Arial" panose="020B0604020202020204" pitchFamily="34" charset="0"/>
                          <a:cs typeface="Arial" panose="020B0604020202020204" pitchFamily="34" charset="0"/>
                        </a:rPr>
                        <a:t>Customer Contact Information: (Email, SIPR email (if avail) &amp; Phone)  </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dirty="0">
                          <a:effectLst/>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88323875"/>
                  </a:ext>
                </a:extLst>
              </a:tr>
              <a:tr h="167148">
                <a:tc gridSpan="11">
                  <a:txBody>
                    <a:bodyPr/>
                    <a:lstStyle/>
                    <a:p>
                      <a:pPr algn="l" fontAlgn="ctr"/>
                      <a:r>
                        <a:rPr lang="en-US" sz="1000" b="1" u="none" strike="noStrike">
                          <a:solidFill>
                            <a:srgbClr val="FF0000"/>
                          </a:solidFill>
                          <a:effectLst/>
                          <a:latin typeface="Arial" panose="020B0604020202020204" pitchFamily="34" charset="0"/>
                          <a:cs typeface="Arial" panose="020B0604020202020204" pitchFamily="34" charset="0"/>
                        </a:rPr>
                        <a:t>Nomination ID Number (UNIT TRACKING NUMBER):</a:t>
                      </a:r>
                      <a:r>
                        <a:rPr lang="en-US" sz="1000" b="1" u="none" strike="noStrike">
                          <a:solidFill>
                            <a:srgbClr val="000000"/>
                          </a:solidFill>
                          <a:effectLst/>
                          <a:latin typeface="Arial" panose="020B0604020202020204" pitchFamily="34" charset="0"/>
                          <a:cs typeface="Arial" panose="020B0604020202020204" pitchFamily="34" charset="0"/>
                        </a:rPr>
                        <a:t>                                              </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a:effectLst/>
                          <a:latin typeface="Arial" panose="020B0604020202020204" pitchFamily="34" charset="0"/>
                          <a:cs typeface="Arial" panose="020B0604020202020204" pitchFamily="34" charset="0"/>
                        </a:rPr>
                        <a:t> </a:t>
                      </a:r>
                      <a:endParaRPr lang="en-US" sz="100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2295062"/>
                  </a:ext>
                </a:extLst>
              </a:tr>
              <a:tr h="481781">
                <a:tc gridSpan="11">
                  <a:txBody>
                    <a:bodyPr/>
                    <a:lstStyle/>
                    <a:p>
                      <a:pPr algn="l" fontAlgn="ctr"/>
                      <a:r>
                        <a:rPr lang="en-US" sz="1000" b="1" u="none" strike="noStrike" dirty="0">
                          <a:solidFill>
                            <a:srgbClr val="000000"/>
                          </a:solidFill>
                          <a:effectLst/>
                          <a:latin typeface="Arial" panose="020B0604020202020204" pitchFamily="34" charset="0"/>
                          <a:cs typeface="Arial" panose="020B0604020202020204" pitchFamily="34" charset="0"/>
                        </a:rPr>
                        <a:t>Call-signs &amp; Freq (Primary and Alternate) : </a:t>
                      </a:r>
                      <a:r>
                        <a:rPr lang="en-US" sz="1000" b="1" u="none" strike="noStrike" dirty="0">
                          <a:solidFill>
                            <a:srgbClr val="FF0000"/>
                          </a:solidFill>
                          <a:effectLst/>
                          <a:latin typeface="Arial" panose="020B0604020202020204" pitchFamily="34" charset="0"/>
                          <a:cs typeface="Arial" panose="020B0604020202020204" pitchFamily="34" charset="0"/>
                        </a:rPr>
                        <a:t>(TO BE FILLED IN BY CUSTOMER (REQUIRED)  </a:t>
                      </a:r>
                      <a:r>
                        <a:rPr lang="en-US" sz="1000" b="1" u="none" strike="noStrike" dirty="0">
                          <a:solidFill>
                            <a:srgbClr val="000000"/>
                          </a:solidFill>
                          <a:effectLst/>
                          <a:latin typeface="Arial" panose="020B0604020202020204" pitchFamily="34" charset="0"/>
                          <a:cs typeface="Arial" panose="020B0604020202020204" pitchFamily="34" charset="0"/>
                        </a:rPr>
                        <a:t>       </a:t>
                      </a:r>
                      <a:br>
                        <a:rPr lang="en-US" sz="1000" b="1" u="none" strike="noStrike" dirty="0">
                          <a:solidFill>
                            <a:srgbClr val="000000"/>
                          </a:solidFill>
                          <a:effectLst/>
                          <a:latin typeface="Arial" panose="020B0604020202020204" pitchFamily="34" charset="0"/>
                          <a:cs typeface="Arial" panose="020B0604020202020204" pitchFamily="34" charset="0"/>
                        </a:rPr>
                      </a:br>
                      <a:r>
                        <a:rPr lang="en-US" sz="1000" b="1" u="none" strike="noStrike" dirty="0">
                          <a:solidFill>
                            <a:srgbClr val="000000"/>
                          </a:solidFill>
                          <a:effectLst/>
                          <a:latin typeface="Arial" panose="020B0604020202020204" pitchFamily="34" charset="0"/>
                          <a:cs typeface="Arial" panose="020B0604020202020204" pitchFamily="34" charset="0"/>
                        </a:rPr>
                        <a:t>Frequency must be UHF in the 225-399 MHZ range  </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dirty="0">
                          <a:effectLst/>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1303378"/>
                  </a:ext>
                </a:extLst>
              </a:tr>
              <a:tr h="167148">
                <a:tc gridSpan="11">
                  <a:txBody>
                    <a:bodyPr/>
                    <a:lstStyle/>
                    <a:p>
                      <a:pPr algn="l" fontAlgn="ctr"/>
                      <a:r>
                        <a:rPr lang="en-US" sz="1000" b="1" u="none" strike="noStrike">
                          <a:solidFill>
                            <a:srgbClr val="000000"/>
                          </a:solidFill>
                          <a:effectLst/>
                          <a:latin typeface="Arial" panose="020B0604020202020204" pitchFamily="34" charset="0"/>
                          <a:cs typeface="Arial" panose="020B0604020202020204" pitchFamily="34" charset="0"/>
                        </a:rPr>
                        <a:t>Chat Rooms (Primary and Alternate) :   </a:t>
                      </a:r>
                      <a:endParaRPr lang="en-US" sz="10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a:effectLst/>
                          <a:latin typeface="Arial" panose="020B0604020202020204" pitchFamily="34" charset="0"/>
                          <a:cs typeface="Arial" panose="020B0604020202020204" pitchFamily="34" charset="0"/>
                        </a:rPr>
                        <a:t> </a:t>
                      </a:r>
                      <a:endParaRPr lang="en-US" sz="100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8238539"/>
                  </a:ext>
                </a:extLst>
              </a:tr>
              <a:tr h="167148">
                <a:tc gridSpan="11">
                  <a:txBody>
                    <a:bodyPr/>
                    <a:lstStyle/>
                    <a:p>
                      <a:pPr algn="l" fontAlgn="ctr"/>
                      <a:r>
                        <a:rPr lang="en-US" sz="1000" b="1" u="none" strike="noStrike">
                          <a:solidFill>
                            <a:srgbClr val="FF0000"/>
                          </a:solidFill>
                          <a:effectLst/>
                          <a:latin typeface="Arial" panose="020B0604020202020204" pitchFamily="34" charset="0"/>
                          <a:cs typeface="Arial" panose="020B0604020202020204" pitchFamily="34" charset="0"/>
                        </a:rPr>
                        <a:t>What is the event/operation:   </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a:effectLst/>
                          <a:latin typeface="Arial" panose="020B0604020202020204" pitchFamily="34" charset="0"/>
                          <a:cs typeface="Arial" panose="020B0604020202020204" pitchFamily="34" charset="0"/>
                        </a:rPr>
                        <a:t> </a:t>
                      </a:r>
                      <a:endParaRPr lang="en-US" sz="100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43469200"/>
                  </a:ext>
                </a:extLst>
              </a:tr>
              <a:tr h="639097">
                <a:tc gridSpan="11">
                  <a:txBody>
                    <a:bodyPr/>
                    <a:lstStyle/>
                    <a:p>
                      <a:pPr algn="l" fontAlgn="ctr"/>
                      <a:r>
                        <a:rPr lang="en-US" sz="1000" b="1" u="none" strike="noStrike">
                          <a:solidFill>
                            <a:srgbClr val="FF0000"/>
                          </a:solidFill>
                          <a:effectLst/>
                          <a:latin typeface="Arial" panose="020B0604020202020204" pitchFamily="34" charset="0"/>
                          <a:cs typeface="Arial" panose="020B0604020202020204" pitchFamily="34" charset="0"/>
                        </a:rPr>
                        <a:t>Justification for Requirement/Imagery (Will include brief descript of CONOP, brief descript of why imagery is needed, impact statement that states plan on achieving if this ISR request is successful and what impact it will have on OP if ISR request is not fulfilled):</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solidFill>
                            <a:srgbClr val="0000FF"/>
                          </a:solidFill>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a:solidFill>
                            <a:srgbClr val="0000FF"/>
                          </a:solidFill>
                          <a:effectLst/>
                          <a:latin typeface="Arial" panose="020B0604020202020204" pitchFamily="34" charset="0"/>
                          <a:cs typeface="Arial" panose="020B0604020202020204" pitchFamily="34" charset="0"/>
                        </a:rPr>
                        <a:t> </a:t>
                      </a:r>
                      <a:endParaRPr lang="en-US" sz="100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89368269"/>
                  </a:ext>
                </a:extLst>
              </a:tr>
              <a:tr h="167148">
                <a:tc gridSpan="11">
                  <a:txBody>
                    <a:bodyPr/>
                    <a:lstStyle/>
                    <a:p>
                      <a:pPr algn="l" fontAlgn="ctr"/>
                      <a:r>
                        <a:rPr lang="en-US" sz="1000" b="1" u="none" strike="noStrike">
                          <a:solidFill>
                            <a:srgbClr val="FF0000"/>
                          </a:solidFill>
                          <a:effectLst/>
                          <a:latin typeface="Arial" panose="020B0604020202020204" pitchFamily="34" charset="0"/>
                          <a:cs typeface="Arial" panose="020B0604020202020204" pitchFamily="34" charset="0"/>
                        </a:rPr>
                        <a:t>Product dissemination requirement:  </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solidFill>
                            <a:srgbClr val="0000FF"/>
                          </a:solidFill>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a:solidFill>
                            <a:srgbClr val="0000FF"/>
                          </a:solidFill>
                          <a:effectLst/>
                          <a:latin typeface="Arial" panose="020B0604020202020204" pitchFamily="34" charset="0"/>
                          <a:cs typeface="Arial" panose="020B0604020202020204" pitchFamily="34" charset="0"/>
                        </a:rPr>
                        <a:t> </a:t>
                      </a:r>
                      <a:endParaRPr lang="en-US" sz="100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25775149"/>
                  </a:ext>
                </a:extLst>
              </a:tr>
              <a:tr h="167148">
                <a:tc gridSpan="11">
                  <a:txBody>
                    <a:bodyPr/>
                    <a:lstStyle/>
                    <a:p>
                      <a:pPr algn="l" fontAlgn="ctr"/>
                      <a:r>
                        <a:rPr lang="en-US" sz="1000" b="1" u="none" strike="noStrike">
                          <a:solidFill>
                            <a:srgbClr val="FF0000"/>
                          </a:solidFill>
                          <a:effectLst/>
                          <a:latin typeface="Arial" panose="020B0604020202020204" pitchFamily="34" charset="0"/>
                          <a:cs typeface="Arial" panose="020B0604020202020204" pitchFamily="34" charset="0"/>
                        </a:rPr>
                        <a:t>Classification of the products: </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r>
                        <a:rPr lang="en-US" sz="1600" b="1" i="0" u="none" strike="noStrike">
                          <a:effectLst/>
                          <a:latin typeface="Arial" panose="020B0604020202020204" pitchFamily="34" charset="0"/>
                        </a:rPr>
                        <a:t> </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r>
                        <a:rPr lang="en-US" sz="1000" b="1" u="none" strike="noStrike" dirty="0">
                          <a:effectLst/>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42840123"/>
                  </a:ext>
                </a:extLst>
              </a:tr>
              <a:tr h="167148">
                <a:tc gridSpan="18">
                  <a:txBody>
                    <a:bodyPr/>
                    <a:lstStyle/>
                    <a:p>
                      <a:pPr algn="ctr" fontAlgn="ctr"/>
                      <a:r>
                        <a:rPr lang="en-US" sz="1000" b="1" u="none" strike="noStrike">
                          <a:effectLst/>
                          <a:latin typeface="Arial" panose="020B0604020202020204" pitchFamily="34" charset="0"/>
                          <a:cs typeface="Arial" panose="020B0604020202020204" pitchFamily="34" charset="0"/>
                        </a:rPr>
                        <a:t> </a:t>
                      </a: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36930893"/>
                  </a:ext>
                </a:extLst>
              </a:tr>
              <a:tr h="796413">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COCOM PRIORITY</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OP / INTEL PRI</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a:solidFill>
                            <a:srgbClr val="FF0000"/>
                          </a:solidFill>
                          <a:effectLst/>
                          <a:latin typeface="Arial" panose="020B0604020202020204" pitchFamily="34" charset="0"/>
                          <a:cs typeface="Arial" panose="020B0604020202020204" pitchFamily="34" charset="0"/>
                        </a:rPr>
                        <a:t>UNIT ID</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a:solidFill>
                            <a:srgbClr val="FF0000"/>
                          </a:solidFill>
                          <a:effectLst/>
                          <a:latin typeface="Arial" panose="020B0604020202020204" pitchFamily="34" charset="0"/>
                          <a:cs typeface="Arial" panose="020B0604020202020204" pitchFamily="34" charset="0"/>
                        </a:rPr>
                        <a:t> TGT NAME</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a:solidFill>
                            <a:srgbClr val="FF0000"/>
                          </a:solidFill>
                          <a:effectLst/>
                          <a:latin typeface="Arial" panose="020B0604020202020204" pitchFamily="34" charset="0"/>
                          <a:cs typeface="Arial" panose="020B0604020202020204" pitchFamily="34" charset="0"/>
                        </a:rPr>
                        <a:t>TGT DESCRIPTION</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BE/RWAC #</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a:solidFill>
                            <a:srgbClr val="FF0000"/>
                          </a:solidFill>
                          <a:effectLst/>
                          <a:latin typeface="Arial" panose="020B0604020202020204" pitchFamily="34" charset="0"/>
                          <a:cs typeface="Arial" panose="020B0604020202020204" pitchFamily="34" charset="0"/>
                        </a:rPr>
                        <a:t>TGT LOCATION (MGRS) </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TGT LOCATION (LAT)   </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a:solidFill>
                            <a:srgbClr val="FF0000"/>
                          </a:solidFill>
                          <a:effectLst/>
                          <a:latin typeface="Arial" panose="020B0604020202020204" pitchFamily="34" charset="0"/>
                          <a:cs typeface="Arial" panose="020B0604020202020204" pitchFamily="34" charset="0"/>
                        </a:rPr>
                        <a:t>TGT LOCATION (LONG)</a:t>
                      </a:r>
                      <a:endParaRPr lang="en-US" sz="1000" b="1" i="0" u="none" strike="noStrike">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gridSpan="2">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ETIOV</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hMerge="1">
                  <a:txBody>
                    <a:bodyPr/>
                    <a:lstStyle/>
                    <a:p>
                      <a:pPr algn="ctr" fontAlgn="ctr"/>
                      <a:endParaRPr lang="en-US" sz="2200" b="1" i="0" u="none" strike="noStrike">
                        <a:solidFill>
                          <a:srgbClr val="FF0000"/>
                        </a:solidFill>
                        <a:effectLst/>
                        <a:latin typeface="Arial" panose="020B0604020202020204" pitchFamily="34" charset="0"/>
                      </a:endParaRPr>
                    </a:p>
                  </a:txBody>
                  <a:tcPr marL="9525" marR="9525" marT="9525" marB="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LTIOV</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EEI</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SIPR CONTACT INFO</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REPORTING INSTRUCTIONS</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SPECIAL INSTRUCTIONS</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tc>
                  <a:txBody>
                    <a:bodyPr/>
                    <a:lstStyle/>
                    <a:p>
                      <a:pPr algn="ctr" fontAlgn="ctr"/>
                      <a:r>
                        <a:rPr lang="en-US" sz="1000" b="1" u="none" strike="noStrike" dirty="0">
                          <a:solidFill>
                            <a:srgbClr val="FF0000"/>
                          </a:solidFill>
                          <a:effectLst/>
                          <a:latin typeface="Arial" panose="020B0604020202020204" pitchFamily="34" charset="0"/>
                          <a:cs typeface="Arial" panose="020B0604020202020204" pitchFamily="34" charset="0"/>
                        </a:rPr>
                        <a:t>REMARKS</a:t>
                      </a:r>
                      <a:endParaRPr lang="en-US"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vert="vert270" anchor="ctr"/>
                </a:tc>
                <a:extLst>
                  <a:ext uri="{0D108BD9-81ED-4DB2-BD59-A6C34878D82A}">
                    <a16:rowId xmlns:a16="http://schemas.microsoft.com/office/drawing/2014/main" val="1076300570"/>
                  </a:ext>
                </a:extLst>
              </a:tr>
              <a:tr h="167148">
                <a:tc>
                  <a:txBody>
                    <a:bodyPr/>
                    <a:lstStyle/>
                    <a:p>
                      <a:pPr algn="ctr" fontAlgn="ctr"/>
                      <a:endParaRPr lang="en-US" sz="1000" b="1"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dirty="0">
                        <a:solidFill>
                          <a:srgbClr val="8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dirty="0">
                        <a:solidFill>
                          <a:srgbClr val="800000"/>
                        </a:solidFill>
                        <a:effectLst/>
                        <a:latin typeface="Arial" panose="020B0604020202020204" pitchFamily="34" charset="0"/>
                        <a:cs typeface="Arial" panose="020B0604020202020204" pitchFamily="34" charset="0"/>
                      </a:endParaRPr>
                    </a:p>
                  </a:txBody>
                  <a:tcPr marL="9525" marR="9525" marT="9525" marB="0" anchor="ctr"/>
                </a:tc>
                <a:tc gridSpan="2">
                  <a:txBody>
                    <a:bodyPr/>
                    <a:lstStyle/>
                    <a:p>
                      <a:pPr algn="ctr" fontAlgn="ct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hMerge="1">
                  <a:txBody>
                    <a:bodyPr/>
                    <a:lstStyle/>
                    <a:p>
                      <a:pPr algn="ctr" fontAlgn="ctr"/>
                      <a:endParaRPr lang="en-US" sz="2200" b="1" i="0" u="none" strike="noStrike">
                        <a:effectLst/>
                        <a:latin typeface="Arial" panose="020B0604020202020204" pitchFamily="34" charset="0"/>
                      </a:endParaRPr>
                    </a:p>
                  </a:txBody>
                  <a:tcPr marL="9525" marR="9525" marT="9525" marB="0" anchor="ctr"/>
                </a:tc>
                <a:tc>
                  <a:txBody>
                    <a:bodyPr/>
                    <a:lstStyle/>
                    <a:p>
                      <a:pPr algn="ctr" fontAlgn="ct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en-US" sz="1000" b="1" i="0" u="none" strike="noStrike" dirty="0">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271182622"/>
                  </a:ext>
                </a:extLst>
              </a:tr>
              <a:tr h="167148">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hMerge="1">
                  <a:txBody>
                    <a:bodyPr/>
                    <a:lstStyle/>
                    <a:p>
                      <a:pPr algn="l" fontAlgn="b"/>
                      <a:endParaRPr lang="en-US" sz="2200" b="0" i="0" u="none" strike="noStrike">
                        <a:effectLst/>
                        <a:latin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403070822"/>
                  </a:ext>
                </a:extLst>
              </a:tr>
              <a:tr h="167148">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hMerge="1">
                  <a:txBody>
                    <a:bodyPr/>
                    <a:lstStyle/>
                    <a:p>
                      <a:pPr algn="l" fontAlgn="b"/>
                      <a:endParaRPr lang="en-US" sz="2200" b="0" i="0" u="none" strike="noStrike">
                        <a:effectLst/>
                        <a:latin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848634760"/>
                  </a:ext>
                </a:extLst>
              </a:tr>
              <a:tr h="167148">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hMerge="1">
                  <a:txBody>
                    <a:bodyPr/>
                    <a:lstStyle/>
                    <a:p>
                      <a:pPr algn="l" fontAlgn="b"/>
                      <a:endParaRPr lang="en-US" sz="2200" b="0" i="0" u="none" strike="noStrike">
                        <a:effectLst/>
                        <a:latin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486960517"/>
                  </a:ext>
                </a:extLst>
              </a:tr>
              <a:tr h="167148">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hMerge="1">
                  <a:txBody>
                    <a:bodyPr/>
                    <a:lstStyle/>
                    <a:p>
                      <a:pPr algn="l" fontAlgn="b"/>
                      <a:endParaRPr lang="en-US" sz="2200" b="0" i="0" u="none" strike="noStrike">
                        <a:effectLst/>
                        <a:latin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25798859"/>
                  </a:ext>
                </a:extLst>
              </a:tr>
              <a:tr h="167148">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hMerge="1">
                  <a:txBody>
                    <a:bodyPr/>
                    <a:lstStyle/>
                    <a:p>
                      <a:pPr algn="l" fontAlgn="b"/>
                      <a:endParaRPr lang="en-US" sz="2200" b="0" i="0" u="none" strike="noStrike">
                        <a:effectLst/>
                        <a:latin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801211267"/>
                  </a:ext>
                </a:extLst>
              </a:tr>
              <a:tr h="167148">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hMerge="1">
                  <a:txBody>
                    <a:bodyPr/>
                    <a:lstStyle/>
                    <a:p>
                      <a:pPr algn="l" fontAlgn="b"/>
                      <a:endParaRPr lang="en-US" sz="2200" b="0" i="0" u="none" strike="noStrike">
                        <a:effectLst/>
                        <a:latin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111545116"/>
                  </a:ext>
                </a:extLst>
              </a:tr>
              <a:tr h="167148">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hMerge="1">
                  <a:txBody>
                    <a:bodyPr/>
                    <a:lstStyle/>
                    <a:p>
                      <a:pPr algn="l" fontAlgn="b"/>
                      <a:endParaRPr lang="en-US" sz="2200" b="0" i="0" u="none" strike="noStrike">
                        <a:effectLst/>
                        <a:latin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494334063"/>
                  </a:ext>
                </a:extLst>
              </a:tr>
              <a:tr h="167148">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hMerge="1">
                  <a:txBody>
                    <a:bodyPr/>
                    <a:lstStyle/>
                    <a:p>
                      <a:pPr algn="l" fontAlgn="b"/>
                      <a:endParaRPr lang="en-US" sz="2200" b="0" i="0" u="none" strike="noStrike" dirty="0">
                        <a:effectLst/>
                        <a:latin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a:effectLst/>
                          <a:latin typeface="Arial" panose="020B0604020202020204" pitchFamily="34" charset="0"/>
                          <a:cs typeface="Arial" panose="020B0604020202020204" pitchFamily="34" charset="0"/>
                        </a:rPr>
                        <a:t> </a:t>
                      </a:r>
                      <a:endParaRPr lang="en-US" sz="1000" b="0"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000" b="0" u="none" strike="noStrike" dirty="0">
                          <a:effectLst/>
                          <a:latin typeface="Arial" panose="020B0604020202020204" pitchFamily="34" charset="0"/>
                          <a:cs typeface="Arial" panose="020B0604020202020204" pitchFamily="34" charset="0"/>
                        </a:rPr>
                        <a:t> </a:t>
                      </a:r>
                      <a:endParaRPr lang="en-US" sz="1000" b="0"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88057335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1905650A94C8488F404D5B334193A8" ma:contentTypeVersion="13" ma:contentTypeDescription="Create a new document." ma:contentTypeScope="" ma:versionID="3d29c4b41a17a49ba8beb380326b9ca0">
  <xsd:schema xmlns:xsd="http://www.w3.org/2001/XMLSchema" xmlns:xs="http://www.w3.org/2001/XMLSchema" xmlns:p="http://schemas.microsoft.com/office/2006/metadata/properties" xmlns:ns2="574b288a-56a5-47c5-b485-7d42df286d7f" xmlns:ns3="4eb914f7-a9d8-46bd-aaca-118fffa001e3" targetNamespace="http://schemas.microsoft.com/office/2006/metadata/properties" ma:root="true" ma:fieldsID="e985c3f8544e594e2a8885d3dc8f8801" ns2:_="" ns3:_="">
    <xsd:import namespace="574b288a-56a5-47c5-b485-7d42df286d7f"/>
    <xsd:import namespace="4eb914f7-a9d8-46bd-aaca-118fffa001e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KeyPoints"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b288a-56a5-47c5-b485-7d42df286d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b914f7-a9d8-46bd-aaca-118fffa001e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309600-D5A4-45E1-8479-777895FCDC86}"/>
</file>

<file path=customXml/itemProps2.xml><?xml version="1.0" encoding="utf-8"?>
<ds:datastoreItem xmlns:ds="http://schemas.openxmlformats.org/officeDocument/2006/customXml" ds:itemID="{11EB03ED-2FD9-4C76-A176-3EA111951467}"/>
</file>

<file path=customXml/itemProps3.xml><?xml version="1.0" encoding="utf-8"?>
<ds:datastoreItem xmlns:ds="http://schemas.openxmlformats.org/officeDocument/2006/customXml" ds:itemID="{B7F64609-50FB-4AC2-9068-A40FDBF5FCB5}"/>
</file>

<file path=docProps/app.xml><?xml version="1.0" encoding="utf-8"?>
<Properties xmlns="http://schemas.openxmlformats.org/officeDocument/2006/extended-properties" xmlns:vt="http://schemas.openxmlformats.org/officeDocument/2006/docPropsVTypes">
  <TotalTime>41</TotalTime>
  <Words>383</Words>
  <Application>Microsoft Office PowerPoint</Application>
  <PresentationFormat>On-screen Show (4:3)</PresentationFormat>
  <Paragraphs>185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Lydia Valentine</cp:lastModifiedBy>
  <cp:revision>8</cp:revision>
  <dcterms:created xsi:type="dcterms:W3CDTF">2010-11-16T21:01:06Z</dcterms:created>
  <dcterms:modified xsi:type="dcterms:W3CDTF">2021-11-17T05:03:16Z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0x0101006C1905650A94C8488F404D5B334193A8</vt:lpwstr>
  </property>
</Properties>
</file>