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6911" r:id="rId1"/>
  </p:sldMasterIdLst>
  <p:notesMasterIdLst>
    <p:notesMasterId r:id="rId6"/>
  </p:notesMasterIdLst>
  <p:handoutMasterIdLst>
    <p:handoutMasterId r:id="rId7"/>
  </p:handoutMasterIdLst>
  <p:sldIdLst>
    <p:sldId id="1998" r:id="rId2"/>
    <p:sldId id="2295" r:id="rId3"/>
    <p:sldId id="2297" r:id="rId4"/>
    <p:sldId id="2266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505"/>
    <a:srgbClr val="FFCD05"/>
    <a:srgbClr val="B8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>
        <p:scale>
          <a:sx n="86" d="100"/>
          <a:sy n="86" d="100"/>
        </p:scale>
        <p:origin x="834" y="-5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14"/>
    </p:cViewPr>
  </p:sorterViewPr>
  <p:notesViewPr>
    <p:cSldViewPr>
      <p:cViewPr varScale="1">
        <p:scale>
          <a:sx n="79" d="100"/>
          <a:sy n="79" d="100"/>
        </p:scale>
        <p:origin x="116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CA170D-E3F0-4D87-8AAA-8A378BA31759}" type="doc">
      <dgm:prSet loTypeId="urn:microsoft.com/office/officeart/2005/8/layout/pyramid3" loCatId="pyramid" qsTypeId="urn:microsoft.com/office/officeart/2005/8/quickstyle/3d7" qsCatId="3D" csTypeId="urn:microsoft.com/office/officeart/2005/8/colors/accent1_2" csCatId="accent1" phldr="1"/>
      <dgm:spPr>
        <a:scene3d>
          <a:camera prst="perspectiveLeft" zoom="91000">
            <a:rot lat="0" lon="5" rev="0"/>
          </a:camera>
          <a:lightRig rig="threePt" dir="t">
            <a:rot lat="0" lon="0" rev="20640000"/>
          </a:lightRig>
        </a:scene3d>
      </dgm:spPr>
    </dgm:pt>
    <dgm:pt modelId="{524E2328-1972-4787-854A-1F24B11F10CF}">
      <dgm:prSet phldrT="[Text]" custT="1"/>
      <dgm:spPr>
        <a:gradFill flip="none" rotWithShape="1">
          <a:gsLst>
            <a:gs pos="0">
              <a:schemeClr val="bg1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path path="circle">
            <a:fillToRect l="100000" t="100000"/>
          </a:path>
          <a:tileRect r="-100000" b="-100000"/>
        </a:gradFill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</a:t>
          </a:r>
        </a:p>
      </dgm:t>
    </dgm:pt>
    <dgm:pt modelId="{F66C0183-D087-44DB-BA69-6A92F56355C8}" type="parTrans" cxnId="{1EFEBBF6-7A9A-4F16-91A0-152F6825A883}">
      <dgm:prSet/>
      <dgm:spPr/>
      <dgm:t>
        <a:bodyPr/>
        <a:lstStyle/>
        <a:p>
          <a:endParaRPr lang="en-US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E0B1EF-8B0E-4A9C-82CD-B5EE0B6D78A0}" type="sibTrans" cxnId="{1EFEBBF6-7A9A-4F16-91A0-152F6825A883}">
      <dgm:prSet/>
      <dgm:spPr/>
      <dgm:t>
        <a:bodyPr/>
        <a:lstStyle/>
        <a:p>
          <a:endParaRPr lang="en-US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06E147-E92F-4B53-B3FC-4F84FF1612E6}">
      <dgm:prSet phldrT="[Text]" custT="1"/>
      <dgm:spPr>
        <a:gradFill flip="none" rotWithShape="1">
          <a:gsLst>
            <a:gs pos="0">
              <a:schemeClr val="bg1"/>
            </a:gs>
            <a:gs pos="50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</a:p>
      </dgm:t>
    </dgm:pt>
    <dgm:pt modelId="{D0588B88-9F67-4183-8401-8FA52409A3BC}" type="parTrans" cxnId="{34D77454-E433-4697-B03D-0413BBB0BDC9}">
      <dgm:prSet/>
      <dgm:spPr/>
      <dgm:t>
        <a:bodyPr/>
        <a:lstStyle/>
        <a:p>
          <a:endParaRPr lang="en-US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FF5A9B-3BF0-49B9-85D3-01C663A894BF}" type="sibTrans" cxnId="{34D77454-E433-4697-B03D-0413BBB0BDC9}">
      <dgm:prSet/>
      <dgm:spPr/>
      <dgm:t>
        <a:bodyPr/>
        <a:lstStyle/>
        <a:p>
          <a:endParaRPr lang="en-US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80F840-BCCC-4AA7-856C-225DECE3082E}">
      <dgm:prSet phldrT="[Text]" custT="1"/>
      <dgm:spPr>
        <a:gradFill flip="none" rotWithShape="1">
          <a:gsLst>
            <a:gs pos="0">
              <a:schemeClr val="bg1"/>
            </a:gs>
            <a:gs pos="50000">
              <a:srgbClr val="0033CC"/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path path="circle">
            <a:fillToRect l="100000" t="100000"/>
          </a:path>
          <a:tileRect/>
        </a:gradFill>
      </dgm:spPr>
      <dgm:t>
        <a:bodyPr/>
        <a:lstStyle/>
        <a:p>
          <a:r>
            <a: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</a:p>
      </dgm:t>
    </dgm:pt>
    <dgm:pt modelId="{BE37B750-D513-4B5C-B761-E8B4AE0FB6FF}" type="parTrans" cxnId="{107C30F8-5477-4510-BC0B-0FB6356B6767}">
      <dgm:prSet/>
      <dgm:spPr/>
      <dgm:t>
        <a:bodyPr/>
        <a:lstStyle/>
        <a:p>
          <a:endParaRPr lang="en-US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47B84E-4357-4E81-B739-CDC0FB1C5FD1}" type="sibTrans" cxnId="{107C30F8-5477-4510-BC0B-0FB6356B6767}">
      <dgm:prSet/>
      <dgm:spPr/>
      <dgm:t>
        <a:bodyPr/>
        <a:lstStyle/>
        <a:p>
          <a:endParaRPr lang="en-US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BD1F97-E217-4A06-9641-6206BE636F04}">
      <dgm:prSet phldrT="[Text]" custT="1"/>
      <dgm:spPr>
        <a:gradFill flip="none" rotWithShape="1">
          <a:gsLst>
            <a:gs pos="0">
              <a:schemeClr val="bg1"/>
            </a:gs>
            <a:gs pos="50000">
              <a:srgbClr val="3333FF"/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path path="circle">
            <a:fillToRect l="100000" t="100000"/>
          </a:path>
          <a:tileRect/>
        </a:gradFill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</a:t>
          </a:r>
        </a:p>
      </dgm:t>
    </dgm:pt>
    <dgm:pt modelId="{D0174E24-6DCF-4231-94C5-AC81227A0BD0}" type="parTrans" cxnId="{E3CBC1C8-6B5B-4798-96EC-CBFFF6D59788}">
      <dgm:prSet/>
      <dgm:spPr/>
      <dgm:t>
        <a:bodyPr/>
        <a:lstStyle/>
        <a:p>
          <a:endParaRPr lang="en-US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699793-3B73-4069-9D6D-6BB2C841A1A5}" type="sibTrans" cxnId="{E3CBC1C8-6B5B-4798-96EC-CBFFF6D59788}">
      <dgm:prSet/>
      <dgm:spPr/>
      <dgm:t>
        <a:bodyPr/>
        <a:lstStyle/>
        <a:p>
          <a:endParaRPr lang="en-US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28AF50-91E1-48AB-9E1C-904705DA6759}" type="pres">
      <dgm:prSet presAssocID="{80CA170D-E3F0-4D87-8AAA-8A378BA31759}" presName="Name0" presStyleCnt="0">
        <dgm:presLayoutVars>
          <dgm:dir/>
          <dgm:animLvl val="lvl"/>
          <dgm:resizeHandles val="exact"/>
        </dgm:presLayoutVars>
      </dgm:prSet>
      <dgm:spPr/>
    </dgm:pt>
    <dgm:pt modelId="{148C980B-7551-4767-9262-0398E47EDEA7}" type="pres">
      <dgm:prSet presAssocID="{524E2328-1972-4787-854A-1F24B11F10CF}" presName="Name8" presStyleCnt="0"/>
      <dgm:spPr/>
    </dgm:pt>
    <dgm:pt modelId="{CF367EDB-C987-470A-8033-92E9AEADE839}" type="pres">
      <dgm:prSet presAssocID="{524E2328-1972-4787-854A-1F24B11F10CF}" presName="level" presStyleLbl="node1" presStyleIdx="0" presStyleCnt="4" custLinFactNeighborX="-577" custLinFactNeighborY="-90000">
        <dgm:presLayoutVars>
          <dgm:chMax val="1"/>
          <dgm:bulletEnabled val="1"/>
        </dgm:presLayoutVars>
      </dgm:prSet>
      <dgm:spPr/>
    </dgm:pt>
    <dgm:pt modelId="{5175D554-AE89-4F4C-85FD-9873FE69E61E}" type="pres">
      <dgm:prSet presAssocID="{524E2328-1972-4787-854A-1F24B11F10C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4687876-3BD7-41EB-AF7B-514278034D02}" type="pres">
      <dgm:prSet presAssocID="{5606E147-E92F-4B53-B3FC-4F84FF1612E6}" presName="Name8" presStyleCnt="0"/>
      <dgm:spPr/>
    </dgm:pt>
    <dgm:pt modelId="{2BFACB94-EFA5-4124-B908-D25BD345F331}" type="pres">
      <dgm:prSet presAssocID="{5606E147-E92F-4B53-B3FC-4F84FF1612E6}" presName="level" presStyleLbl="node1" presStyleIdx="1" presStyleCnt="4">
        <dgm:presLayoutVars>
          <dgm:chMax val="1"/>
          <dgm:bulletEnabled val="1"/>
        </dgm:presLayoutVars>
      </dgm:prSet>
      <dgm:spPr/>
    </dgm:pt>
    <dgm:pt modelId="{EA6F4544-8352-466E-8CD2-F8E7EF0E7C90}" type="pres">
      <dgm:prSet presAssocID="{5606E147-E92F-4B53-B3FC-4F84FF1612E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123EA3B-D669-42BE-9956-12EAC5BDC1F5}" type="pres">
      <dgm:prSet presAssocID="{1080F840-BCCC-4AA7-856C-225DECE3082E}" presName="Name8" presStyleCnt="0"/>
      <dgm:spPr/>
    </dgm:pt>
    <dgm:pt modelId="{9084D1F4-F16A-4C25-8ED8-593850AEEC36}" type="pres">
      <dgm:prSet presAssocID="{1080F840-BCCC-4AA7-856C-225DECE3082E}" presName="level" presStyleLbl="node1" presStyleIdx="2" presStyleCnt="4">
        <dgm:presLayoutVars>
          <dgm:chMax val="1"/>
          <dgm:bulletEnabled val="1"/>
        </dgm:presLayoutVars>
      </dgm:prSet>
      <dgm:spPr/>
    </dgm:pt>
    <dgm:pt modelId="{B3E7325C-9471-4E83-BF16-2C81C84ABDEC}" type="pres">
      <dgm:prSet presAssocID="{1080F840-BCCC-4AA7-856C-225DECE3082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E612464-86ED-420E-A3A5-359D3F776A32}" type="pres">
      <dgm:prSet presAssocID="{78BD1F97-E217-4A06-9641-6206BE636F04}" presName="Name8" presStyleCnt="0"/>
      <dgm:spPr/>
    </dgm:pt>
    <dgm:pt modelId="{50E46C90-2DF0-4B58-848F-4BF3BCC86C82}" type="pres">
      <dgm:prSet presAssocID="{78BD1F97-E217-4A06-9641-6206BE636F04}" presName="level" presStyleLbl="node1" presStyleIdx="3" presStyleCnt="4" custLinFactNeighborX="1154" custLinFactNeighborY="62308">
        <dgm:presLayoutVars>
          <dgm:chMax val="1"/>
          <dgm:bulletEnabled val="1"/>
        </dgm:presLayoutVars>
      </dgm:prSet>
      <dgm:spPr/>
    </dgm:pt>
    <dgm:pt modelId="{06C0E733-B114-4B52-BE65-D6A72C1E1425}" type="pres">
      <dgm:prSet presAssocID="{78BD1F97-E217-4A06-9641-6206BE636F0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E656128-E0CB-4B07-BC1B-3EED336B978D}" type="presOf" srcId="{5606E147-E92F-4B53-B3FC-4F84FF1612E6}" destId="{EA6F4544-8352-466E-8CD2-F8E7EF0E7C90}" srcOrd="1" destOrd="0" presId="urn:microsoft.com/office/officeart/2005/8/layout/pyramid3"/>
    <dgm:cxn modelId="{8F13702A-C74E-4B5C-AADA-01E161BA2886}" type="presOf" srcId="{5606E147-E92F-4B53-B3FC-4F84FF1612E6}" destId="{2BFACB94-EFA5-4124-B908-D25BD345F331}" srcOrd="0" destOrd="0" presId="urn:microsoft.com/office/officeart/2005/8/layout/pyramid3"/>
    <dgm:cxn modelId="{CF2DDD5F-43A2-4EE9-8E6F-DE17CFFD26C8}" type="presOf" srcId="{78BD1F97-E217-4A06-9641-6206BE636F04}" destId="{50E46C90-2DF0-4B58-848F-4BF3BCC86C82}" srcOrd="0" destOrd="0" presId="urn:microsoft.com/office/officeart/2005/8/layout/pyramid3"/>
    <dgm:cxn modelId="{7750D961-C7ED-4837-AA05-869963227498}" type="presOf" srcId="{524E2328-1972-4787-854A-1F24B11F10CF}" destId="{5175D554-AE89-4F4C-85FD-9873FE69E61E}" srcOrd="1" destOrd="0" presId="urn:microsoft.com/office/officeart/2005/8/layout/pyramid3"/>
    <dgm:cxn modelId="{8AF5E571-AC3F-4F2D-8991-C21E5DB3D863}" type="presOf" srcId="{1080F840-BCCC-4AA7-856C-225DECE3082E}" destId="{B3E7325C-9471-4E83-BF16-2C81C84ABDEC}" srcOrd="1" destOrd="0" presId="urn:microsoft.com/office/officeart/2005/8/layout/pyramid3"/>
    <dgm:cxn modelId="{34D77454-E433-4697-B03D-0413BBB0BDC9}" srcId="{80CA170D-E3F0-4D87-8AAA-8A378BA31759}" destId="{5606E147-E92F-4B53-B3FC-4F84FF1612E6}" srcOrd="1" destOrd="0" parTransId="{D0588B88-9F67-4183-8401-8FA52409A3BC}" sibTransId="{0DFF5A9B-3BF0-49B9-85D3-01C663A894BF}"/>
    <dgm:cxn modelId="{04DDA699-B982-457A-9C02-BE9692016818}" type="presOf" srcId="{524E2328-1972-4787-854A-1F24B11F10CF}" destId="{CF367EDB-C987-470A-8033-92E9AEADE839}" srcOrd="0" destOrd="0" presId="urn:microsoft.com/office/officeart/2005/8/layout/pyramid3"/>
    <dgm:cxn modelId="{B1889FA2-C245-43B5-B102-42C4C620AEC2}" type="presOf" srcId="{80CA170D-E3F0-4D87-8AAA-8A378BA31759}" destId="{1928AF50-91E1-48AB-9E1C-904705DA6759}" srcOrd="0" destOrd="0" presId="urn:microsoft.com/office/officeart/2005/8/layout/pyramid3"/>
    <dgm:cxn modelId="{4D7818B5-8F50-4CAF-B91F-08AE7F39B6B1}" type="presOf" srcId="{1080F840-BCCC-4AA7-856C-225DECE3082E}" destId="{9084D1F4-F16A-4C25-8ED8-593850AEEC36}" srcOrd="0" destOrd="0" presId="urn:microsoft.com/office/officeart/2005/8/layout/pyramid3"/>
    <dgm:cxn modelId="{E3CBC1C8-6B5B-4798-96EC-CBFFF6D59788}" srcId="{80CA170D-E3F0-4D87-8AAA-8A378BA31759}" destId="{78BD1F97-E217-4A06-9641-6206BE636F04}" srcOrd="3" destOrd="0" parTransId="{D0174E24-6DCF-4231-94C5-AC81227A0BD0}" sibTransId="{4C699793-3B73-4069-9D6D-6BB2C841A1A5}"/>
    <dgm:cxn modelId="{036F85DA-F93A-439B-968C-A45FD00D6747}" type="presOf" srcId="{78BD1F97-E217-4A06-9641-6206BE636F04}" destId="{06C0E733-B114-4B52-BE65-D6A72C1E1425}" srcOrd="1" destOrd="0" presId="urn:microsoft.com/office/officeart/2005/8/layout/pyramid3"/>
    <dgm:cxn modelId="{1EFEBBF6-7A9A-4F16-91A0-152F6825A883}" srcId="{80CA170D-E3F0-4D87-8AAA-8A378BA31759}" destId="{524E2328-1972-4787-854A-1F24B11F10CF}" srcOrd="0" destOrd="0" parTransId="{F66C0183-D087-44DB-BA69-6A92F56355C8}" sibTransId="{86E0B1EF-8B0E-4A9C-82CD-B5EE0B6D78A0}"/>
    <dgm:cxn modelId="{107C30F8-5477-4510-BC0B-0FB6356B6767}" srcId="{80CA170D-E3F0-4D87-8AAA-8A378BA31759}" destId="{1080F840-BCCC-4AA7-856C-225DECE3082E}" srcOrd="2" destOrd="0" parTransId="{BE37B750-D513-4B5C-B761-E8B4AE0FB6FF}" sibTransId="{0B47B84E-4357-4E81-B739-CDC0FB1C5FD1}"/>
    <dgm:cxn modelId="{55AD260B-7F1D-42B8-9EFD-92CD5362BE16}" type="presParOf" srcId="{1928AF50-91E1-48AB-9E1C-904705DA6759}" destId="{148C980B-7551-4767-9262-0398E47EDEA7}" srcOrd="0" destOrd="0" presId="urn:microsoft.com/office/officeart/2005/8/layout/pyramid3"/>
    <dgm:cxn modelId="{D5239473-9273-4572-96F4-0D4F41304E9C}" type="presParOf" srcId="{148C980B-7551-4767-9262-0398E47EDEA7}" destId="{CF367EDB-C987-470A-8033-92E9AEADE839}" srcOrd="0" destOrd="0" presId="urn:microsoft.com/office/officeart/2005/8/layout/pyramid3"/>
    <dgm:cxn modelId="{DA1B9865-E86F-429D-8287-9FCEB7D5F656}" type="presParOf" srcId="{148C980B-7551-4767-9262-0398E47EDEA7}" destId="{5175D554-AE89-4F4C-85FD-9873FE69E61E}" srcOrd="1" destOrd="0" presId="urn:microsoft.com/office/officeart/2005/8/layout/pyramid3"/>
    <dgm:cxn modelId="{D42E9834-2BB1-4EF5-AC23-75EDDB214ADB}" type="presParOf" srcId="{1928AF50-91E1-48AB-9E1C-904705DA6759}" destId="{44687876-3BD7-41EB-AF7B-514278034D02}" srcOrd="1" destOrd="0" presId="urn:microsoft.com/office/officeart/2005/8/layout/pyramid3"/>
    <dgm:cxn modelId="{B8B283B5-2F9A-4C2E-BBF6-31B4B4B1DAE7}" type="presParOf" srcId="{44687876-3BD7-41EB-AF7B-514278034D02}" destId="{2BFACB94-EFA5-4124-B908-D25BD345F331}" srcOrd="0" destOrd="0" presId="urn:microsoft.com/office/officeart/2005/8/layout/pyramid3"/>
    <dgm:cxn modelId="{7FE01722-5938-47D5-9338-44A600EEC64C}" type="presParOf" srcId="{44687876-3BD7-41EB-AF7B-514278034D02}" destId="{EA6F4544-8352-466E-8CD2-F8E7EF0E7C90}" srcOrd="1" destOrd="0" presId="urn:microsoft.com/office/officeart/2005/8/layout/pyramid3"/>
    <dgm:cxn modelId="{F255BD68-7211-4E3C-85C7-9421EE6EEB0C}" type="presParOf" srcId="{1928AF50-91E1-48AB-9E1C-904705DA6759}" destId="{1123EA3B-D669-42BE-9956-12EAC5BDC1F5}" srcOrd="2" destOrd="0" presId="urn:microsoft.com/office/officeart/2005/8/layout/pyramid3"/>
    <dgm:cxn modelId="{9A927D08-E175-4858-B655-87F60E230B26}" type="presParOf" srcId="{1123EA3B-D669-42BE-9956-12EAC5BDC1F5}" destId="{9084D1F4-F16A-4C25-8ED8-593850AEEC36}" srcOrd="0" destOrd="0" presId="urn:microsoft.com/office/officeart/2005/8/layout/pyramid3"/>
    <dgm:cxn modelId="{4D577E71-6BAA-4619-B7E1-203FE8E774A8}" type="presParOf" srcId="{1123EA3B-D669-42BE-9956-12EAC5BDC1F5}" destId="{B3E7325C-9471-4E83-BF16-2C81C84ABDEC}" srcOrd="1" destOrd="0" presId="urn:microsoft.com/office/officeart/2005/8/layout/pyramid3"/>
    <dgm:cxn modelId="{7AE4AF15-A36D-4256-989F-66F44CEEF60F}" type="presParOf" srcId="{1928AF50-91E1-48AB-9E1C-904705DA6759}" destId="{AE612464-86ED-420E-A3A5-359D3F776A32}" srcOrd="3" destOrd="0" presId="urn:microsoft.com/office/officeart/2005/8/layout/pyramid3"/>
    <dgm:cxn modelId="{EEE99F50-0CDE-45EF-B79E-087A8C757EC1}" type="presParOf" srcId="{AE612464-86ED-420E-A3A5-359D3F776A32}" destId="{50E46C90-2DF0-4B58-848F-4BF3BCC86C82}" srcOrd="0" destOrd="0" presId="urn:microsoft.com/office/officeart/2005/8/layout/pyramid3"/>
    <dgm:cxn modelId="{84437D0A-74DB-4927-A709-EBB90DB32F3B}" type="presParOf" srcId="{AE612464-86ED-420E-A3A5-359D3F776A32}" destId="{06C0E733-B114-4B52-BE65-D6A72C1E142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67EDB-C987-470A-8033-92E9AEADE839}">
      <dsp:nvSpPr>
        <dsp:cNvPr id="0" name=""/>
        <dsp:cNvSpPr/>
      </dsp:nvSpPr>
      <dsp:spPr>
        <a:xfrm rot="10800000">
          <a:off x="0" y="0"/>
          <a:ext cx="1620549" cy="434989"/>
        </a:xfrm>
        <a:prstGeom prst="trapezoid">
          <a:avLst>
            <a:gd name="adj" fmla="val 46569"/>
          </a:avLst>
        </a:prstGeom>
        <a:gradFill flip="none" rotWithShape="1">
          <a:gsLst>
            <a:gs pos="0">
              <a:schemeClr val="bg1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 zoom="91000">
            <a:rot lat="0" lon="5" rev="0"/>
          </a:camera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</a:t>
          </a:r>
        </a:p>
      </dsp:txBody>
      <dsp:txXfrm rot="-10800000">
        <a:off x="283596" y="0"/>
        <a:ext cx="1053356" cy="434989"/>
      </dsp:txXfrm>
    </dsp:sp>
    <dsp:sp modelId="{2BFACB94-EFA5-4124-B908-D25BD345F331}">
      <dsp:nvSpPr>
        <dsp:cNvPr id="0" name=""/>
        <dsp:cNvSpPr/>
      </dsp:nvSpPr>
      <dsp:spPr>
        <a:xfrm rot="10800000">
          <a:off x="202568" y="434989"/>
          <a:ext cx="1215411" cy="434989"/>
        </a:xfrm>
        <a:prstGeom prst="trapezoid">
          <a:avLst>
            <a:gd name="adj" fmla="val 46569"/>
          </a:avLst>
        </a:prstGeom>
        <a:gradFill flip="none" rotWithShape="1">
          <a:gsLst>
            <a:gs pos="0">
              <a:schemeClr val="bg1"/>
            </a:gs>
            <a:gs pos="50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 zoom="91000">
            <a:rot lat="0" lon="5" rev="0"/>
          </a:camera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</a:p>
      </dsp:txBody>
      <dsp:txXfrm rot="-10800000">
        <a:off x="415265" y="434989"/>
        <a:ext cx="790017" cy="434989"/>
      </dsp:txXfrm>
    </dsp:sp>
    <dsp:sp modelId="{9084D1F4-F16A-4C25-8ED8-593850AEEC36}">
      <dsp:nvSpPr>
        <dsp:cNvPr id="0" name=""/>
        <dsp:cNvSpPr/>
      </dsp:nvSpPr>
      <dsp:spPr>
        <a:xfrm rot="10800000">
          <a:off x="405137" y="869978"/>
          <a:ext cx="810274" cy="434989"/>
        </a:xfrm>
        <a:prstGeom prst="trapezoid">
          <a:avLst>
            <a:gd name="adj" fmla="val 46569"/>
          </a:avLst>
        </a:prstGeom>
        <a:gradFill flip="none" rotWithShape="1">
          <a:gsLst>
            <a:gs pos="0">
              <a:schemeClr val="bg1"/>
            </a:gs>
            <a:gs pos="50000">
              <a:srgbClr val="0033CC"/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path path="circle">
            <a:fillToRect l="100000" t="100000"/>
          </a:path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 zoom="91000">
            <a:rot lat="0" lon="5" rev="0"/>
          </a:camera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</a:p>
      </dsp:txBody>
      <dsp:txXfrm rot="-10800000">
        <a:off x="546935" y="869978"/>
        <a:ext cx="526678" cy="434989"/>
      </dsp:txXfrm>
    </dsp:sp>
    <dsp:sp modelId="{50E46C90-2DF0-4B58-848F-4BF3BCC86C82}">
      <dsp:nvSpPr>
        <dsp:cNvPr id="0" name=""/>
        <dsp:cNvSpPr/>
      </dsp:nvSpPr>
      <dsp:spPr>
        <a:xfrm rot="10800000">
          <a:off x="612381" y="1304967"/>
          <a:ext cx="405137" cy="434989"/>
        </a:xfrm>
        <a:prstGeom prst="trapezoid">
          <a:avLst>
            <a:gd name="adj" fmla="val 50000"/>
          </a:avLst>
        </a:prstGeom>
        <a:gradFill flip="none" rotWithShape="1">
          <a:gsLst>
            <a:gs pos="0">
              <a:schemeClr val="bg1"/>
            </a:gs>
            <a:gs pos="50000">
              <a:srgbClr val="3333FF"/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path path="circle">
            <a:fillToRect l="100000" t="100000"/>
          </a:path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 zoom="91000">
            <a:rot lat="0" lon="5" rev="0"/>
          </a:camera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</a:t>
          </a:r>
        </a:p>
      </dsp:txBody>
      <dsp:txXfrm rot="-10800000">
        <a:off x="612381" y="1304967"/>
        <a:ext cx="405137" cy="434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5EDFE33-3880-4C53-8A1D-4BF664F4D021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CC6063B-5C37-4353-BA8A-08CFEDB1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287CF01C-88D6-4A5D-8639-DB6747FB8DB5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CB8D8DB8-9090-4C9A-989B-E2532DFE6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E2C09-A182-4728-9B8C-CC4A60009E3D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51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E2C09-A182-4728-9B8C-CC4A60009E3D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 b="1">
                <a:latin typeface=" 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 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9822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02-08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09-15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23-29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30-05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27-05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06-12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0356" y="1954218"/>
            <a:ext cx="381006" cy="1338017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0718" y="3315805"/>
            <a:ext cx="360284" cy="8634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51885" y="5375142"/>
            <a:ext cx="905491" cy="360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41213" y="6081730"/>
            <a:ext cx="484145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1552" y="4191001"/>
            <a:ext cx="360283" cy="86439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094555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rd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28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29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01-07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33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37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39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9881" y="1957629"/>
            <a:ext cx="381006" cy="1336012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243" y="3340782"/>
            <a:ext cx="360284" cy="8143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43068" y="5369185"/>
            <a:ext cx="898215" cy="3706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17906" y="6078092"/>
            <a:ext cx="437531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0243" y="4191001"/>
            <a:ext cx="360283" cy="86725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2726639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th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43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31-06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07-13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28-03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04-10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8213" y="1957630"/>
            <a:ext cx="381006" cy="134803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8575" y="3329230"/>
            <a:ext cx="360284" cy="81462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40391" y="5374368"/>
            <a:ext cx="898217" cy="360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10049" y="6078093"/>
            <a:ext cx="437531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575" y="4191000"/>
            <a:ext cx="360283" cy="86725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823761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 Arial"/>
              </a:defRPr>
            </a:lvl1pPr>
            <a:lvl2pPr>
              <a:defRPr>
                <a:latin typeface=" Arial"/>
              </a:defRPr>
            </a:lvl2pPr>
            <a:lvl3pPr>
              <a:defRPr>
                <a:latin typeface=" Arial"/>
              </a:defRPr>
            </a:lvl3pPr>
            <a:lvl4pPr>
              <a:defRPr>
                <a:latin typeface=" Arial"/>
              </a:defRPr>
            </a:lvl4pPr>
            <a:lvl5pPr>
              <a:defRPr>
                <a:latin typeface=" 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20694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 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50292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 Arial"/>
              </a:defRPr>
            </a:lvl1pPr>
            <a:lvl2pPr>
              <a:defRPr sz="2400">
                <a:latin typeface=" Arial"/>
              </a:defRPr>
            </a:lvl2pPr>
            <a:lvl3pPr>
              <a:defRPr sz="2000">
                <a:latin typeface=" Arial"/>
              </a:defRPr>
            </a:lvl3pPr>
            <a:lvl4pPr>
              <a:defRPr sz="1800">
                <a:latin typeface=" Arial"/>
              </a:defRPr>
            </a:lvl4pPr>
            <a:lvl5pPr>
              <a:defRPr sz="1800">
                <a:latin typeface=" 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19600" cy="50292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 Arial"/>
              </a:defRPr>
            </a:lvl1pPr>
            <a:lvl2pPr>
              <a:defRPr sz="2400">
                <a:latin typeface=" Arial"/>
              </a:defRPr>
            </a:lvl2pPr>
            <a:lvl3pPr>
              <a:defRPr sz="2000">
                <a:latin typeface=" Arial"/>
              </a:defRPr>
            </a:lvl3pPr>
            <a:lvl4pPr>
              <a:defRPr sz="1800">
                <a:latin typeface=" Arial"/>
              </a:defRPr>
            </a:lvl4pPr>
            <a:lvl5pPr>
              <a:defRPr sz="1800">
                <a:latin typeface=" 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4572000" y="1295400"/>
            <a:ext cx="0" cy="5257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218218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73202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60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Y16 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38" y="9428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6"/>
          <a:ext cx="9144003" cy="5279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64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TF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Gunfighter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Riley</a:t>
                      </a:r>
                      <a:endParaRPr lang="en-US" sz="9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Gunfighters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F/1 AVN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943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7"/>
          <a:ext cx="9144003" cy="5239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81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-2218" y="1825104"/>
            <a:ext cx="443883" cy="68580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3" y="2518180"/>
            <a:ext cx="443883" cy="121920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1456" y="3784523"/>
            <a:ext cx="435745" cy="6747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022" y="4612732"/>
            <a:ext cx="674702" cy="435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8358" y="6045169"/>
            <a:ext cx="437531" cy="4261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115" y="5187626"/>
            <a:ext cx="420951" cy="83217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1996919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7"/>
          <a:ext cx="9144003" cy="5239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81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-2218" y="1825104"/>
            <a:ext cx="443883" cy="68580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3" y="2518180"/>
            <a:ext cx="443883" cy="121920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1456" y="3784523"/>
            <a:ext cx="435745" cy="6747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022" y="4612732"/>
            <a:ext cx="674702" cy="435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8358" y="6045169"/>
            <a:ext cx="437531" cy="4261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115" y="5187626"/>
            <a:ext cx="420951" cy="83217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37467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QTR FY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4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-4" y="1938792"/>
            <a:ext cx="457204" cy="136971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0356" y="3308502"/>
            <a:ext cx="446843" cy="84584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13740" y="5319138"/>
            <a:ext cx="884679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5180" y="6042399"/>
            <a:ext cx="457200" cy="44684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7" y="4191000"/>
            <a:ext cx="457206" cy="86725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333676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 rot="10800000" flipH="1" flipV="1">
            <a:off x="6039803" y="6629400"/>
            <a:ext cx="2651760" cy="1588"/>
          </a:xfrm>
          <a:prstGeom prst="line">
            <a:avLst/>
          </a:prstGeom>
          <a:noFill/>
          <a:ln w="476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" name="TextBox 11"/>
          <p:cNvSpPr txBox="1"/>
          <p:nvPr userDrawn="1"/>
        </p:nvSpPr>
        <p:spPr>
          <a:xfrm>
            <a:off x="4005980" y="6643681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UNCLASSIFIED</a:t>
            </a:r>
          </a:p>
        </p:txBody>
      </p:sp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8842375" y="6662740"/>
            <a:ext cx="29527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29BBBDB-A9B1-4794-BACB-00A230B4F6DC}" type="slidenum">
              <a:rPr lang="en-US" sz="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7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4005980" y="-33494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UNCLASSIFIED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04BA5D-28C8-4953-A541-2EFA5D8BB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D8566-BCA1-48CC-B530-7EBD7DA6E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308CB-B245-46AC-9A31-E55A2154F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25CB2-4D7C-4200-A9CF-3F9C38C65DC8}" type="datetime1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5993B-6250-4228-9031-FDE5E4AA4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3C65F-77FE-42D0-95D3-4EA44DDB1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4842-D2C6-4A1A-A915-12C53F04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6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12" r:id="rId1"/>
    <p:sldLayoutId id="2147486913" r:id="rId2"/>
    <p:sldLayoutId id="2147486915" r:id="rId3"/>
    <p:sldLayoutId id="2147486917" r:id="rId4"/>
    <p:sldLayoutId id="2147486960" r:id="rId5"/>
    <p:sldLayoutId id="2147486988" r:id="rId6"/>
    <p:sldLayoutId id="2147486989" r:id="rId7"/>
    <p:sldLayoutId id="2147486990" r:id="rId8"/>
    <p:sldLayoutId id="2147486992" r:id="rId9"/>
    <p:sldLayoutId id="2147486993" r:id="rId10"/>
    <p:sldLayoutId id="2147486994" r:id="rId11"/>
    <p:sldLayoutId id="2147486995" r:id="rId12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Intelligence Gunnery Concept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DD MMM YYYY</a:t>
            </a:r>
          </a:p>
        </p:txBody>
      </p:sp>
    </p:spTree>
    <p:extLst>
      <p:ext uri="{BB962C8B-B14F-4D97-AF65-F5344CB8AC3E}">
        <p14:creationId xmlns:p14="http://schemas.microsoft.com/office/powerpoint/2010/main" val="22956682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Intelligence Gunnery Concept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ED66C6-652B-4773-A772-B9D309E6F901}"/>
              </a:ext>
            </a:extLst>
          </p:cNvPr>
          <p:cNvSpPr/>
          <p:nvPr/>
        </p:nvSpPr>
        <p:spPr>
          <a:xfrm>
            <a:off x="915689" y="2524202"/>
            <a:ext cx="4611034" cy="4333798"/>
          </a:xfrm>
          <a:prstGeom prst="rect">
            <a:avLst/>
          </a:prstGeom>
          <a:solidFill>
            <a:srgbClr val="ED7D31">
              <a:lumMod val="75000"/>
            </a:srgb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  <a:sp3d>
            <a:bevelT w="615950" h="933450" prst="angle"/>
          </a:sp3d>
        </p:spPr>
        <p:txBody>
          <a:bodyPr rtlCol="0" anchor="ctr"/>
          <a:lstStyle/>
          <a:p>
            <a:pPr algn="ctr">
              <a:defRPr/>
            </a:pPr>
            <a:endParaRPr lang="en-US" sz="1588" kern="0" dirty="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C828ED-E768-437F-96A0-A277A809F159}"/>
              </a:ext>
            </a:extLst>
          </p:cNvPr>
          <p:cNvSpPr/>
          <p:nvPr/>
        </p:nvSpPr>
        <p:spPr>
          <a:xfrm>
            <a:off x="1557308" y="2049707"/>
            <a:ext cx="3300984" cy="32004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  <a:sp3d>
            <a:bevelT w="615950" h="933450" prst="angle"/>
          </a:sp3d>
        </p:spPr>
        <p:txBody>
          <a:bodyPr rtlCol="0" anchor="ctr"/>
          <a:lstStyle/>
          <a:p>
            <a:pPr algn="ctr">
              <a:defRPr/>
            </a:pPr>
            <a:endParaRPr lang="en-US" sz="1588" kern="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85C06D-A3FC-47F7-8A61-436EBFC67371}"/>
              </a:ext>
            </a:extLst>
          </p:cNvPr>
          <p:cNvSpPr/>
          <p:nvPr/>
        </p:nvSpPr>
        <p:spPr>
          <a:xfrm>
            <a:off x="2197643" y="1752599"/>
            <a:ext cx="2011680" cy="2011680"/>
          </a:xfrm>
          <a:prstGeom prst="rect">
            <a:avLst/>
          </a:prstGeom>
          <a:solidFill>
            <a:srgbClr val="8EA11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  <a:sp3d>
            <a:bevelT w="514350" h="793750" prst="angle"/>
          </a:sp3d>
        </p:spPr>
        <p:txBody>
          <a:bodyPr rtlCol="0" anchor="ctr"/>
          <a:lstStyle/>
          <a:p>
            <a:pPr algn="ctr">
              <a:defRPr/>
            </a:pPr>
            <a:endParaRPr lang="en-US" sz="1588" kern="0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0CC46D-E2D3-4F34-ABAF-DB7D9CA7A0C4}"/>
              </a:ext>
            </a:extLst>
          </p:cNvPr>
          <p:cNvSpPr/>
          <p:nvPr/>
        </p:nvSpPr>
        <p:spPr>
          <a:xfrm>
            <a:off x="2756661" y="593853"/>
            <a:ext cx="914400" cy="914400"/>
          </a:xfrm>
          <a:prstGeom prst="rect">
            <a:avLst/>
          </a:prstGeom>
          <a:solidFill>
            <a:srgbClr val="A5A5A5">
              <a:lumMod val="75000"/>
            </a:srgb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  <a:scene3d>
            <a:camera prst="isometricOffAxis1Top"/>
            <a:lightRig rig="threePt" dir="t"/>
          </a:scene3d>
          <a:sp3d>
            <a:bevelT w="1104900" h="1676400" prst="angle"/>
            <a:bevelB w="0" h="0"/>
          </a:sp3d>
        </p:spPr>
        <p:txBody>
          <a:bodyPr rtlCol="0" anchor="ctr"/>
          <a:lstStyle/>
          <a:p>
            <a:pPr algn="ctr">
              <a:defRPr/>
            </a:pPr>
            <a:endParaRPr lang="en-US" sz="1588" kern="0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8469-81ED-4CF8-8F79-009E093E5951}"/>
              </a:ext>
            </a:extLst>
          </p:cNvPr>
          <p:cNvSpPr txBox="1"/>
          <p:nvPr/>
        </p:nvSpPr>
        <p:spPr>
          <a:xfrm rot="21103564">
            <a:off x="2730629" y="5253904"/>
            <a:ext cx="2607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 4</a:t>
            </a:r>
          </a:p>
          <a:p>
            <a:pPr algn="ctr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Certification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6E1A6B-90E9-4580-95BC-F6C4C1FFD162}"/>
              </a:ext>
            </a:extLst>
          </p:cNvPr>
          <p:cNvSpPr txBox="1"/>
          <p:nvPr/>
        </p:nvSpPr>
        <p:spPr>
          <a:xfrm rot="21103564">
            <a:off x="2887733" y="4065487"/>
            <a:ext cx="1899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 3</a:t>
            </a:r>
          </a:p>
          <a:p>
            <a:pPr algn="ctr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Crew Certification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75B0BA-6460-46E6-B7E3-E4339416ED84}"/>
              </a:ext>
            </a:extLst>
          </p:cNvPr>
          <p:cNvSpPr txBox="1"/>
          <p:nvPr/>
        </p:nvSpPr>
        <p:spPr>
          <a:xfrm rot="21103564">
            <a:off x="2916745" y="2915324"/>
            <a:ext cx="12314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 2</a:t>
            </a:r>
          </a:p>
          <a:p>
            <a:pPr algn="ctr"/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Platform</a:t>
            </a:r>
          </a:p>
          <a:p>
            <a:pPr algn="ctr"/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42133A-F0C2-411D-A040-0F311501E654}"/>
              </a:ext>
            </a:extLst>
          </p:cNvPr>
          <p:cNvSpPr txBox="1"/>
          <p:nvPr/>
        </p:nvSpPr>
        <p:spPr>
          <a:xfrm rot="21103564">
            <a:off x="2907553" y="2226414"/>
            <a:ext cx="90922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Tier1 </a:t>
            </a:r>
          </a:p>
          <a:p>
            <a:pPr algn="ctr"/>
            <a:r>
              <a:rPr lang="en-US" sz="11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IWfF</a:t>
            </a:r>
            <a:endParaRPr lang="en-US" sz="11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Certification</a:t>
            </a:r>
          </a:p>
        </p:txBody>
      </p:sp>
      <p:sp>
        <p:nvSpPr>
          <p:cNvPr id="12" name="Line Callout 1 (Border and Accent Bar) 34">
            <a:extLst>
              <a:ext uri="{FF2B5EF4-FFF2-40B4-BE49-F238E27FC236}">
                <a16:creationId xmlns:a16="http://schemas.microsoft.com/office/drawing/2014/main" id="{38B2C862-C9B7-468C-9DBF-C28270D44664}"/>
              </a:ext>
            </a:extLst>
          </p:cNvPr>
          <p:cNvSpPr/>
          <p:nvPr/>
        </p:nvSpPr>
        <p:spPr>
          <a:xfrm>
            <a:off x="5696313" y="3924071"/>
            <a:ext cx="3322653" cy="1181329"/>
          </a:xfrm>
          <a:prstGeom prst="accentBorderCallout1">
            <a:avLst>
              <a:gd name="adj1" fmla="val 15234"/>
              <a:gd name="adj2" fmla="val -2748"/>
              <a:gd name="adj3" fmla="val 15767"/>
              <a:gd name="adj4" fmla="val -21777"/>
            </a:avLst>
          </a:prstGeom>
          <a:solidFill>
            <a:srgbClr val="A47D00">
              <a:alpha val="94118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200" ker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995AB4-828D-442B-82C9-E79D22F21BB0}"/>
              </a:ext>
            </a:extLst>
          </p:cNvPr>
          <p:cNvSpPr txBox="1"/>
          <p:nvPr/>
        </p:nvSpPr>
        <p:spPr>
          <a:xfrm>
            <a:off x="5704995" y="3924072"/>
            <a:ext cx="3353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Crew: </a:t>
            </a:r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Consists of two or more individuals who perform a specific enduring set of critical intelligence collection or analytical tasks (i.e. HCTs, Prophet Teams, IEW Section, Analysis Production Section).</a:t>
            </a:r>
          </a:p>
        </p:txBody>
      </p:sp>
      <p:sp>
        <p:nvSpPr>
          <p:cNvPr id="14" name="Line Callout 1 (Border and Accent Bar) 32">
            <a:extLst>
              <a:ext uri="{FF2B5EF4-FFF2-40B4-BE49-F238E27FC236}">
                <a16:creationId xmlns:a16="http://schemas.microsoft.com/office/drawing/2014/main" id="{51745BBB-3310-4849-8F5C-FDD69E775E5A}"/>
              </a:ext>
            </a:extLst>
          </p:cNvPr>
          <p:cNvSpPr/>
          <p:nvPr/>
        </p:nvSpPr>
        <p:spPr>
          <a:xfrm>
            <a:off x="6471756" y="5367207"/>
            <a:ext cx="2555143" cy="728793"/>
          </a:xfrm>
          <a:prstGeom prst="accentBorderCallout1">
            <a:avLst>
              <a:gd name="adj1" fmla="val 2742"/>
              <a:gd name="adj2" fmla="val -2788"/>
              <a:gd name="adj3" fmla="val 3863"/>
              <a:gd name="adj4" fmla="val -21460"/>
            </a:avLst>
          </a:prstGeom>
          <a:solidFill>
            <a:srgbClr val="923100">
              <a:alpha val="94118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200" ker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3095B3-FD2F-48A2-A1CA-6D89CB9F67BA}"/>
              </a:ext>
            </a:extLst>
          </p:cNvPr>
          <p:cNvSpPr txBox="1"/>
          <p:nvPr/>
        </p:nvSpPr>
        <p:spPr>
          <a:xfrm>
            <a:off x="6471757" y="5357336"/>
            <a:ext cx="2520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Individual: </a:t>
            </a:r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 soldiers of a given MOS within the BCT will conduct Gate 4 annually.</a:t>
            </a:r>
          </a:p>
        </p:txBody>
      </p:sp>
      <p:sp>
        <p:nvSpPr>
          <p:cNvPr id="16" name="Line Callout 1 (Border and Accent Bar) 36">
            <a:extLst>
              <a:ext uri="{FF2B5EF4-FFF2-40B4-BE49-F238E27FC236}">
                <a16:creationId xmlns:a16="http://schemas.microsoft.com/office/drawing/2014/main" id="{7C0B12D5-7541-443A-9A13-FAF08D58E2F2}"/>
              </a:ext>
            </a:extLst>
          </p:cNvPr>
          <p:cNvSpPr/>
          <p:nvPr/>
        </p:nvSpPr>
        <p:spPr>
          <a:xfrm>
            <a:off x="4732611" y="1930110"/>
            <a:ext cx="4259461" cy="1818859"/>
          </a:xfrm>
          <a:prstGeom prst="accentBorderCallout1">
            <a:avLst>
              <a:gd name="adj1" fmla="val 59578"/>
              <a:gd name="adj2" fmla="val -1285"/>
              <a:gd name="adj3" fmla="val 60345"/>
              <a:gd name="adj4" fmla="val -14472"/>
            </a:avLst>
          </a:prstGeom>
          <a:solidFill>
            <a:srgbClr val="5D6F1B">
              <a:alpha val="89804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200" ker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9C5017-4180-4653-B858-CF028D8B3FBD}"/>
              </a:ext>
            </a:extLst>
          </p:cNvPr>
          <p:cNvSpPr txBox="1"/>
          <p:nvPr/>
        </p:nvSpPr>
        <p:spPr>
          <a:xfrm>
            <a:off x="4729341" y="1905000"/>
            <a:ext cx="4262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Platform: </a:t>
            </a:r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combination of a weapon system and a mobility system…for MI a platform will equate to the collaboration of two or more crews to perform a discipline activity.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FDFA02-9407-4322-9A9D-44B7191F3024}"/>
              </a:ext>
            </a:extLst>
          </p:cNvPr>
          <p:cNvSpPr txBox="1"/>
          <p:nvPr/>
        </p:nvSpPr>
        <p:spPr>
          <a:xfrm>
            <a:off x="5375757" y="2775706"/>
            <a:ext cx="3664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HCTs + OMT = HUMINT Platform     </a:t>
            </a:r>
          </a:p>
          <a:p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CST + Prophet = SIGINT Platform</a:t>
            </a:r>
          </a:p>
          <a:p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TGS + UAV = GEOINT Platform</a:t>
            </a:r>
          </a:p>
          <a:p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S2 + All Source + CM + TGT = Analysis Platform</a:t>
            </a:r>
          </a:p>
        </p:txBody>
      </p:sp>
      <p:sp>
        <p:nvSpPr>
          <p:cNvPr id="19" name="Line Callout 1 (Border and Accent Bar) 43">
            <a:extLst>
              <a:ext uri="{FF2B5EF4-FFF2-40B4-BE49-F238E27FC236}">
                <a16:creationId xmlns:a16="http://schemas.microsoft.com/office/drawing/2014/main" id="{4925D759-F8D1-4913-B321-F46FAA6D3F75}"/>
              </a:ext>
            </a:extLst>
          </p:cNvPr>
          <p:cNvSpPr/>
          <p:nvPr/>
        </p:nvSpPr>
        <p:spPr>
          <a:xfrm>
            <a:off x="4724400" y="1157288"/>
            <a:ext cx="4259461" cy="518680"/>
          </a:xfrm>
          <a:prstGeom prst="accentBorderCallout1">
            <a:avLst>
              <a:gd name="adj1" fmla="val 70596"/>
              <a:gd name="adj2" fmla="val -1285"/>
              <a:gd name="adj3" fmla="val 209373"/>
              <a:gd name="adj4" fmla="val -26882"/>
            </a:avLst>
          </a:prstGeom>
          <a:solidFill>
            <a:srgbClr val="445764">
              <a:alpha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200" ker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FAD433-A218-485F-976D-E9C7D8524531}"/>
              </a:ext>
            </a:extLst>
          </p:cNvPr>
          <p:cNvSpPr txBox="1"/>
          <p:nvPr/>
        </p:nvSpPr>
        <p:spPr>
          <a:xfrm>
            <a:off x="4738688" y="1123952"/>
            <a:ext cx="4262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Intelligence Warfighting Function:</a:t>
            </a:r>
          </a:p>
          <a:p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S2  (BDE &amp; BNs) + S2X + BICE + Collection Assets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49BE92-B76D-4300-ACD2-F730A501BA4D}"/>
              </a:ext>
            </a:extLst>
          </p:cNvPr>
          <p:cNvSpPr txBox="1"/>
          <p:nvPr/>
        </p:nvSpPr>
        <p:spPr>
          <a:xfrm>
            <a:off x="149832" y="2133600"/>
            <a:ext cx="2064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Individual, Crew, and Platform definitions nest with the Army‘s Objective T definitions.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47A5F7-2B84-4764-BC77-BFBE6CFB56DD}"/>
              </a:ext>
            </a:extLst>
          </p:cNvPr>
          <p:cNvSpPr txBox="1"/>
          <p:nvPr/>
        </p:nvSpPr>
        <p:spPr>
          <a:xfrm>
            <a:off x="21379" y="1074003"/>
            <a:ext cx="44744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charset="0"/>
              </a:rPr>
              <a:t>MI Gunnery </a:t>
            </a:r>
            <a:r>
              <a:rPr lang="en-US" sz="1400" b="1" dirty="0">
                <a:solidFill>
                  <a:prstClr val="black"/>
                </a:solidFill>
                <a:latin typeface="Arial" charset="0"/>
              </a:rPr>
              <a:t>terminology</a:t>
            </a:r>
            <a:r>
              <a:rPr lang="en-US" sz="1400" dirty="0">
                <a:solidFill>
                  <a:prstClr val="black"/>
                </a:solidFill>
                <a:latin typeface="Arial" charset="0"/>
              </a:rPr>
              <a:t> and </a:t>
            </a:r>
            <a:r>
              <a:rPr lang="en-US" sz="1400" b="1" dirty="0">
                <a:solidFill>
                  <a:prstClr val="black"/>
                </a:solidFill>
                <a:latin typeface="Arial" charset="0"/>
              </a:rPr>
              <a:t>gated/table strategy </a:t>
            </a:r>
            <a:r>
              <a:rPr lang="en-US" sz="1400" dirty="0">
                <a:solidFill>
                  <a:prstClr val="black"/>
                </a:solidFill>
                <a:latin typeface="Arial" charset="0"/>
              </a:rPr>
              <a:t>being designed to resemble the Army’s Integrated Weapons Training Strategy.  </a:t>
            </a:r>
          </a:p>
        </p:txBody>
      </p:sp>
    </p:spTree>
    <p:extLst>
      <p:ext uri="{BB962C8B-B14F-4D97-AF65-F5344CB8AC3E}">
        <p14:creationId xmlns:p14="http://schemas.microsoft.com/office/powerpoint/2010/main" val="29019039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68">
            <a:extLst>
              <a:ext uri="{FF2B5EF4-FFF2-40B4-BE49-F238E27FC236}">
                <a16:creationId xmlns:a16="http://schemas.microsoft.com/office/drawing/2014/main" id="{90CBBA4E-C15D-4C59-B5E1-96125B6EB89B}"/>
              </a:ext>
            </a:extLst>
          </p:cNvPr>
          <p:cNvSpPr/>
          <p:nvPr/>
        </p:nvSpPr>
        <p:spPr>
          <a:xfrm>
            <a:off x="3752741" y="1389342"/>
            <a:ext cx="5388503" cy="1360113"/>
          </a:xfrm>
          <a:prstGeom prst="roundRect">
            <a:avLst/>
          </a:prstGeom>
          <a:solidFill>
            <a:srgbClr val="7030A0">
              <a:alpha val="32000"/>
            </a:srgbClr>
          </a:solidFill>
          <a:ln>
            <a:solidFill>
              <a:schemeClr val="accent2">
                <a:lumMod val="75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6D3346-092C-4051-8AC8-2763A292C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15555"/>
              </p:ext>
            </p:extLst>
          </p:nvPr>
        </p:nvGraphicFramePr>
        <p:xfrm>
          <a:off x="4449604" y="1594970"/>
          <a:ext cx="1963195" cy="1093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39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Individual</a:t>
                      </a:r>
                    </a:p>
                  </a:txBody>
                  <a:tcPr marL="9144" marR="9144"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Crew Serve</a:t>
                      </a:r>
                    </a:p>
                  </a:txBody>
                  <a:tcPr marL="9144" marR="9144" marT="9144" marB="914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Platform</a:t>
                      </a:r>
                    </a:p>
                  </a:txBody>
                  <a:tcPr marL="9144" marR="9144"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77">
                <a:tc>
                  <a:txBody>
                    <a:bodyPr/>
                    <a:lstStyle/>
                    <a:p>
                      <a:r>
                        <a:rPr lang="en-US" sz="800" dirty="0"/>
                        <a:t>M4:</a:t>
                      </a:r>
                      <a:r>
                        <a:rPr lang="en-US" sz="800" baseline="0" dirty="0"/>
                        <a:t> 105/115</a:t>
                      </a:r>
                    </a:p>
                    <a:p>
                      <a:r>
                        <a:rPr lang="en-US" sz="800" baseline="0" dirty="0"/>
                        <a:t>M9: 2/2</a:t>
                      </a:r>
                    </a:p>
                    <a:p>
                      <a:r>
                        <a:rPr lang="en-US" sz="800" baseline="0" dirty="0"/>
                        <a:t>M249: 18/18</a:t>
                      </a:r>
                    </a:p>
                    <a:p>
                      <a:r>
                        <a:rPr lang="en-US" sz="800" baseline="0" dirty="0"/>
                        <a:t>Shotgun: 13/18</a:t>
                      </a:r>
                    </a:p>
                    <a:p>
                      <a:r>
                        <a:rPr lang="en-US" sz="800" baseline="0" dirty="0"/>
                        <a:t>M320A: 12/20</a:t>
                      </a:r>
                      <a:endParaRPr lang="en-US" sz="800" dirty="0"/>
                    </a:p>
                  </a:txBody>
                  <a:tcPr marL="9144" marR="9144"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M240B:</a:t>
                      </a:r>
                      <a:r>
                        <a:rPr lang="en-US" sz="800" baseline="0" dirty="0"/>
                        <a:t> 8/9</a:t>
                      </a:r>
                    </a:p>
                    <a:p>
                      <a:r>
                        <a:rPr lang="en-US" sz="800" baseline="0" dirty="0"/>
                        <a:t>Mk19: 1/1</a:t>
                      </a:r>
                      <a:endParaRPr lang="en-US" sz="800" dirty="0"/>
                    </a:p>
                  </a:txBody>
                  <a:tcPr marL="9144" marR="9144" marT="9144" marB="9144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M2A2:</a:t>
                      </a:r>
                      <a:r>
                        <a:rPr lang="en-US" sz="800" baseline="0" dirty="0"/>
                        <a:t> 14/14</a:t>
                      </a:r>
                      <a:endParaRPr lang="en-US" sz="800" dirty="0"/>
                    </a:p>
                  </a:txBody>
                  <a:tcPr marL="9144" marR="9144"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58"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/>
                        <a:t>150 /173= 87%</a:t>
                      </a:r>
                      <a:endParaRPr lang="en-US" sz="800" dirty="0"/>
                    </a:p>
                  </a:txBody>
                  <a:tcPr marL="9144" marR="9144"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9/10</a:t>
                      </a:r>
                      <a:r>
                        <a:rPr lang="en-US" sz="800" baseline="0" dirty="0"/>
                        <a:t> = 90%</a:t>
                      </a:r>
                      <a:endParaRPr lang="en-US" sz="800" dirty="0"/>
                    </a:p>
                  </a:txBody>
                  <a:tcPr marL="9144" marR="9144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14/14</a:t>
                      </a:r>
                      <a:r>
                        <a:rPr lang="en-US" sz="800" baseline="0" dirty="0"/>
                        <a:t> = 100%</a:t>
                      </a:r>
                      <a:endParaRPr lang="en-US" sz="800" dirty="0"/>
                    </a:p>
                  </a:txBody>
                  <a:tcPr marL="9144" marR="9144"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34"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I/C/P</a:t>
                      </a:r>
                      <a:r>
                        <a:rPr lang="en-US" sz="800" baseline="0" dirty="0"/>
                        <a:t> Rating (87+90+100)/3 =   92%</a:t>
                      </a:r>
                      <a:endParaRPr lang="en-US" sz="800" dirty="0"/>
                    </a:p>
                  </a:txBody>
                  <a:tcPr marL="9144" marR="9144"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ounded Rectangle 66">
            <a:extLst>
              <a:ext uri="{FF2B5EF4-FFF2-40B4-BE49-F238E27FC236}">
                <a16:creationId xmlns:a16="http://schemas.microsoft.com/office/drawing/2014/main" id="{3AA903A6-22CD-4C65-842F-CF5C15298056}"/>
              </a:ext>
            </a:extLst>
          </p:cNvPr>
          <p:cNvSpPr/>
          <p:nvPr/>
        </p:nvSpPr>
        <p:spPr>
          <a:xfrm>
            <a:off x="3739952" y="3997190"/>
            <a:ext cx="5388503" cy="1275508"/>
          </a:xfrm>
          <a:prstGeom prst="roundRect">
            <a:avLst/>
          </a:prstGeom>
          <a:solidFill>
            <a:schemeClr val="accent2">
              <a:lumMod val="75000"/>
              <a:alpha val="32000"/>
            </a:schemeClr>
          </a:solidFill>
          <a:ln>
            <a:solidFill>
              <a:schemeClr val="accent2">
                <a:lumMod val="75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3">
            <a:extLst>
              <a:ext uri="{FF2B5EF4-FFF2-40B4-BE49-F238E27FC236}">
                <a16:creationId xmlns:a16="http://schemas.microsoft.com/office/drawing/2014/main" id="{13148E7D-76A6-472E-9DBE-098F44BCCE1B}"/>
              </a:ext>
            </a:extLst>
          </p:cNvPr>
          <p:cNvSpPr/>
          <p:nvPr/>
        </p:nvSpPr>
        <p:spPr>
          <a:xfrm>
            <a:off x="3745260" y="5314106"/>
            <a:ext cx="5388503" cy="1192193"/>
          </a:xfrm>
          <a:prstGeom prst="roundRect">
            <a:avLst/>
          </a:prstGeom>
          <a:solidFill>
            <a:srgbClr val="002060">
              <a:alpha val="32000"/>
            </a:srgbClr>
          </a:solidFill>
          <a:ln>
            <a:solidFill>
              <a:srgbClr val="002060">
                <a:alpha val="3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59">
            <a:extLst>
              <a:ext uri="{FF2B5EF4-FFF2-40B4-BE49-F238E27FC236}">
                <a16:creationId xmlns:a16="http://schemas.microsoft.com/office/drawing/2014/main" id="{98699A1E-0972-4C51-A1A2-8412001DB6AF}"/>
              </a:ext>
            </a:extLst>
          </p:cNvPr>
          <p:cNvSpPr/>
          <p:nvPr/>
        </p:nvSpPr>
        <p:spPr>
          <a:xfrm>
            <a:off x="3738996" y="2761056"/>
            <a:ext cx="5405003" cy="1210733"/>
          </a:xfrm>
          <a:prstGeom prst="roundRect">
            <a:avLst/>
          </a:prstGeom>
          <a:solidFill>
            <a:schemeClr val="accent6">
              <a:lumMod val="60000"/>
              <a:lumOff val="40000"/>
              <a:alpha val="89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FFC1C49-BD9D-49DF-B1CC-0F798C6CB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783"/>
              </p:ext>
            </p:extLst>
          </p:nvPr>
        </p:nvGraphicFramePr>
        <p:xfrm>
          <a:off x="6981286" y="2862622"/>
          <a:ext cx="2099989" cy="1091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318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Individual</a:t>
                      </a:r>
                    </a:p>
                  </a:txBody>
                  <a:tcPr marL="18288" marR="18288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MI</a:t>
                      </a:r>
                      <a:r>
                        <a:rPr lang="en-US" sz="800" baseline="0" dirty="0"/>
                        <a:t> Crews</a:t>
                      </a:r>
                      <a:endParaRPr lang="en-US" sz="800" dirty="0"/>
                    </a:p>
                  </a:txBody>
                  <a:tcPr marL="18288" marR="18288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Platform</a:t>
                      </a:r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601">
                <a:tc>
                  <a:txBody>
                    <a:bodyPr/>
                    <a:lstStyle/>
                    <a:p>
                      <a:r>
                        <a:rPr lang="en-US" sz="800" dirty="0"/>
                        <a:t>35F:</a:t>
                      </a:r>
                      <a:r>
                        <a:rPr lang="en-US" sz="800" baseline="0" dirty="0"/>
                        <a:t> 10/15</a:t>
                      </a:r>
                    </a:p>
                    <a:p>
                      <a:r>
                        <a:rPr lang="en-US" sz="800" baseline="0" dirty="0"/>
                        <a:t>35G: 4/5</a:t>
                      </a:r>
                    </a:p>
                    <a:p>
                      <a:r>
                        <a:rPr lang="en-US" sz="800" baseline="0" dirty="0"/>
                        <a:t>35P/N: 7/8</a:t>
                      </a:r>
                    </a:p>
                    <a:p>
                      <a:r>
                        <a:rPr lang="en-US" sz="800" baseline="0" dirty="0"/>
                        <a:t>35M: 15/15</a:t>
                      </a:r>
                    </a:p>
                    <a:p>
                      <a:r>
                        <a:rPr lang="en-US" sz="800" baseline="0" dirty="0"/>
                        <a:t>35T: 3/3</a:t>
                      </a:r>
                      <a:endParaRPr lang="en-US" sz="800" dirty="0"/>
                    </a:p>
                  </a:txBody>
                  <a:tcPr marL="18288" marR="18288" marT="9144" marB="9144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Prophet: 2/3</a:t>
                      </a:r>
                    </a:p>
                    <a:p>
                      <a:r>
                        <a:rPr lang="en-US" sz="800" dirty="0"/>
                        <a:t>CST:</a:t>
                      </a:r>
                      <a:r>
                        <a:rPr lang="en-US" sz="800" baseline="0" dirty="0"/>
                        <a:t> 1/1</a:t>
                      </a:r>
                    </a:p>
                    <a:p>
                      <a:r>
                        <a:rPr lang="en-US" sz="800" baseline="0" dirty="0"/>
                        <a:t>HCT: 2/3</a:t>
                      </a:r>
                    </a:p>
                    <a:p>
                      <a:r>
                        <a:rPr lang="en-US" sz="800" baseline="0" dirty="0"/>
                        <a:t>CM: 1/1</a:t>
                      </a:r>
                    </a:p>
                    <a:p>
                      <a:r>
                        <a:rPr lang="en-US" sz="800" baseline="0" dirty="0"/>
                        <a:t>AS: 1/1</a:t>
                      </a:r>
                    </a:p>
                  </a:txBody>
                  <a:tcPr marL="18288" marR="18288" marT="9144" marB="9144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SIGINT:</a:t>
                      </a:r>
                      <a:r>
                        <a:rPr lang="en-US" sz="800" baseline="0" dirty="0"/>
                        <a:t> 1/1</a:t>
                      </a:r>
                    </a:p>
                    <a:p>
                      <a:r>
                        <a:rPr lang="en-US" sz="800" baseline="0" dirty="0"/>
                        <a:t>HUMINT: 1/1</a:t>
                      </a:r>
                    </a:p>
                    <a:p>
                      <a:r>
                        <a:rPr lang="en-US" sz="800" baseline="0" dirty="0"/>
                        <a:t>GEOINT: 1/1</a:t>
                      </a:r>
                    </a:p>
                    <a:p>
                      <a:r>
                        <a:rPr lang="en-US" sz="800" baseline="0" dirty="0"/>
                        <a:t>Analysis: 0/1</a:t>
                      </a:r>
                    </a:p>
                    <a:p>
                      <a:endParaRPr lang="en-US" sz="8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668"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/>
                        <a:t>39/46= 85%</a:t>
                      </a:r>
                      <a:endParaRPr lang="en-US" sz="800" dirty="0"/>
                    </a:p>
                  </a:txBody>
                  <a:tcPr marL="18288" marR="18288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7/9</a:t>
                      </a:r>
                      <a:r>
                        <a:rPr lang="en-US" sz="800" baseline="0" dirty="0"/>
                        <a:t> = 78%</a:t>
                      </a:r>
                      <a:endParaRPr lang="en-US" sz="800" dirty="0"/>
                    </a:p>
                  </a:txBody>
                  <a:tcPr marL="18288" marR="18288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3/4</a:t>
                      </a:r>
                      <a:r>
                        <a:rPr lang="en-US" sz="800" baseline="0" dirty="0"/>
                        <a:t> = 75%</a:t>
                      </a:r>
                      <a:endParaRPr lang="en-US" sz="8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668"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I/C/P</a:t>
                      </a:r>
                      <a:r>
                        <a:rPr lang="en-US" sz="800" baseline="0" dirty="0"/>
                        <a:t> Rating (85+78+75)/3 =     79%</a:t>
                      </a:r>
                      <a:endParaRPr lang="en-US" sz="800" dirty="0"/>
                    </a:p>
                  </a:txBody>
                  <a:tcPr marL="18288" marR="18288" marT="9144" marB="914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69C3F02-369B-4CF2-A7A7-6F26CB4AC46C}"/>
              </a:ext>
            </a:extLst>
          </p:cNvPr>
          <p:cNvSpPr txBox="1"/>
          <p:nvPr/>
        </p:nvSpPr>
        <p:spPr>
          <a:xfrm rot="16200000">
            <a:off x="1948535" y="3540257"/>
            <a:ext cx="3308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</a:rPr>
              <a:t>OBJ-T: “ Four Components of Training Readiness”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4D0785-0756-4CFB-9021-402101660390}"/>
              </a:ext>
            </a:extLst>
          </p:cNvPr>
          <p:cNvSpPr txBox="1"/>
          <p:nvPr/>
        </p:nvSpPr>
        <p:spPr>
          <a:xfrm>
            <a:off x="4595994" y="1030792"/>
            <a:ext cx="1645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prstClr val="black"/>
                </a:solidFill>
              </a:rPr>
              <a:t>Maneuver Units Report…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E0190F-3909-4579-801B-E23D52DEBB0B}"/>
              </a:ext>
            </a:extLst>
          </p:cNvPr>
          <p:cNvSpPr txBox="1"/>
          <p:nvPr/>
        </p:nvSpPr>
        <p:spPr>
          <a:xfrm>
            <a:off x="7010400" y="1049179"/>
            <a:ext cx="19249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prstClr val="black"/>
                </a:solidFill>
              </a:rPr>
              <a:t>Intelligence Units Report…**</a:t>
            </a:r>
          </a:p>
        </p:txBody>
      </p:sp>
      <p:sp>
        <p:nvSpPr>
          <p:cNvPr id="13" name="Equal 28">
            <a:extLst>
              <a:ext uri="{FF2B5EF4-FFF2-40B4-BE49-F238E27FC236}">
                <a16:creationId xmlns:a16="http://schemas.microsoft.com/office/drawing/2014/main" id="{78C7C3AC-D3C5-4A63-9559-EF0406F83BF0}"/>
              </a:ext>
            </a:extLst>
          </p:cNvPr>
          <p:cNvSpPr/>
          <p:nvPr/>
        </p:nvSpPr>
        <p:spPr>
          <a:xfrm>
            <a:off x="6529939" y="1997662"/>
            <a:ext cx="275705" cy="304399"/>
          </a:xfrm>
          <a:prstGeom prst="mathEqual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1ED60D-D19A-440C-8D93-FAFA91D92EB0}"/>
              </a:ext>
            </a:extLst>
          </p:cNvPr>
          <p:cNvSpPr/>
          <p:nvPr/>
        </p:nvSpPr>
        <p:spPr>
          <a:xfrm>
            <a:off x="8555916" y="3791214"/>
            <a:ext cx="248372" cy="18467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67A25E5-8CC1-409E-8389-2FCB71185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8033" y="4005657"/>
            <a:ext cx="2086953" cy="1247163"/>
          </a:xfrm>
          <a:prstGeom prst="rect">
            <a:avLst/>
          </a:prstGeom>
        </p:spPr>
      </p:pic>
      <p:sp>
        <p:nvSpPr>
          <p:cNvPr id="17" name="Equal 37">
            <a:extLst>
              <a:ext uri="{FF2B5EF4-FFF2-40B4-BE49-F238E27FC236}">
                <a16:creationId xmlns:a16="http://schemas.microsoft.com/office/drawing/2014/main" id="{24E3A56D-A147-4078-A745-BA34C89AFBA3}"/>
              </a:ext>
            </a:extLst>
          </p:cNvPr>
          <p:cNvSpPr/>
          <p:nvPr/>
        </p:nvSpPr>
        <p:spPr>
          <a:xfrm>
            <a:off x="6531367" y="4477712"/>
            <a:ext cx="275705" cy="304399"/>
          </a:xfrm>
          <a:prstGeom prst="mathEqual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25E8773-5E04-4F54-9910-73776E94B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002446"/>
              </p:ext>
            </p:extLst>
          </p:nvPr>
        </p:nvGraphicFramePr>
        <p:xfrm>
          <a:off x="4449604" y="4031056"/>
          <a:ext cx="2025952" cy="11963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2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927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MET Proficiency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27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≥ T</a:t>
                      </a:r>
                      <a:r>
                        <a:rPr lang="en-US" sz="800" baseline="0" dirty="0"/>
                        <a:t>- in all METs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27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≥ T- in 50% or greater of METs (No U)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27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≥</a:t>
                      </a:r>
                      <a:r>
                        <a:rPr lang="en-US" sz="800" baseline="0" dirty="0"/>
                        <a:t> P in 50% or greater of METs (≤ 1 x U)</a:t>
                      </a:r>
                      <a:endParaRPr lang="en-US" sz="800" dirty="0"/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27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≤ P- in greater than 50% of METs (or &gt; 1 x U)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Equal 51">
            <a:extLst>
              <a:ext uri="{FF2B5EF4-FFF2-40B4-BE49-F238E27FC236}">
                <a16:creationId xmlns:a16="http://schemas.microsoft.com/office/drawing/2014/main" id="{898F9C1E-5045-48E8-B0B2-BE9B2032FDA2}"/>
              </a:ext>
            </a:extLst>
          </p:cNvPr>
          <p:cNvSpPr/>
          <p:nvPr/>
        </p:nvSpPr>
        <p:spPr>
          <a:xfrm>
            <a:off x="6526733" y="5754819"/>
            <a:ext cx="275705" cy="304399"/>
          </a:xfrm>
          <a:prstGeom prst="mathEqual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29F219-891C-40D9-A5FA-7CFD9AB3CAFD}"/>
              </a:ext>
            </a:extLst>
          </p:cNvPr>
          <p:cNvSpPr txBox="1"/>
          <p:nvPr/>
        </p:nvSpPr>
        <p:spPr>
          <a:xfrm rot="16200000">
            <a:off x="3404936" y="3107397"/>
            <a:ext cx="1277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#1b. I/C/P MI Proficiency “MI Gunnery Table VI Stats”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1CB84D5-7E01-4D6B-B9B5-8F22BBC1B3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3863"/>
          <a:stretch/>
        </p:blipFill>
        <p:spPr>
          <a:xfrm>
            <a:off x="4449605" y="5348574"/>
            <a:ext cx="2024522" cy="111980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7F84B11-CFC6-4410-8FFA-0A76E618A912}"/>
              </a:ext>
            </a:extLst>
          </p:cNvPr>
          <p:cNvSpPr txBox="1"/>
          <p:nvPr/>
        </p:nvSpPr>
        <p:spPr>
          <a:xfrm rot="16200000">
            <a:off x="3462010" y="5725982"/>
            <a:ext cx="1163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#3 Collective LFX Proficiency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BAF917-02D0-42BB-9209-EF9D8AB0E80C}"/>
              </a:ext>
            </a:extLst>
          </p:cNvPr>
          <p:cNvSpPr txBox="1"/>
          <p:nvPr/>
        </p:nvSpPr>
        <p:spPr>
          <a:xfrm rot="16200000">
            <a:off x="3389972" y="4434743"/>
            <a:ext cx="1307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 MET Proficiency</a:t>
            </a:r>
          </a:p>
          <a:p>
            <a:pPr algn="ctr">
              <a:defRPr/>
            </a:pPr>
            <a:r>
              <a:rPr lang="en-US" sz="800" b="1" dirty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800" b="1" dirty="0" err="1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Evals</a:t>
            </a:r>
            <a:r>
              <a:rPr lang="en-US" sz="800" b="1" dirty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w/T&amp;EOs”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239190-5E86-4AFD-9B3D-12AD56510C60}"/>
              </a:ext>
            </a:extLst>
          </p:cNvPr>
          <p:cNvSpPr txBox="1"/>
          <p:nvPr/>
        </p:nvSpPr>
        <p:spPr>
          <a:xfrm rot="16200000">
            <a:off x="3459778" y="1835557"/>
            <a:ext cx="1163482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#1a. I/C/P Warrior Proficiency</a:t>
            </a:r>
          </a:p>
          <a:p>
            <a:pPr algn="ctr">
              <a:defRPr/>
            </a:pPr>
            <a:r>
              <a:rPr lang="en-US" sz="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“Table VI Stats”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E029CE-626E-4A1F-9F91-56A4408352EE}"/>
              </a:ext>
            </a:extLst>
          </p:cNvPr>
          <p:cNvSpPr txBox="1"/>
          <p:nvPr/>
        </p:nvSpPr>
        <p:spPr>
          <a:xfrm>
            <a:off x="4824289" y="1428878"/>
            <a:ext cx="577371" cy="137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4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2CD9E34-0D66-4547-A4C5-37AD4ED6BBE0}"/>
              </a:ext>
            </a:extLst>
          </p:cNvPr>
          <p:cNvCxnSpPr>
            <a:cxnSpLocks/>
          </p:cNvCxnSpPr>
          <p:nvPr/>
        </p:nvCxnSpPr>
        <p:spPr>
          <a:xfrm>
            <a:off x="5302784" y="1499456"/>
            <a:ext cx="277830" cy="2661"/>
          </a:xfrm>
          <a:prstGeom prst="line">
            <a:avLst/>
          </a:prstGeom>
          <a:ln w="19050">
            <a:solidFill>
              <a:srgbClr val="FF0000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E0B2E1B-99C7-4E85-845B-15B1EA4ADFB3}"/>
              </a:ext>
            </a:extLst>
          </p:cNvPr>
          <p:cNvCxnSpPr>
            <a:cxnSpLocks/>
          </p:cNvCxnSpPr>
          <p:nvPr/>
        </p:nvCxnSpPr>
        <p:spPr>
          <a:xfrm flipH="1">
            <a:off x="4488540" y="1499469"/>
            <a:ext cx="436054" cy="2635"/>
          </a:xfrm>
          <a:prstGeom prst="line">
            <a:avLst/>
          </a:prstGeom>
          <a:ln w="19050">
            <a:solidFill>
              <a:srgbClr val="FF0000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C5BE31C0-7EBD-415D-9D5F-148D76AD29B9}"/>
              </a:ext>
            </a:extLst>
          </p:cNvPr>
          <p:cNvSpPr/>
          <p:nvPr/>
        </p:nvSpPr>
        <p:spPr>
          <a:xfrm>
            <a:off x="4336140" y="1300011"/>
            <a:ext cx="2173780" cy="5248689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63150B20-6ACE-4B82-8AFA-60E951AAF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81325"/>
              </p:ext>
            </p:extLst>
          </p:nvPr>
        </p:nvGraphicFramePr>
        <p:xfrm>
          <a:off x="6968033" y="1586504"/>
          <a:ext cx="2055012" cy="1093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39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Individual</a:t>
                      </a:r>
                    </a:p>
                  </a:txBody>
                  <a:tcPr marL="9144" marR="9144"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Crew Serve</a:t>
                      </a:r>
                    </a:p>
                  </a:txBody>
                  <a:tcPr marL="9144" marR="9144" marT="9144" marB="914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Platform</a:t>
                      </a:r>
                    </a:p>
                  </a:txBody>
                  <a:tcPr marL="9144" marR="9144"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77">
                <a:tc>
                  <a:txBody>
                    <a:bodyPr/>
                    <a:lstStyle/>
                    <a:p>
                      <a:r>
                        <a:rPr lang="en-US" sz="800" dirty="0"/>
                        <a:t>M4:</a:t>
                      </a:r>
                      <a:r>
                        <a:rPr lang="en-US" sz="800" baseline="0" dirty="0"/>
                        <a:t> 80/90</a:t>
                      </a:r>
                    </a:p>
                    <a:p>
                      <a:r>
                        <a:rPr lang="en-US" sz="800" baseline="0" dirty="0"/>
                        <a:t>M9: 4/5</a:t>
                      </a:r>
                    </a:p>
                    <a:p>
                      <a:r>
                        <a:rPr lang="en-US" sz="800" baseline="0" dirty="0"/>
                        <a:t>M249: 5/10</a:t>
                      </a:r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</a:txBody>
                  <a:tcPr marL="9144" marR="9144"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M240B:</a:t>
                      </a:r>
                      <a:r>
                        <a:rPr lang="en-US" sz="800" baseline="0" dirty="0"/>
                        <a:t> 8/9</a:t>
                      </a:r>
                    </a:p>
                    <a:p>
                      <a:r>
                        <a:rPr lang="en-US" sz="800" baseline="0" dirty="0"/>
                        <a:t>Mk19: 1/1</a:t>
                      </a:r>
                    </a:p>
                    <a:p>
                      <a:r>
                        <a:rPr lang="en-US" sz="800" baseline="0" dirty="0"/>
                        <a:t>M2: 2/2</a:t>
                      </a:r>
                      <a:endParaRPr lang="en-US" sz="800" dirty="0"/>
                    </a:p>
                  </a:txBody>
                  <a:tcPr marL="9144" marR="9144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N/A</a:t>
                      </a:r>
                    </a:p>
                  </a:txBody>
                  <a:tcPr marL="9144" marR="9144"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58"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/>
                        <a:t>89 /105= 85%</a:t>
                      </a:r>
                      <a:endParaRPr lang="en-US" sz="800" dirty="0"/>
                    </a:p>
                  </a:txBody>
                  <a:tcPr marL="9144" marR="9144"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10/12</a:t>
                      </a:r>
                      <a:r>
                        <a:rPr lang="en-US" sz="800" baseline="0" dirty="0"/>
                        <a:t> = 83%</a:t>
                      </a:r>
                      <a:endParaRPr lang="en-US" sz="800" dirty="0"/>
                    </a:p>
                  </a:txBody>
                  <a:tcPr marL="9144" marR="9144" marT="9144" marB="9144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9144" marR="9144"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34"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I/C/P</a:t>
                      </a:r>
                      <a:r>
                        <a:rPr lang="en-US" sz="800" baseline="0" dirty="0"/>
                        <a:t> Rating (85+83/2) =   84%</a:t>
                      </a:r>
                      <a:endParaRPr lang="en-US" sz="800" dirty="0"/>
                    </a:p>
                  </a:txBody>
                  <a:tcPr marL="9144" marR="9144"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70BEC6D2-1908-47C4-8E12-087CE0003791}"/>
              </a:ext>
            </a:extLst>
          </p:cNvPr>
          <p:cNvSpPr txBox="1"/>
          <p:nvPr/>
        </p:nvSpPr>
        <p:spPr>
          <a:xfrm>
            <a:off x="5783940" y="1401848"/>
            <a:ext cx="6228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5DA05B-9054-4FD7-917C-4EC969A6A6C7}"/>
              </a:ext>
            </a:extLst>
          </p:cNvPr>
          <p:cNvSpPr txBox="1"/>
          <p:nvPr/>
        </p:nvSpPr>
        <p:spPr>
          <a:xfrm>
            <a:off x="7467614" y="1420405"/>
            <a:ext cx="577371" cy="137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Tier4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9069846-D54E-497D-BD68-9C7D39CE161B}"/>
              </a:ext>
            </a:extLst>
          </p:cNvPr>
          <p:cNvCxnSpPr/>
          <p:nvPr/>
        </p:nvCxnSpPr>
        <p:spPr>
          <a:xfrm flipH="1">
            <a:off x="7106464" y="1491368"/>
            <a:ext cx="436054" cy="2635"/>
          </a:xfrm>
          <a:prstGeom prst="line">
            <a:avLst/>
          </a:prstGeom>
          <a:ln w="19050">
            <a:solidFill>
              <a:srgbClr val="FF0000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4D1085F-4994-48B8-8A46-BC9E3491A771}"/>
              </a:ext>
            </a:extLst>
          </p:cNvPr>
          <p:cNvSpPr txBox="1"/>
          <p:nvPr/>
        </p:nvSpPr>
        <p:spPr>
          <a:xfrm>
            <a:off x="8382773" y="1399519"/>
            <a:ext cx="6228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Tier3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6C5AC58-E1F6-42E1-9FC1-F166F2A02284}"/>
              </a:ext>
            </a:extLst>
          </p:cNvPr>
          <p:cNvCxnSpPr/>
          <p:nvPr/>
        </p:nvCxnSpPr>
        <p:spPr>
          <a:xfrm>
            <a:off x="7946028" y="1497643"/>
            <a:ext cx="277830" cy="2661"/>
          </a:xfrm>
          <a:prstGeom prst="line">
            <a:avLst/>
          </a:prstGeom>
          <a:ln w="19050">
            <a:solidFill>
              <a:srgbClr val="FF0000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39654D06-5581-4762-AFC8-81B9C729F0CA}"/>
              </a:ext>
            </a:extLst>
          </p:cNvPr>
          <p:cNvSpPr/>
          <p:nvPr/>
        </p:nvSpPr>
        <p:spPr>
          <a:xfrm>
            <a:off x="8427670" y="2509443"/>
            <a:ext cx="248372" cy="18467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Equal 77">
            <a:extLst>
              <a:ext uri="{FF2B5EF4-FFF2-40B4-BE49-F238E27FC236}">
                <a16:creationId xmlns:a16="http://schemas.microsoft.com/office/drawing/2014/main" id="{DBB8B6F6-886E-41C7-964D-E9AF3BB6EB97}"/>
              </a:ext>
            </a:extLst>
          </p:cNvPr>
          <p:cNvSpPr/>
          <p:nvPr/>
        </p:nvSpPr>
        <p:spPr>
          <a:xfrm>
            <a:off x="6531367" y="3224646"/>
            <a:ext cx="275705" cy="304399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471C62-889A-4A05-AC4D-53ADA6E40AAB}"/>
              </a:ext>
            </a:extLst>
          </p:cNvPr>
          <p:cNvSpPr txBox="1"/>
          <p:nvPr/>
        </p:nvSpPr>
        <p:spPr>
          <a:xfrm>
            <a:off x="4564740" y="2870537"/>
            <a:ext cx="1710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Maneuver equivalent for non-weapon proficiency certification/reporting</a:t>
            </a:r>
          </a:p>
          <a:p>
            <a:pPr algn="ctr">
              <a:defRPr/>
            </a:pPr>
            <a:r>
              <a:rPr lang="en-US" sz="1000" b="1" dirty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may be template for Non LFX OBJ-T units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9D12BD2-F75E-4841-8083-61E4D36CF91D}"/>
              </a:ext>
            </a:extLst>
          </p:cNvPr>
          <p:cNvSpPr txBox="1"/>
          <p:nvPr/>
        </p:nvSpPr>
        <p:spPr>
          <a:xfrm>
            <a:off x="7042629" y="2743200"/>
            <a:ext cx="577371" cy="137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r>
              <a:rPr lang="en-US" sz="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4</a:t>
            </a:r>
          </a:p>
        </p:txBody>
      </p:sp>
      <p:pic>
        <p:nvPicPr>
          <p:cNvPr id="41" name="Picture 40" descr="Untitled.png">
            <a:extLst>
              <a:ext uri="{FF2B5EF4-FFF2-40B4-BE49-F238E27FC236}">
                <a16:creationId xmlns:a16="http://schemas.microsoft.com/office/drawing/2014/main" id="{EB44311D-4753-4ACC-A884-EF08613A30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8033" y="5351857"/>
            <a:ext cx="2175967" cy="112606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A4295E5F-F64A-4997-86C0-16C81C4CB027}"/>
              </a:ext>
            </a:extLst>
          </p:cNvPr>
          <p:cNvSpPr/>
          <p:nvPr/>
        </p:nvSpPr>
        <p:spPr>
          <a:xfrm>
            <a:off x="6840682" y="1295399"/>
            <a:ext cx="2261511" cy="5248689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5830BB9-80BB-402B-8016-B23ABC413457}"/>
              </a:ext>
            </a:extLst>
          </p:cNvPr>
          <p:cNvSpPr txBox="1"/>
          <p:nvPr/>
        </p:nvSpPr>
        <p:spPr>
          <a:xfrm>
            <a:off x="7728429" y="2743200"/>
            <a:ext cx="577371" cy="137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r>
              <a:rPr lang="en-US" sz="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AC4A69-BB3D-43CF-86EA-8543E42FA04F}"/>
              </a:ext>
            </a:extLst>
          </p:cNvPr>
          <p:cNvSpPr txBox="1"/>
          <p:nvPr/>
        </p:nvSpPr>
        <p:spPr>
          <a:xfrm>
            <a:off x="8414229" y="2743200"/>
            <a:ext cx="577371" cy="137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r>
              <a:rPr lang="en-US" sz="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61D5C5-F62E-4023-8030-31201FAB76BD}"/>
              </a:ext>
            </a:extLst>
          </p:cNvPr>
          <p:cNvSpPr/>
          <p:nvPr/>
        </p:nvSpPr>
        <p:spPr>
          <a:xfrm>
            <a:off x="5968614" y="2519831"/>
            <a:ext cx="221279" cy="19356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51" name="Diagram 50">
            <a:extLst>
              <a:ext uri="{FF2B5EF4-FFF2-40B4-BE49-F238E27FC236}">
                <a16:creationId xmlns:a16="http://schemas.microsoft.com/office/drawing/2014/main" id="{76F749D4-3BB1-445A-9FB2-9154675606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9177456"/>
              </p:ext>
            </p:extLst>
          </p:nvPr>
        </p:nvGraphicFramePr>
        <p:xfrm>
          <a:off x="936798" y="2679644"/>
          <a:ext cx="1620549" cy="1739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3" name="TextBox 52">
            <a:extLst>
              <a:ext uri="{FF2B5EF4-FFF2-40B4-BE49-F238E27FC236}">
                <a16:creationId xmlns:a16="http://schemas.microsoft.com/office/drawing/2014/main" id="{D7963E12-5F80-4DBE-A8AB-26C4830836B4}"/>
              </a:ext>
            </a:extLst>
          </p:cNvPr>
          <p:cNvSpPr txBox="1"/>
          <p:nvPr/>
        </p:nvSpPr>
        <p:spPr>
          <a:xfrm>
            <a:off x="304800" y="2559647"/>
            <a:ext cx="3480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b="1" u="sng" dirty="0">
                <a:solidFill>
                  <a:prstClr val="black"/>
                </a:solidFill>
              </a:rPr>
              <a:t>IWTS 	Gunnery Tiers*                MITS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9046C87-D9CB-442C-B76D-1CEFA341E766}"/>
              </a:ext>
            </a:extLst>
          </p:cNvPr>
          <p:cNvSpPr txBox="1"/>
          <p:nvPr/>
        </p:nvSpPr>
        <p:spPr>
          <a:xfrm>
            <a:off x="274145" y="2787655"/>
            <a:ext cx="1120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prstClr val="black"/>
                </a:solidFill>
              </a:rPr>
              <a:t>BN LFX</a:t>
            </a:r>
          </a:p>
          <a:p>
            <a:pPr>
              <a:defRPr/>
            </a:pPr>
            <a:endParaRPr lang="en-US" sz="10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000" b="1" dirty="0">
                <a:solidFill>
                  <a:prstClr val="black"/>
                </a:solidFill>
              </a:rPr>
              <a:t>CO LFX</a:t>
            </a:r>
          </a:p>
          <a:p>
            <a:pPr>
              <a:defRPr/>
            </a:pPr>
            <a:endParaRPr lang="en-US" sz="10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000" b="1" dirty="0">
                <a:solidFill>
                  <a:prstClr val="black"/>
                </a:solidFill>
              </a:rPr>
              <a:t>Platform     Crew Cert</a:t>
            </a:r>
          </a:p>
          <a:p>
            <a:pPr>
              <a:defRPr/>
            </a:pPr>
            <a:endParaRPr lang="en-US" sz="10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000" b="1" dirty="0">
                <a:solidFill>
                  <a:prstClr val="black"/>
                </a:solidFill>
              </a:rPr>
              <a:t>Individual &amp; Crew Served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DABE495-19AC-46B0-9A74-1F165D1D7D83}"/>
              </a:ext>
            </a:extLst>
          </p:cNvPr>
          <p:cNvSpPr txBox="1"/>
          <p:nvPr/>
        </p:nvSpPr>
        <p:spPr>
          <a:xfrm>
            <a:off x="120394" y="6150858"/>
            <a:ext cx="35830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*Each gate has 6 tables; TBL VI is certification table</a:t>
            </a:r>
          </a:p>
          <a:p>
            <a:pPr>
              <a:defRPr/>
            </a:pPr>
            <a:r>
              <a:rPr lang="en-US" sz="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**Illustrative example; not all MOSs/Crews listed</a:t>
            </a:r>
          </a:p>
          <a:p>
            <a:pPr>
              <a:defRPr/>
            </a:pPr>
            <a:r>
              <a:rPr lang="en-US" sz="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All OBJ-T calculations are “Qualified/Required” not “assigned”</a:t>
            </a:r>
          </a:p>
          <a:p>
            <a:pPr>
              <a:defRPr/>
            </a:pPr>
            <a:r>
              <a:rPr lang="en-US" sz="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MITS = Military Intelligence Training Strategy</a:t>
            </a:r>
          </a:p>
          <a:p>
            <a:pPr>
              <a:defRPr/>
            </a:pPr>
            <a:r>
              <a:rPr lang="en-US" sz="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I/C/P = Individual/Crew/Platform</a:t>
            </a:r>
          </a:p>
        </p:txBody>
      </p:sp>
      <p:sp>
        <p:nvSpPr>
          <p:cNvPr id="63" name="Rounded Rectangle 49">
            <a:extLst>
              <a:ext uri="{FF2B5EF4-FFF2-40B4-BE49-F238E27FC236}">
                <a16:creationId xmlns:a16="http://schemas.microsoft.com/office/drawing/2014/main" id="{5F0CA367-1989-48A9-8C41-3BBDD0828A06}"/>
              </a:ext>
            </a:extLst>
          </p:cNvPr>
          <p:cNvSpPr/>
          <p:nvPr/>
        </p:nvSpPr>
        <p:spPr>
          <a:xfrm>
            <a:off x="118509" y="4419600"/>
            <a:ext cx="3327217" cy="1737039"/>
          </a:xfrm>
          <a:prstGeom prst="roundRect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anose="020B0604020202020204" pitchFamily="34" charset="0"/>
              <a:buChar char="•"/>
              <a:defRPr/>
            </a:pPr>
            <a:r>
              <a:rPr lang="en-US" sz="9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en-US" sz="9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</a:t>
            </a:r>
            <a:r>
              <a:rPr lang="en-US" sz="9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By MOS on POR system</a:t>
            </a:r>
          </a:p>
          <a:p>
            <a:pPr marL="91440" indent="-91440">
              <a:buFont typeface="Arial" panose="020B0604020202020204" pitchFamily="34" charset="0"/>
              <a:buChar char="•"/>
              <a:defRPr/>
            </a:pPr>
            <a:r>
              <a:rPr lang="en-US" sz="9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Crew: MICO broken into 10 crews</a:t>
            </a:r>
          </a:p>
          <a:p>
            <a:pPr marL="91440" indent="-91440">
              <a:buFont typeface="Arial" panose="020B0604020202020204" pitchFamily="34" charset="0"/>
              <a:buChar char="•"/>
              <a:defRPr/>
            </a:pPr>
            <a:r>
              <a:rPr lang="en-US" sz="9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Platform: end to end discipline capability (i.e. HCT + OMT)</a:t>
            </a:r>
          </a:p>
          <a:p>
            <a:pPr marL="91440" indent="-91440">
              <a:buFont typeface="Arial" panose="020B0604020202020204" pitchFamily="34" charset="0"/>
              <a:buChar char="•"/>
              <a:defRPr/>
            </a:pPr>
            <a:r>
              <a:rPr lang="en-US" sz="9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Sets standards for “intel at the speed of Msn </a:t>
            </a:r>
            <a:r>
              <a:rPr lang="en-US" sz="9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Cmd</a:t>
            </a:r>
            <a:r>
              <a:rPr lang="en-US" sz="9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91440" indent="-91440">
              <a:buFont typeface="Arial" panose="020B0604020202020204" pitchFamily="34" charset="0"/>
              <a:buChar char="•"/>
              <a:defRPr/>
            </a:pPr>
            <a:r>
              <a:rPr lang="en-US" sz="9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answering PIR/IR; “PIR are plywood”</a:t>
            </a:r>
          </a:p>
          <a:p>
            <a:pPr marL="91440" indent="-91440">
              <a:buFont typeface="Arial" panose="020B0604020202020204" pitchFamily="34" charset="0"/>
              <a:buChar char="•"/>
              <a:defRPr/>
            </a:pPr>
            <a:r>
              <a:rPr lang="en-US" sz="9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Expeditionary ; sets/reps on establishing architecture</a:t>
            </a:r>
          </a:p>
          <a:p>
            <a:pPr marL="91440" indent="-91440">
              <a:buFont typeface="Arial" panose="020B0604020202020204" pitchFamily="34" charset="0"/>
              <a:buChar char="•"/>
              <a:defRPr/>
            </a:pPr>
            <a:r>
              <a:rPr lang="en-US" sz="9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Builds muscle memory; speeds sensor to shooter link</a:t>
            </a:r>
            <a:endParaRPr lang="en-US" sz="9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>
              <a:buFont typeface="Arial" panose="020B0604020202020204" pitchFamily="34" charset="0"/>
              <a:buChar char="•"/>
              <a:defRPr/>
            </a:pPr>
            <a:endParaRPr lang="en-US" sz="9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>
              <a:buFont typeface="Arial" panose="020B0604020202020204" pitchFamily="34" charset="0"/>
              <a:buChar char="•"/>
              <a:defRPr/>
            </a:pPr>
            <a:endParaRPr lang="en-US" sz="9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ACADF11-DFA5-4CFA-87DB-86B06858DCD2}"/>
              </a:ext>
            </a:extLst>
          </p:cNvPr>
          <p:cNvSpPr txBox="1"/>
          <p:nvPr/>
        </p:nvSpPr>
        <p:spPr>
          <a:xfrm>
            <a:off x="2198673" y="2788384"/>
            <a:ext cx="11206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prstClr val="black"/>
                </a:solidFill>
              </a:rPr>
              <a:t>IWFF Cert</a:t>
            </a:r>
          </a:p>
          <a:p>
            <a:pPr algn="r">
              <a:defRPr/>
            </a:pPr>
            <a:endParaRPr lang="en-US" sz="1000" b="1" dirty="0">
              <a:solidFill>
                <a:prstClr val="black"/>
              </a:solidFill>
            </a:endParaRPr>
          </a:p>
          <a:p>
            <a:pPr algn="r">
              <a:defRPr/>
            </a:pPr>
            <a:r>
              <a:rPr lang="en-US" sz="1000" b="1" dirty="0">
                <a:solidFill>
                  <a:prstClr val="black"/>
                </a:solidFill>
              </a:rPr>
              <a:t>MI Platform Cert</a:t>
            </a:r>
          </a:p>
          <a:p>
            <a:pPr algn="r">
              <a:defRPr/>
            </a:pPr>
            <a:endParaRPr lang="en-US" sz="1000" b="1" dirty="0">
              <a:solidFill>
                <a:prstClr val="black"/>
              </a:solidFill>
            </a:endParaRPr>
          </a:p>
          <a:p>
            <a:pPr algn="r">
              <a:defRPr/>
            </a:pPr>
            <a:r>
              <a:rPr lang="en-US" sz="1000" b="1" dirty="0">
                <a:solidFill>
                  <a:prstClr val="black"/>
                </a:solidFill>
              </a:rPr>
              <a:t>MI Crew Cert</a:t>
            </a:r>
          </a:p>
          <a:p>
            <a:pPr algn="r">
              <a:defRPr/>
            </a:pPr>
            <a:endParaRPr lang="en-US" sz="1000" b="1" dirty="0">
              <a:solidFill>
                <a:prstClr val="black"/>
              </a:solidFill>
            </a:endParaRPr>
          </a:p>
          <a:p>
            <a:pPr algn="r">
              <a:defRPr/>
            </a:pPr>
            <a:r>
              <a:rPr lang="en-US" sz="1000" b="1" dirty="0">
                <a:solidFill>
                  <a:prstClr val="black"/>
                </a:solidFill>
              </a:rPr>
              <a:t>Individual MOS Proficiency on POR</a:t>
            </a:r>
          </a:p>
        </p:txBody>
      </p:sp>
      <p:sp>
        <p:nvSpPr>
          <p:cNvPr id="69" name="Rounded Rectangle 49">
            <a:extLst>
              <a:ext uri="{FF2B5EF4-FFF2-40B4-BE49-F238E27FC236}">
                <a16:creationId xmlns:a16="http://schemas.microsoft.com/office/drawing/2014/main" id="{4F23D287-7EFF-41CF-A534-C571FB4AB7D4}"/>
              </a:ext>
            </a:extLst>
          </p:cNvPr>
          <p:cNvSpPr/>
          <p:nvPr/>
        </p:nvSpPr>
        <p:spPr>
          <a:xfrm>
            <a:off x="186001" y="1090104"/>
            <a:ext cx="3308766" cy="1356039"/>
          </a:xfrm>
          <a:prstGeom prst="roundRect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anose="020B0604020202020204" pitchFamily="34" charset="0"/>
              <a:buChar char="•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challenge:  BCT commanders are senior trainers for all WFFs</a:t>
            </a:r>
          </a:p>
          <a:p>
            <a:pPr marL="91440" indent="-91440">
              <a:buFont typeface="Arial" panose="020B0604020202020204" pitchFamily="34" charset="0"/>
              <a:buChar char="•"/>
              <a:defRPr/>
            </a:pPr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>
              <a:buFont typeface="Arial" panose="020B0604020202020204" pitchFamily="34" charset="0"/>
              <a:buChar char="•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IWFF owes:  An integrated weapons training strategy (clear training, cert standards using the intel lexicon and gated training construct)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itle 70">
            <a:extLst>
              <a:ext uri="{FF2B5EF4-FFF2-40B4-BE49-F238E27FC236}">
                <a16:creationId xmlns:a16="http://schemas.microsoft.com/office/drawing/2014/main" id="{0EAFE738-D33C-47EF-8902-CD5C7072C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Intelligence Gunnery Concept</a:t>
            </a:r>
          </a:p>
        </p:txBody>
      </p:sp>
    </p:spTree>
    <p:extLst>
      <p:ext uri="{BB962C8B-B14F-4D97-AF65-F5344CB8AC3E}">
        <p14:creationId xmlns:p14="http://schemas.microsoft.com/office/powerpoint/2010/main" val="25806390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CLOSING COMMENTS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6784334-7A73-4424-9034-390FFAFDD2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9611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C8314A-1B25-4252-BD62-3A4841BCD502}"/>
</file>

<file path=customXml/itemProps2.xml><?xml version="1.0" encoding="utf-8"?>
<ds:datastoreItem xmlns:ds="http://schemas.openxmlformats.org/officeDocument/2006/customXml" ds:itemID="{DB6609C2-4E3E-44F1-85BD-19041F0522C3}"/>
</file>

<file path=customXml/itemProps3.xml><?xml version="1.0" encoding="utf-8"?>
<ds:datastoreItem xmlns:ds="http://schemas.openxmlformats.org/officeDocument/2006/customXml" ds:itemID="{58AC3B58-5727-4484-8FE7-48320D2137C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720</Words>
  <Application>Microsoft Office PowerPoint</Application>
  <PresentationFormat>On-screen Show (4:3)</PresentationFormat>
  <Paragraphs>134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 Arial</vt:lpstr>
      <vt:lpstr>Arial</vt:lpstr>
      <vt:lpstr>Calibri</vt:lpstr>
      <vt:lpstr>Times New Roman</vt:lpstr>
      <vt:lpstr>4_Default Design</vt:lpstr>
      <vt:lpstr>Intelligence Gunnery Concept</vt:lpstr>
      <vt:lpstr>Intelligence Gunnery Concept</vt:lpstr>
      <vt:lpstr>Intelligence Gunnery Concept</vt:lpstr>
      <vt:lpstr>CLOSING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 ARB Command and Staff</dc:title>
  <dc:creator/>
  <cp:lastModifiedBy/>
  <cp:revision>1</cp:revision>
  <dcterms:created xsi:type="dcterms:W3CDTF">2016-11-29T21:03:30Z</dcterms:created>
  <dcterms:modified xsi:type="dcterms:W3CDTF">2021-10-07T14:55:21Z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