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6911" r:id="rId4"/>
  </p:sldMasterIdLst>
  <p:notesMasterIdLst>
    <p:notesMasterId r:id="rId35"/>
  </p:notesMasterIdLst>
  <p:handoutMasterIdLst>
    <p:handoutMasterId r:id="rId36"/>
  </p:handoutMasterIdLst>
  <p:sldIdLst>
    <p:sldId id="1998" r:id="rId5"/>
    <p:sldId id="2293" r:id="rId6"/>
    <p:sldId id="2225" r:id="rId7"/>
    <p:sldId id="2294" r:id="rId8"/>
    <p:sldId id="2227" r:id="rId9"/>
    <p:sldId id="2325" r:id="rId10"/>
    <p:sldId id="2326" r:id="rId11"/>
    <p:sldId id="2327" r:id="rId12"/>
    <p:sldId id="2328" r:id="rId13"/>
    <p:sldId id="2329" r:id="rId14"/>
    <p:sldId id="2330" r:id="rId15"/>
    <p:sldId id="2331" r:id="rId16"/>
    <p:sldId id="2332" r:id="rId17"/>
    <p:sldId id="2333" r:id="rId18"/>
    <p:sldId id="2334" r:id="rId19"/>
    <p:sldId id="2336" r:id="rId20"/>
    <p:sldId id="2335" r:id="rId21"/>
    <p:sldId id="2265" r:id="rId22"/>
    <p:sldId id="2337" r:id="rId23"/>
    <p:sldId id="2338" r:id="rId24"/>
    <p:sldId id="2339" r:id="rId25"/>
    <p:sldId id="2340" r:id="rId26"/>
    <p:sldId id="2341" r:id="rId27"/>
    <p:sldId id="2342" r:id="rId28"/>
    <p:sldId id="2343" r:id="rId29"/>
    <p:sldId id="2344" r:id="rId30"/>
    <p:sldId id="2345" r:id="rId31"/>
    <p:sldId id="2346" r:id="rId32"/>
    <p:sldId id="2268" r:id="rId33"/>
    <p:sldId id="2266" r:id="rId3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505"/>
    <a:srgbClr val="FFCD05"/>
    <a:srgbClr val="B8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>
        <p:scale>
          <a:sx n="73" d="100"/>
          <a:sy n="73" d="100"/>
        </p:scale>
        <p:origin x="1194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6" d="100"/>
        <a:sy n="86" d="100"/>
      </p:scale>
      <p:origin x="0" y="-2916"/>
    </p:cViewPr>
  </p:sorterViewPr>
  <p:notesViewPr>
    <p:cSldViewPr>
      <p:cViewPr varScale="1">
        <p:scale>
          <a:sx n="79" d="100"/>
          <a:sy n="79" d="100"/>
        </p:scale>
        <p:origin x="116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A5EDFE33-3880-4C53-8A1D-4BF664F4D021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5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FCC6063B-5C37-4353-BA8A-08CFEDB1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7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0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287CF01C-88D6-4A5D-8639-DB6747FB8DB5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67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CB8D8DB8-9090-4C9A-989B-E2532DFE6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66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BE2C09-A182-4728-9B8C-CC4A60009E3D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51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66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BE2C09-A182-4728-9B8C-CC4A60009E3D}" type="slidenum">
              <a:rPr lang="en-US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 b="1">
                <a:latin typeface=" 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 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9822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nd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02-08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09-15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23-29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30-05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06-12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27-05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06-12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0356" y="1954218"/>
            <a:ext cx="381006" cy="1338017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0718" y="3315805"/>
            <a:ext cx="360284" cy="86342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51885" y="5375142"/>
            <a:ext cx="905491" cy="3602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41213" y="6081730"/>
            <a:ext cx="484145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1552" y="4191001"/>
            <a:ext cx="360283" cy="86439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0945554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rd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27-02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28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03-09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29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31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24-30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32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01-07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33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08-14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36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37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39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9881" y="1957629"/>
            <a:ext cx="381006" cy="1336012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0243" y="3340782"/>
            <a:ext cx="360284" cy="8143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43068" y="5369185"/>
            <a:ext cx="898215" cy="3706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17906" y="6078092"/>
            <a:ext cx="437531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0243" y="4191001"/>
            <a:ext cx="360283" cy="86725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2726639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th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03-09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43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45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31-06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07-13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14-20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21-27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28-03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04-10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18-24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8213" y="1957630"/>
            <a:ext cx="381006" cy="134803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8575" y="3329230"/>
            <a:ext cx="360284" cy="81462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40391" y="5374368"/>
            <a:ext cx="898217" cy="3602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10049" y="6078093"/>
            <a:ext cx="437531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575" y="4191000"/>
            <a:ext cx="360283" cy="86725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8237614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 Arial"/>
              </a:defRPr>
            </a:lvl1pPr>
            <a:lvl2pPr>
              <a:defRPr>
                <a:latin typeface=" Arial"/>
              </a:defRPr>
            </a:lvl2pPr>
            <a:lvl3pPr>
              <a:defRPr>
                <a:latin typeface=" Arial"/>
              </a:defRPr>
            </a:lvl3pPr>
            <a:lvl4pPr>
              <a:defRPr>
                <a:latin typeface=" Arial"/>
              </a:defRPr>
            </a:lvl4pPr>
            <a:lvl5pPr>
              <a:defRPr>
                <a:latin typeface=" 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20694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 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50292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 Arial"/>
              </a:defRPr>
            </a:lvl1pPr>
            <a:lvl2pPr>
              <a:defRPr sz="2400">
                <a:latin typeface=" Arial"/>
              </a:defRPr>
            </a:lvl2pPr>
            <a:lvl3pPr>
              <a:defRPr sz="2000">
                <a:latin typeface=" Arial"/>
              </a:defRPr>
            </a:lvl3pPr>
            <a:lvl4pPr>
              <a:defRPr sz="1800">
                <a:latin typeface=" Arial"/>
              </a:defRPr>
            </a:lvl4pPr>
            <a:lvl5pPr>
              <a:defRPr sz="1800">
                <a:latin typeface=" 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419600" cy="50292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 Arial"/>
              </a:defRPr>
            </a:lvl1pPr>
            <a:lvl2pPr>
              <a:defRPr sz="2400">
                <a:latin typeface=" Arial"/>
              </a:defRPr>
            </a:lvl2pPr>
            <a:lvl3pPr>
              <a:defRPr sz="2000">
                <a:latin typeface=" Arial"/>
              </a:defRPr>
            </a:lvl3pPr>
            <a:lvl4pPr>
              <a:defRPr sz="1800">
                <a:latin typeface=" Arial"/>
              </a:defRPr>
            </a:lvl4pPr>
            <a:lvl5pPr>
              <a:defRPr sz="1800">
                <a:latin typeface=" 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4572000" y="1295400"/>
            <a:ext cx="0" cy="5257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2182186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73202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60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Y16 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38" y="9428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6"/>
          <a:ext cx="9144003" cy="52792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77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646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TF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Gunfighter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Riley</a:t>
                      </a:r>
                      <a:endParaRPr lang="en-US" sz="9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Gunfighters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HHC/1-1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F/1 AVN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943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7"/>
          <a:ext cx="9144003" cy="52397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23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81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6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-2218" y="1825104"/>
            <a:ext cx="443883" cy="68580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3" y="2518180"/>
            <a:ext cx="443883" cy="121920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1456" y="3784523"/>
            <a:ext cx="435745" cy="67470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98022" y="4612732"/>
            <a:ext cx="674702" cy="4357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8358" y="6045169"/>
            <a:ext cx="437531" cy="4261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SPT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115" y="5187626"/>
            <a:ext cx="420951" cy="83217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1996919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7"/>
          <a:ext cx="9144003" cy="52397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23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81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6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-2218" y="1825104"/>
            <a:ext cx="443883" cy="68580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3" y="2518180"/>
            <a:ext cx="443883" cy="121920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1456" y="3784523"/>
            <a:ext cx="435745" cy="67470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98022" y="4612732"/>
            <a:ext cx="674702" cy="4357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8358" y="6045169"/>
            <a:ext cx="437531" cy="4261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SPT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115" y="5187626"/>
            <a:ext cx="420951" cy="83217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37467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nd QTR FY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4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01-07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08-14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-4" y="1938792"/>
            <a:ext cx="457204" cy="136971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0356" y="3308502"/>
            <a:ext cx="446843" cy="84584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13740" y="5319138"/>
            <a:ext cx="884679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5180" y="6042399"/>
            <a:ext cx="457200" cy="44684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-7" y="4191000"/>
            <a:ext cx="457206" cy="86725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333676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 rot="10800000" flipH="1" flipV="1">
            <a:off x="6039803" y="6629400"/>
            <a:ext cx="2651760" cy="1588"/>
          </a:xfrm>
          <a:prstGeom prst="line">
            <a:avLst/>
          </a:prstGeom>
          <a:noFill/>
          <a:ln w="476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5CEE34-7D95-494C-A09D-A5264E14A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177B0-F555-4DCF-8B19-9BC0895B8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D7DAB-070C-4C44-BC61-9B8DD82E2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E4D45-1CEB-4087-B5F8-91A1FC1FA16E}" type="datetime1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077E3-0C8B-49B5-B034-79BD76C42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8CF17-5C1A-481B-8DBD-B3D0D14EC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A607E-BAC7-4FDC-965A-FB8C8CE3B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6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912" r:id="rId1"/>
    <p:sldLayoutId id="2147486913" r:id="rId2"/>
    <p:sldLayoutId id="2147486915" r:id="rId3"/>
    <p:sldLayoutId id="2147486917" r:id="rId4"/>
    <p:sldLayoutId id="2147486960" r:id="rId5"/>
    <p:sldLayoutId id="2147486988" r:id="rId6"/>
    <p:sldLayoutId id="2147486989" r:id="rId7"/>
    <p:sldLayoutId id="2147486990" r:id="rId8"/>
    <p:sldLayoutId id="2147486992" r:id="rId9"/>
    <p:sldLayoutId id="2147486993" r:id="rId10"/>
    <p:sldLayoutId id="2147486994" r:id="rId11"/>
    <p:sldLayoutId id="2147486995" r:id="rId12"/>
  </p:sldLayoutIdLst>
  <p:transition/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Logistics/Communications Readiness Review Briefing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DD MMM YYYY</a:t>
            </a:r>
          </a:p>
        </p:txBody>
      </p:sp>
    </p:spTree>
    <p:extLst>
      <p:ext uri="{BB962C8B-B14F-4D97-AF65-F5344CB8AC3E}">
        <p14:creationId xmlns:p14="http://schemas.microsoft.com/office/powerpoint/2010/main" val="229566820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Outgoing Lateral Transfers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696613F-77BC-4C6C-A058-1CCD8115CF30}"/>
              </a:ext>
            </a:extLst>
          </p:cNvPr>
          <p:cNvGraphicFramePr>
            <a:graphicFrameLocks noGrp="1"/>
          </p:cNvGraphicFramePr>
          <p:nvPr/>
        </p:nvGraphicFramePr>
        <p:xfrm>
          <a:off x="4014" y="1357503"/>
          <a:ext cx="9139986" cy="3052572"/>
        </p:xfrm>
        <a:graphic>
          <a:graphicData uri="http://schemas.openxmlformats.org/drawingml/2006/table">
            <a:tbl>
              <a:tblPr/>
              <a:tblGrid>
                <a:gridCol w="152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294284794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Gaining 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Losing 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Nomenclature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Quantity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Status/Suspense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87115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77179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3437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1032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44212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4099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4754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36289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37200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546966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82723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Excess Equipment Status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696613F-77BC-4C6C-A058-1CCD8115C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997333"/>
              </p:ext>
            </p:extLst>
          </p:nvPr>
        </p:nvGraphicFramePr>
        <p:xfrm>
          <a:off x="4014" y="1357503"/>
          <a:ext cx="9139980" cy="3153537"/>
        </p:xfrm>
        <a:graphic>
          <a:graphicData uri="http://schemas.openxmlformats.org/drawingml/2006/table">
            <a:tbl>
              <a:tblPr/>
              <a:tblGrid>
                <a:gridCol w="609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332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609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332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609332">
                  <a:extLst>
                    <a:ext uri="{9D8B030D-6E8A-4147-A177-3AD203B41FA5}">
                      <a16:colId xmlns:a16="http://schemas.microsoft.com/office/drawing/2014/main" val="2942847947"/>
                    </a:ext>
                  </a:extLst>
                </a:gridCol>
                <a:gridCol w="609332">
                  <a:extLst>
                    <a:ext uri="{9D8B030D-6E8A-4147-A177-3AD203B41FA5}">
                      <a16:colId xmlns:a16="http://schemas.microsoft.com/office/drawing/2014/main" val="2817221227"/>
                    </a:ext>
                  </a:extLst>
                </a:gridCol>
                <a:gridCol w="609332">
                  <a:extLst>
                    <a:ext uri="{9D8B030D-6E8A-4147-A177-3AD203B41FA5}">
                      <a16:colId xmlns:a16="http://schemas.microsoft.com/office/drawing/2014/main" val="3993478284"/>
                    </a:ext>
                  </a:extLst>
                </a:gridCol>
                <a:gridCol w="609332">
                  <a:extLst>
                    <a:ext uri="{9D8B030D-6E8A-4147-A177-3AD203B41FA5}">
                      <a16:colId xmlns:a16="http://schemas.microsoft.com/office/drawing/2014/main" val="1460132174"/>
                    </a:ext>
                  </a:extLst>
                </a:gridCol>
                <a:gridCol w="609332">
                  <a:extLst>
                    <a:ext uri="{9D8B030D-6E8A-4147-A177-3AD203B41FA5}">
                      <a16:colId xmlns:a16="http://schemas.microsoft.com/office/drawing/2014/main" val="2424633432"/>
                    </a:ext>
                  </a:extLst>
                </a:gridCol>
                <a:gridCol w="609332">
                  <a:extLst>
                    <a:ext uri="{9D8B030D-6E8A-4147-A177-3AD203B41FA5}">
                      <a16:colId xmlns:a16="http://schemas.microsoft.com/office/drawing/2014/main" val="2915746159"/>
                    </a:ext>
                  </a:extLst>
                </a:gridCol>
                <a:gridCol w="609332">
                  <a:extLst>
                    <a:ext uri="{9D8B030D-6E8A-4147-A177-3AD203B41FA5}">
                      <a16:colId xmlns:a16="http://schemas.microsoft.com/office/drawing/2014/main" val="598720775"/>
                    </a:ext>
                  </a:extLst>
                </a:gridCol>
                <a:gridCol w="609332">
                  <a:extLst>
                    <a:ext uri="{9D8B030D-6E8A-4147-A177-3AD203B41FA5}">
                      <a16:colId xmlns:a16="http://schemas.microsoft.com/office/drawing/2014/main" val="2608028787"/>
                    </a:ext>
                  </a:extLst>
                </a:gridCol>
                <a:gridCol w="609332">
                  <a:extLst>
                    <a:ext uri="{9D8B030D-6E8A-4147-A177-3AD203B41FA5}">
                      <a16:colId xmlns:a16="http://schemas.microsoft.com/office/drawing/2014/main" val="1093167928"/>
                    </a:ext>
                  </a:extLst>
                </a:gridCol>
                <a:gridCol w="609332">
                  <a:extLst>
                    <a:ext uri="{9D8B030D-6E8A-4147-A177-3AD203B41FA5}">
                      <a16:colId xmlns:a16="http://schemas.microsoft.com/office/drawing/2014/main" val="333206100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Nomenclature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FY MTOE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New FY MTOE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On-hand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Excess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LOR Submitted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HHC Turn-in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Co Turn-in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 Co Turn-in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 Co Turn-in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 Co Turn-in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Co Turn-in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PBO Doc #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87115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77179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3437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1032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44212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4099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4754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36289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37200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546966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18960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Monthly Inventory Report Status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696613F-77BC-4C6C-A058-1CCD8115C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105709"/>
              </p:ext>
            </p:extLst>
          </p:nvPr>
        </p:nvGraphicFramePr>
        <p:xfrm>
          <a:off x="4014" y="1357503"/>
          <a:ext cx="9139985" cy="3052572"/>
        </p:xfrm>
        <a:graphic>
          <a:graphicData uri="http://schemas.openxmlformats.org/drawingml/2006/table">
            <a:tbl>
              <a:tblPr/>
              <a:tblGrid>
                <a:gridCol w="1827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997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827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7997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Primary Hand Receipt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Cyclic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Sensitive Items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Overall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87115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77179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3437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1032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44212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4099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4754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36289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37200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546966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52535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Maintenance Readiness Overview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004B90-4A2C-49D7-83AC-999E457E7B9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Current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Future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Working Issues: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Constraints:</a:t>
            </a:r>
            <a:endParaRPr lang="en-US" sz="1600" dirty="0"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87500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TMDE Status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030A3CA-2956-4B6D-88DE-3224D60A4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535369"/>
              </p:ext>
            </p:extLst>
          </p:nvPr>
        </p:nvGraphicFramePr>
        <p:xfrm>
          <a:off x="4014" y="1357503"/>
          <a:ext cx="9139984" cy="3052572"/>
        </p:xfrm>
        <a:graphic>
          <a:graphicData uri="http://schemas.openxmlformats.org/drawingml/2006/table">
            <a:tbl>
              <a:tblPr/>
              <a:tblGrid>
                <a:gridCol w="1305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712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305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712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305712">
                  <a:extLst>
                    <a:ext uri="{9D8B030D-6E8A-4147-A177-3AD203B41FA5}">
                      <a16:colId xmlns:a16="http://schemas.microsoft.com/office/drawing/2014/main" val="2942847947"/>
                    </a:ext>
                  </a:extLst>
                </a:gridCol>
                <a:gridCol w="1305712">
                  <a:extLst>
                    <a:ext uri="{9D8B030D-6E8A-4147-A177-3AD203B41FA5}">
                      <a16:colId xmlns:a16="http://schemas.microsoft.com/office/drawing/2014/main" val="281722122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Due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Delinquent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 Percent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Delinquent Percent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87115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77179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3437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1032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44212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4099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4754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36289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37200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546966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45723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 Status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030A3CA-2956-4B6D-88DE-3224D60A4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743988"/>
              </p:ext>
            </p:extLst>
          </p:nvPr>
        </p:nvGraphicFramePr>
        <p:xfrm>
          <a:off x="4014" y="1357503"/>
          <a:ext cx="9139984" cy="3054096"/>
        </p:xfrm>
        <a:graphic>
          <a:graphicData uri="http://schemas.openxmlformats.org/drawingml/2006/table">
            <a:tbl>
              <a:tblPr/>
              <a:tblGrid>
                <a:gridCol w="114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249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571249">
                  <a:extLst>
                    <a:ext uri="{9D8B030D-6E8A-4147-A177-3AD203B41FA5}">
                      <a16:colId xmlns:a16="http://schemas.microsoft.com/office/drawing/2014/main" val="619280438"/>
                    </a:ext>
                  </a:extLst>
                </a:gridCol>
                <a:gridCol w="571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249">
                  <a:extLst>
                    <a:ext uri="{9D8B030D-6E8A-4147-A177-3AD203B41FA5}">
                      <a16:colId xmlns:a16="http://schemas.microsoft.com/office/drawing/2014/main" val="2726356835"/>
                    </a:ext>
                  </a:extLst>
                </a:gridCol>
                <a:gridCol w="571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249">
                  <a:extLst>
                    <a:ext uri="{9D8B030D-6E8A-4147-A177-3AD203B41FA5}">
                      <a16:colId xmlns:a16="http://schemas.microsoft.com/office/drawing/2014/main" val="2473774435"/>
                    </a:ext>
                  </a:extLst>
                </a:gridCol>
                <a:gridCol w="507331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507332">
                  <a:extLst>
                    <a:ext uri="{9D8B030D-6E8A-4147-A177-3AD203B41FA5}">
                      <a16:colId xmlns:a16="http://schemas.microsoft.com/office/drawing/2014/main" val="3072350758"/>
                    </a:ext>
                  </a:extLst>
                </a:gridCol>
                <a:gridCol w="812131">
                  <a:extLst>
                    <a:ext uri="{9D8B030D-6E8A-4147-A177-3AD203B41FA5}">
                      <a16:colId xmlns:a16="http://schemas.microsoft.com/office/drawing/2014/main" val="142782999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942847947"/>
                    </a:ext>
                  </a:extLst>
                </a:gridCol>
                <a:gridCol w="686300">
                  <a:extLst>
                    <a:ext uri="{9D8B030D-6E8A-4147-A177-3AD203B41FA5}">
                      <a16:colId xmlns:a16="http://schemas.microsoft.com/office/drawing/2014/main" val="2817221227"/>
                    </a:ext>
                  </a:extLst>
                </a:gridCol>
                <a:gridCol w="1142498">
                  <a:extLst>
                    <a:ext uri="{9D8B030D-6E8A-4147-A177-3AD203B41FA5}">
                      <a16:colId xmlns:a16="http://schemas.microsoft.com/office/drawing/2014/main" val="340069653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Days</a:t>
                      </a:r>
                    </a:p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Due / Complete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Days</a:t>
                      </a:r>
                    </a:p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Due / Complete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Days</a:t>
                      </a:r>
                    </a:p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Due / Complete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Month</a:t>
                      </a:r>
                    </a:p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Overdue / Due / Complete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Delinquent Percent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 Overall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10391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12908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1221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25883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65497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957926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81496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32253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92236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209565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46848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04896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308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99648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Partially Mission Capable Status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030A3CA-2956-4B6D-88DE-3224D60A4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305065"/>
              </p:ext>
            </p:extLst>
          </p:nvPr>
        </p:nvGraphicFramePr>
        <p:xfrm>
          <a:off x="4014" y="1357503"/>
          <a:ext cx="9139987" cy="3054096"/>
        </p:xfrm>
        <a:graphic>
          <a:graphicData uri="http://schemas.openxmlformats.org/drawingml/2006/table">
            <a:tbl>
              <a:tblPr/>
              <a:tblGrid>
                <a:gridCol w="1827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527">
                  <a:extLst>
                    <a:ext uri="{9D8B030D-6E8A-4147-A177-3AD203B41FA5}">
                      <a16:colId xmlns:a16="http://schemas.microsoft.com/office/drawing/2014/main" val="2942847947"/>
                    </a:ext>
                  </a:extLst>
                </a:gridCol>
                <a:gridCol w="1462527">
                  <a:extLst>
                    <a:ext uri="{9D8B030D-6E8A-4147-A177-3AD203B41FA5}">
                      <a16:colId xmlns:a16="http://schemas.microsoft.com/office/drawing/2014/main" val="1043754818"/>
                    </a:ext>
                  </a:extLst>
                </a:gridCol>
                <a:gridCol w="1462527">
                  <a:extLst>
                    <a:ext uri="{9D8B030D-6E8A-4147-A177-3AD203B41FA5}">
                      <a16:colId xmlns:a16="http://schemas.microsoft.com/office/drawing/2014/main" val="2572490133"/>
                    </a:ext>
                  </a:extLst>
                </a:gridCol>
                <a:gridCol w="1097694">
                  <a:extLst>
                    <a:ext uri="{9D8B030D-6E8A-4147-A177-3AD203B41FA5}">
                      <a16:colId xmlns:a16="http://schemas.microsoft.com/office/drawing/2014/main" val="2817221227"/>
                    </a:ext>
                  </a:extLst>
                </a:gridCol>
                <a:gridCol w="1827356">
                  <a:extLst>
                    <a:ext uri="{9D8B030D-6E8A-4147-A177-3AD203B41FA5}">
                      <a16:colId xmlns:a16="http://schemas.microsoft.com/office/drawing/2014/main" val="340069653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Bumper 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Nomenclature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Days PMC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10391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12908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1221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25883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65497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957926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81496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32253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92236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209565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46848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04896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308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02966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Non-mission Capable Status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030A3CA-2956-4B6D-88DE-3224D60A4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971310"/>
              </p:ext>
            </p:extLst>
          </p:nvPr>
        </p:nvGraphicFramePr>
        <p:xfrm>
          <a:off x="4014" y="1357503"/>
          <a:ext cx="9139987" cy="3054096"/>
        </p:xfrm>
        <a:graphic>
          <a:graphicData uri="http://schemas.openxmlformats.org/drawingml/2006/table">
            <a:tbl>
              <a:tblPr/>
              <a:tblGrid>
                <a:gridCol w="1827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527">
                  <a:extLst>
                    <a:ext uri="{9D8B030D-6E8A-4147-A177-3AD203B41FA5}">
                      <a16:colId xmlns:a16="http://schemas.microsoft.com/office/drawing/2014/main" val="2942847947"/>
                    </a:ext>
                  </a:extLst>
                </a:gridCol>
                <a:gridCol w="1462527">
                  <a:extLst>
                    <a:ext uri="{9D8B030D-6E8A-4147-A177-3AD203B41FA5}">
                      <a16:colId xmlns:a16="http://schemas.microsoft.com/office/drawing/2014/main" val="1043754818"/>
                    </a:ext>
                  </a:extLst>
                </a:gridCol>
                <a:gridCol w="1462527">
                  <a:extLst>
                    <a:ext uri="{9D8B030D-6E8A-4147-A177-3AD203B41FA5}">
                      <a16:colId xmlns:a16="http://schemas.microsoft.com/office/drawing/2014/main" val="2572490133"/>
                    </a:ext>
                  </a:extLst>
                </a:gridCol>
                <a:gridCol w="1097694">
                  <a:extLst>
                    <a:ext uri="{9D8B030D-6E8A-4147-A177-3AD203B41FA5}">
                      <a16:colId xmlns:a16="http://schemas.microsoft.com/office/drawing/2014/main" val="2817221227"/>
                    </a:ext>
                  </a:extLst>
                </a:gridCol>
                <a:gridCol w="1827356">
                  <a:extLst>
                    <a:ext uri="{9D8B030D-6E8A-4147-A177-3AD203B41FA5}">
                      <a16:colId xmlns:a16="http://schemas.microsoft.com/office/drawing/2014/main" val="340069653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Bumper 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Nomenclature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Days NMC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10391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12908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1221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25883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65497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957926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81496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32253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92236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209565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46848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04896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308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69237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 Arial"/>
              </a:rPr>
              <a:t>Equipment Readiness Rating</a:t>
            </a:r>
            <a:endParaRPr lang="en-US" sz="3600" b="1" dirty="0">
              <a:latin typeface=" 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29793F-4842-4FD4-A695-2C9D61D4564D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dirty="0">
              <a:solidFill>
                <a:srgbClr val="000000"/>
              </a:solidFill>
              <a:latin typeface=" Arial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5A43FAC-51A9-43BC-8B69-1CE6FF88C389}"/>
              </a:ext>
            </a:extLst>
          </p:cNvPr>
          <p:cNvGraphicFramePr>
            <a:graphicFrameLocks noGrp="1"/>
          </p:cNvGraphicFramePr>
          <p:nvPr/>
        </p:nvGraphicFramePr>
        <p:xfrm>
          <a:off x="-2" y="1434164"/>
          <a:ext cx="9139986" cy="2882566"/>
        </p:xfrm>
        <a:graphic>
          <a:graphicData uri="http://schemas.openxmlformats.org/drawingml/2006/table">
            <a:tbl>
              <a:tblPr/>
              <a:tblGrid>
                <a:gridCol w="1015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685192010"/>
                    </a:ext>
                  </a:extLst>
                </a:gridCol>
              </a:tblGrid>
              <a:tr h="29828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CURRENT EQUIPMENT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294552"/>
                  </a:ext>
                </a:extLst>
              </a:tr>
              <a:tr h="29828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VEHICLES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TRAILORS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GENERATORS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AIRCRAFT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13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732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08739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60CFA20-A1EB-4874-A0DC-9BDC80A40F88}"/>
              </a:ext>
            </a:extLst>
          </p:cNvPr>
          <p:cNvGraphicFramePr>
            <a:graphicFrameLocks noGrp="1"/>
          </p:cNvGraphicFramePr>
          <p:nvPr/>
        </p:nvGraphicFramePr>
        <p:xfrm>
          <a:off x="4011" y="4414085"/>
          <a:ext cx="9139986" cy="1441283"/>
        </p:xfrm>
        <a:graphic>
          <a:graphicData uri="http://schemas.openxmlformats.org/drawingml/2006/table">
            <a:tbl>
              <a:tblPr/>
              <a:tblGrid>
                <a:gridCol w="1015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1932183116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1535113370"/>
                    </a:ext>
                  </a:extLst>
                </a:gridCol>
                <a:gridCol w="1015554">
                  <a:extLst>
                    <a:ext uri="{9D8B030D-6E8A-4147-A177-3AD203B41FA5}">
                      <a16:colId xmlns:a16="http://schemas.microsoft.com/office/drawing/2014/main" val="685192010"/>
                    </a:ext>
                  </a:extLst>
                </a:gridCol>
              </a:tblGrid>
              <a:tr h="29828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EQUIPMENT READINESS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389724"/>
                  </a:ext>
                </a:extLst>
              </a:tr>
              <a:tr h="1905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573924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FMC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PMS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NMC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DELINQUENT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600"/>
                        </a:spcBef>
                      </a:pP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SERVICE</a:t>
                      </a:r>
                    </a:p>
                  </a:txBody>
                  <a:tcPr marL="9525" marR="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COMPLETED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algn="l" fontAlgn="b">
                        <a:spcBef>
                          <a:spcPts val="600"/>
                        </a:spcBef>
                      </a:pP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682CB3B-431B-41DF-B43A-7E1FF56DED0A}"/>
              </a:ext>
            </a:extLst>
          </p:cNvPr>
          <p:cNvGraphicFramePr>
            <a:graphicFrameLocks noGrp="1"/>
          </p:cNvGraphicFramePr>
          <p:nvPr/>
        </p:nvGraphicFramePr>
        <p:xfrm>
          <a:off x="1374" y="5943600"/>
          <a:ext cx="9142625" cy="545358"/>
        </p:xfrm>
        <a:graphic>
          <a:graphicData uri="http://schemas.openxmlformats.org/drawingml/2006/table">
            <a:tbl>
              <a:tblPr/>
              <a:tblGrid>
                <a:gridCol w="764081">
                  <a:extLst>
                    <a:ext uri="{9D8B030D-6E8A-4147-A177-3AD203B41FA5}">
                      <a16:colId xmlns:a16="http://schemas.microsoft.com/office/drawing/2014/main" val="831066199"/>
                    </a:ext>
                  </a:extLst>
                </a:gridCol>
                <a:gridCol w="2094636">
                  <a:extLst>
                    <a:ext uri="{9D8B030D-6E8A-4147-A177-3AD203B41FA5}">
                      <a16:colId xmlns:a16="http://schemas.microsoft.com/office/drawing/2014/main" val="2024060975"/>
                    </a:ext>
                  </a:extLst>
                </a:gridCol>
                <a:gridCol w="2094636">
                  <a:extLst>
                    <a:ext uri="{9D8B030D-6E8A-4147-A177-3AD203B41FA5}">
                      <a16:colId xmlns:a16="http://schemas.microsoft.com/office/drawing/2014/main" val="4046746988"/>
                    </a:ext>
                  </a:extLst>
                </a:gridCol>
                <a:gridCol w="2094636">
                  <a:extLst>
                    <a:ext uri="{9D8B030D-6E8A-4147-A177-3AD203B41FA5}">
                      <a16:colId xmlns:a16="http://schemas.microsoft.com/office/drawing/2014/main" val="637149194"/>
                    </a:ext>
                  </a:extLst>
                </a:gridCol>
                <a:gridCol w="2094636">
                  <a:extLst>
                    <a:ext uri="{9D8B030D-6E8A-4147-A177-3AD203B41FA5}">
                      <a16:colId xmlns:a16="http://schemas.microsoft.com/office/drawing/2014/main" val="705768593"/>
                    </a:ext>
                  </a:extLst>
                </a:gridCol>
              </a:tblGrid>
              <a:tr h="20626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 Arial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49953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 Arial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 Arial"/>
                        </a:rPr>
                        <a:t>FMC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 Arial"/>
                        </a:rPr>
                        <a:t>PMC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 Arial"/>
                        </a:rPr>
                        <a:t>NMC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latin typeface=" 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83148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 Arial"/>
                        </a:rPr>
                        <a:t>SERVICE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 Arial"/>
                        </a:rPr>
                        <a:t>COMPLETED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 Arial"/>
                        </a:rPr>
                        <a:t>PROJECTED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 Arial"/>
                        </a:rPr>
                        <a:t>DELINQUENT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 Arial"/>
                        </a:rPr>
                        <a:t>IN SERVICE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2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04616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Communications Readiness Overview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004B90-4A2C-49D7-83AC-999E457E7B9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Current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Future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Working Issues: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Constraints:</a:t>
            </a:r>
            <a:endParaRPr lang="en-US" sz="1600" dirty="0"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9067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0458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Annual IA </a:t>
            </a:r>
            <a:r>
              <a:rPr lang="en-US" dirty="0" err="1"/>
              <a:t>Dueouts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030A3CA-2956-4B6D-88DE-3224D60A4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622938"/>
              </p:ext>
            </p:extLst>
          </p:nvPr>
        </p:nvGraphicFramePr>
        <p:xfrm>
          <a:off x="4014" y="1357503"/>
          <a:ext cx="9139986" cy="3054096"/>
        </p:xfrm>
        <a:graphic>
          <a:graphicData uri="http://schemas.openxmlformats.org/drawingml/2006/table">
            <a:tbl>
              <a:tblPr/>
              <a:tblGrid>
                <a:gridCol w="2538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604">
                  <a:extLst>
                    <a:ext uri="{9D8B030D-6E8A-4147-A177-3AD203B41FA5}">
                      <a16:colId xmlns:a16="http://schemas.microsoft.com/office/drawing/2014/main" val="2942847947"/>
                    </a:ext>
                  </a:extLst>
                </a:gridCol>
                <a:gridCol w="2031604">
                  <a:extLst>
                    <a:ext uri="{9D8B030D-6E8A-4147-A177-3AD203B41FA5}">
                      <a16:colId xmlns:a16="http://schemas.microsoft.com/office/drawing/2014/main" val="1043754818"/>
                    </a:ext>
                  </a:extLst>
                </a:gridCol>
                <a:gridCol w="2538389">
                  <a:extLst>
                    <a:ext uri="{9D8B030D-6E8A-4147-A177-3AD203B41FA5}">
                      <a16:colId xmlns:a16="http://schemas.microsoft.com/office/drawing/2014/main" val="340069653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 Member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10391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12908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1221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25883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65497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957926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81496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32253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92236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209565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46848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04896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308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04595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AUP </a:t>
            </a:r>
            <a:r>
              <a:rPr lang="en-US" dirty="0" err="1"/>
              <a:t>Dueouts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030A3CA-2956-4B6D-88DE-3224D60A4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508864"/>
              </p:ext>
            </p:extLst>
          </p:nvPr>
        </p:nvGraphicFramePr>
        <p:xfrm>
          <a:off x="4014" y="1357503"/>
          <a:ext cx="9139986" cy="3054096"/>
        </p:xfrm>
        <a:graphic>
          <a:graphicData uri="http://schemas.openxmlformats.org/drawingml/2006/table">
            <a:tbl>
              <a:tblPr/>
              <a:tblGrid>
                <a:gridCol w="2538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604">
                  <a:extLst>
                    <a:ext uri="{9D8B030D-6E8A-4147-A177-3AD203B41FA5}">
                      <a16:colId xmlns:a16="http://schemas.microsoft.com/office/drawing/2014/main" val="2942847947"/>
                    </a:ext>
                  </a:extLst>
                </a:gridCol>
                <a:gridCol w="2031604">
                  <a:extLst>
                    <a:ext uri="{9D8B030D-6E8A-4147-A177-3AD203B41FA5}">
                      <a16:colId xmlns:a16="http://schemas.microsoft.com/office/drawing/2014/main" val="1043754818"/>
                    </a:ext>
                  </a:extLst>
                </a:gridCol>
                <a:gridCol w="2538389">
                  <a:extLst>
                    <a:ext uri="{9D8B030D-6E8A-4147-A177-3AD203B41FA5}">
                      <a16:colId xmlns:a16="http://schemas.microsoft.com/office/drawing/2014/main" val="340069653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 Member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AUP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10391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12908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1221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25883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65497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957926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81496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32253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92236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209565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46848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04896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308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04530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ATCTS </a:t>
            </a:r>
            <a:r>
              <a:rPr lang="en-US" dirty="0" err="1"/>
              <a:t>Dueouts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030A3CA-2956-4B6D-88DE-3224D60A4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480258"/>
              </p:ext>
            </p:extLst>
          </p:nvPr>
        </p:nvGraphicFramePr>
        <p:xfrm>
          <a:off x="4014" y="1357503"/>
          <a:ext cx="9139986" cy="3054096"/>
        </p:xfrm>
        <a:graphic>
          <a:graphicData uri="http://schemas.openxmlformats.org/drawingml/2006/table">
            <a:tbl>
              <a:tblPr/>
              <a:tblGrid>
                <a:gridCol w="2538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604">
                  <a:extLst>
                    <a:ext uri="{9D8B030D-6E8A-4147-A177-3AD203B41FA5}">
                      <a16:colId xmlns:a16="http://schemas.microsoft.com/office/drawing/2014/main" val="2942847947"/>
                    </a:ext>
                  </a:extLst>
                </a:gridCol>
                <a:gridCol w="2031604">
                  <a:extLst>
                    <a:ext uri="{9D8B030D-6E8A-4147-A177-3AD203B41FA5}">
                      <a16:colId xmlns:a16="http://schemas.microsoft.com/office/drawing/2014/main" val="1043754818"/>
                    </a:ext>
                  </a:extLst>
                </a:gridCol>
                <a:gridCol w="2538389">
                  <a:extLst>
                    <a:ext uri="{9D8B030D-6E8A-4147-A177-3AD203B41FA5}">
                      <a16:colId xmlns:a16="http://schemas.microsoft.com/office/drawing/2014/main" val="340069653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 Member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ATCTS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10391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12908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1221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25883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65497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957926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81496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32253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92236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209565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46848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04896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308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00040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HHC Overview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004B90-4A2C-49D7-83AC-999E457E7B9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Current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Future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Working Issues: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Constraints:</a:t>
            </a:r>
            <a:endParaRPr lang="en-US" sz="1600" dirty="0"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6299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 Overview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004B90-4A2C-49D7-83AC-999E457E7B9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Current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Future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Working Issues: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Constraints:</a:t>
            </a:r>
            <a:endParaRPr lang="en-US" sz="1600" dirty="0"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4095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 Co Overview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004B90-4A2C-49D7-83AC-999E457E7B9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Current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Future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Working Issues: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Constraints:</a:t>
            </a:r>
            <a:endParaRPr lang="en-US" sz="1600" dirty="0"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89053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 Co Overview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004B90-4A2C-49D7-83AC-999E457E7B9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Current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Future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Working Issues: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Constraints:</a:t>
            </a:r>
            <a:endParaRPr lang="en-US" sz="1600" dirty="0"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28358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 Co Overview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004B90-4A2C-49D7-83AC-999E457E7B9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Current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Future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Working Issues: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Constraints:</a:t>
            </a:r>
            <a:endParaRPr lang="en-US" sz="1600" dirty="0"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34671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 Co Overview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004B90-4A2C-49D7-83AC-999E457E7B9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Current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Future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Working Issues: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Constraints:</a:t>
            </a:r>
            <a:endParaRPr lang="en-US" sz="1600" dirty="0"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64193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Post-meeting </a:t>
            </a:r>
            <a:r>
              <a:rPr lang="en-US" dirty="0" err="1"/>
              <a:t>Dueouts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0295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32455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CLOSING COMMENTS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6784334-7A73-4424-9034-390FFAFDD2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9611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Logistics Readiness Overview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54AB1D6-7DEA-4322-B81A-FB7D4E1A3F64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Current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Future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Working Issues: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Constraints:</a:t>
            </a:r>
            <a:endParaRPr lang="en-US" sz="1600" dirty="0"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43977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FLIPLS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696613F-77BC-4C6C-A058-1CCD8115C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591408"/>
              </p:ext>
            </p:extLst>
          </p:nvPr>
        </p:nvGraphicFramePr>
        <p:xfrm>
          <a:off x="4014" y="1357503"/>
          <a:ext cx="9139992" cy="3153537"/>
        </p:xfrm>
        <a:graphic>
          <a:graphicData uri="http://schemas.openxmlformats.org/drawingml/2006/table">
            <a:tbl>
              <a:tblPr/>
              <a:tblGrid>
                <a:gridCol w="761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1666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761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1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666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761666">
                  <a:extLst>
                    <a:ext uri="{9D8B030D-6E8A-4147-A177-3AD203B41FA5}">
                      <a16:colId xmlns:a16="http://schemas.microsoft.com/office/drawing/2014/main" val="3821220575"/>
                    </a:ext>
                  </a:extLst>
                </a:gridCol>
                <a:gridCol w="761666">
                  <a:extLst>
                    <a:ext uri="{9D8B030D-6E8A-4147-A177-3AD203B41FA5}">
                      <a16:colId xmlns:a16="http://schemas.microsoft.com/office/drawing/2014/main" val="2675008862"/>
                    </a:ext>
                  </a:extLst>
                </a:gridCol>
                <a:gridCol w="761666">
                  <a:extLst>
                    <a:ext uri="{9D8B030D-6E8A-4147-A177-3AD203B41FA5}">
                      <a16:colId xmlns:a16="http://schemas.microsoft.com/office/drawing/2014/main" val="3973393885"/>
                    </a:ext>
                  </a:extLst>
                </a:gridCol>
                <a:gridCol w="761666">
                  <a:extLst>
                    <a:ext uri="{9D8B030D-6E8A-4147-A177-3AD203B41FA5}">
                      <a16:colId xmlns:a16="http://schemas.microsoft.com/office/drawing/2014/main" val="2942847947"/>
                    </a:ext>
                  </a:extLst>
                </a:gridCol>
                <a:gridCol w="761666">
                  <a:extLst>
                    <a:ext uri="{9D8B030D-6E8A-4147-A177-3AD203B41FA5}">
                      <a16:colId xmlns:a16="http://schemas.microsoft.com/office/drawing/2014/main" val="35891079"/>
                    </a:ext>
                  </a:extLst>
                </a:gridCol>
                <a:gridCol w="761666">
                  <a:extLst>
                    <a:ext uri="{9D8B030D-6E8A-4147-A177-3AD203B41FA5}">
                      <a16:colId xmlns:a16="http://schemas.microsoft.com/office/drawing/2014/main" val="215347415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Date of Loss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Initiated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Dollar Amount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Days Since Date of Loss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Days Since FLIPL Initiated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FLIPL Officer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Suspense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Due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87115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77179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3437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1032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44212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4099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4754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36289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37200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546966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83299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696613F-77BC-4C6C-A058-1CCD8115C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467764"/>
              </p:ext>
            </p:extLst>
          </p:nvPr>
        </p:nvGraphicFramePr>
        <p:xfrm>
          <a:off x="4014" y="1357503"/>
          <a:ext cx="9139986" cy="3052572"/>
        </p:xfrm>
        <a:graphic>
          <a:graphicData uri="http://schemas.openxmlformats.org/drawingml/2006/table">
            <a:tbl>
              <a:tblPr/>
              <a:tblGrid>
                <a:gridCol w="152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294284794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Funding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Submitted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87115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77179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3437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1032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44212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4099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4754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36289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37200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546966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12778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Workorders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696613F-77BC-4C6C-A058-1CCD8115C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863887"/>
              </p:ext>
            </p:extLst>
          </p:nvPr>
        </p:nvGraphicFramePr>
        <p:xfrm>
          <a:off x="4014" y="1357503"/>
          <a:ext cx="9139986" cy="3052572"/>
        </p:xfrm>
        <a:graphic>
          <a:graphicData uri="http://schemas.openxmlformats.org/drawingml/2006/table">
            <a:tbl>
              <a:tblPr/>
              <a:tblGrid>
                <a:gridCol w="152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294284794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Funding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Submitted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87115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77179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3437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1032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44212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4099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4754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36289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37200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546966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3088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Property Book Readiness Overview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004B90-4A2C-49D7-83AC-999E457E7B99}"/>
              </a:ext>
            </a:extLst>
          </p:cNvPr>
          <p:cNvSpPr txBox="1">
            <a:spLocks/>
          </p:cNvSpPr>
          <p:nvPr/>
        </p:nvSpPr>
        <p:spPr>
          <a:xfrm>
            <a:off x="-11113" y="1524000"/>
            <a:ext cx="9155113" cy="584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Current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Future Focus: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Working Issues: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1400" b="1" kern="0" dirty="0">
              <a:latin typeface=" Arial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kern="0" dirty="0">
                <a:latin typeface=" Arial"/>
                <a:cs typeface="Arial" panose="020B0604020202020204" pitchFamily="34" charset="0"/>
              </a:rPr>
              <a:t>Constraints:</a:t>
            </a:r>
            <a:endParaRPr lang="en-US" sz="1600" dirty="0"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66106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Incoming Lateral Transfers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696613F-77BC-4C6C-A058-1CCD8115C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586891"/>
              </p:ext>
            </p:extLst>
          </p:nvPr>
        </p:nvGraphicFramePr>
        <p:xfrm>
          <a:off x="4014" y="1357503"/>
          <a:ext cx="9139986" cy="3052572"/>
        </p:xfrm>
        <a:graphic>
          <a:graphicData uri="http://schemas.openxmlformats.org/drawingml/2006/table">
            <a:tbl>
              <a:tblPr/>
              <a:tblGrid>
                <a:gridCol w="152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536956895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3448895368"/>
                    </a:ext>
                  </a:extLst>
                </a:gridCol>
                <a:gridCol w="1523331">
                  <a:extLst>
                    <a:ext uri="{9D8B030D-6E8A-4147-A177-3AD203B41FA5}">
                      <a16:colId xmlns:a16="http://schemas.microsoft.com/office/drawing/2014/main" val="294284794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Gaining 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Losing 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Nomenclature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Quantity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Status/Suspense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17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244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87115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77179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3437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1032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44212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4099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4754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36289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37200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546966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9533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6234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76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320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905650A94C8488F404D5B334193A8" ma:contentTypeVersion="13" ma:contentTypeDescription="Create a new document." ma:contentTypeScope="" ma:versionID="3d29c4b41a17a49ba8beb380326b9ca0">
  <xsd:schema xmlns:xsd="http://www.w3.org/2001/XMLSchema" xmlns:xs="http://www.w3.org/2001/XMLSchema" xmlns:p="http://schemas.microsoft.com/office/2006/metadata/properties" xmlns:ns2="574b288a-56a5-47c5-b485-7d42df286d7f" xmlns:ns3="4eb914f7-a9d8-46bd-aaca-118fffa001e3" targetNamespace="http://schemas.microsoft.com/office/2006/metadata/properties" ma:root="true" ma:fieldsID="e985c3f8544e594e2a8885d3dc8f8801" ns2:_="" ns3:_="">
    <xsd:import namespace="574b288a-56a5-47c5-b485-7d42df286d7f"/>
    <xsd:import namespace="4eb914f7-a9d8-46bd-aaca-118fffa001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b288a-56a5-47c5-b485-7d42df286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914f7-a9d8-46bd-aaca-118fffa001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D91D2A-A3EC-491F-B293-1B0A7250E15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71B0965-D483-41AB-A4D2-5FF22F0757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4b288a-56a5-47c5-b485-7d42df286d7f"/>
    <ds:schemaRef ds:uri="4eb914f7-a9d8-46bd-aaca-118fffa001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2D10DD-3300-49A8-9D25-F42242997F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416</Words>
  <PresentationFormat>On-screen Show (4:3)</PresentationFormat>
  <Paragraphs>333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 Arial</vt:lpstr>
      <vt:lpstr>Arial</vt:lpstr>
      <vt:lpstr>Calibri</vt:lpstr>
      <vt:lpstr>Times New Roman</vt:lpstr>
      <vt:lpstr>Wingdings</vt:lpstr>
      <vt:lpstr>4_Default Design</vt:lpstr>
      <vt:lpstr>Logistics/Communications Readiness Review Briefing</vt:lpstr>
      <vt:lpstr>Roll Call</vt:lpstr>
      <vt:lpstr>Agenda</vt:lpstr>
      <vt:lpstr>Logistics Readiness Overview</vt:lpstr>
      <vt:lpstr>FLIPLS</vt:lpstr>
      <vt:lpstr>Projects</vt:lpstr>
      <vt:lpstr>Workorders</vt:lpstr>
      <vt:lpstr>Property Book Readiness Overview</vt:lpstr>
      <vt:lpstr>Incoming Lateral Transfers</vt:lpstr>
      <vt:lpstr>Outgoing Lateral Transfers</vt:lpstr>
      <vt:lpstr>Excess Equipment Status</vt:lpstr>
      <vt:lpstr>Monthly Inventory Report Status</vt:lpstr>
      <vt:lpstr>Maintenance Readiness Overview</vt:lpstr>
      <vt:lpstr>Monthly TMDE Status</vt:lpstr>
      <vt:lpstr>Services Status</vt:lpstr>
      <vt:lpstr>Partially Mission Capable Status</vt:lpstr>
      <vt:lpstr>Non-mission Capable Status</vt:lpstr>
      <vt:lpstr>Equipment Readiness Rating</vt:lpstr>
      <vt:lpstr>Communications Readiness Overview</vt:lpstr>
      <vt:lpstr>Annual IA Dueouts</vt:lpstr>
      <vt:lpstr>AUP Dueouts</vt:lpstr>
      <vt:lpstr>ATCTS Dueouts</vt:lpstr>
      <vt:lpstr>HHC Overview</vt:lpstr>
      <vt:lpstr>A Co Overview</vt:lpstr>
      <vt:lpstr>B Co Overview</vt:lpstr>
      <vt:lpstr>C Co Overview</vt:lpstr>
      <vt:lpstr>D Co Overview</vt:lpstr>
      <vt:lpstr>E Co Overview</vt:lpstr>
      <vt:lpstr>Post-meeting Dueouts</vt:lpstr>
      <vt:lpstr>CLOSING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2016-11-29T21:03:30Z</dcterms:created>
  <dcterms:modified xsi:type="dcterms:W3CDTF">2021-11-15T08:19:22Z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0x0101006C1905650A94C8488F404D5B334193A8</vt:lpwstr>
  </property>
</Properties>
</file>