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4"/>
  </p:notesMasterIdLst>
  <p:sldIdLst>
    <p:sldId id="1999" r:id="rId5"/>
    <p:sldId id="2226" r:id="rId6"/>
    <p:sldId id="2225" r:id="rId7"/>
    <p:sldId id="2279" r:id="rId8"/>
    <p:sldId id="2227" r:id="rId9"/>
    <p:sldId id="2228" r:id="rId10"/>
    <p:sldId id="2239" r:id="rId11"/>
    <p:sldId id="2229" r:id="rId12"/>
    <p:sldId id="2230" r:id="rId13"/>
    <p:sldId id="2231" r:id="rId14"/>
    <p:sldId id="2232" r:id="rId15"/>
    <p:sldId id="2233" r:id="rId16"/>
    <p:sldId id="2234" r:id="rId17"/>
    <p:sldId id="2235" r:id="rId18"/>
    <p:sldId id="2236" r:id="rId19"/>
    <p:sldId id="2237" r:id="rId20"/>
    <p:sldId id="2238" r:id="rId21"/>
    <p:sldId id="2280" r:id="rId22"/>
    <p:sldId id="2240" r:id="rId23"/>
    <p:sldId id="2241" r:id="rId24"/>
    <p:sldId id="2242" r:id="rId25"/>
    <p:sldId id="2243" r:id="rId26"/>
    <p:sldId id="2244" r:id="rId27"/>
    <p:sldId id="2245" r:id="rId28"/>
    <p:sldId id="2246" r:id="rId29"/>
    <p:sldId id="2247" r:id="rId30"/>
    <p:sldId id="2248" r:id="rId31"/>
    <p:sldId id="2249" r:id="rId32"/>
    <p:sldId id="2250" r:id="rId33"/>
    <p:sldId id="2251" r:id="rId34"/>
    <p:sldId id="2252" r:id="rId35"/>
    <p:sldId id="2281" r:id="rId36"/>
    <p:sldId id="2253" r:id="rId37"/>
    <p:sldId id="2254" r:id="rId38"/>
    <p:sldId id="2255" r:id="rId39"/>
    <p:sldId id="2256" r:id="rId40"/>
    <p:sldId id="2257" r:id="rId41"/>
    <p:sldId id="2258" r:id="rId42"/>
    <p:sldId id="2259" r:id="rId43"/>
    <p:sldId id="2260" r:id="rId44"/>
    <p:sldId id="2261" r:id="rId45"/>
    <p:sldId id="2262" r:id="rId46"/>
    <p:sldId id="2263" r:id="rId47"/>
    <p:sldId id="2264" r:id="rId48"/>
    <p:sldId id="2265" r:id="rId49"/>
    <p:sldId id="2282" r:id="rId50"/>
    <p:sldId id="2266" r:id="rId51"/>
    <p:sldId id="2267" r:id="rId52"/>
    <p:sldId id="2268" r:id="rId53"/>
    <p:sldId id="2269" r:id="rId54"/>
    <p:sldId id="2270" r:id="rId55"/>
    <p:sldId id="2271" r:id="rId56"/>
    <p:sldId id="2272" r:id="rId57"/>
    <p:sldId id="2273" r:id="rId58"/>
    <p:sldId id="2274" r:id="rId59"/>
    <p:sldId id="2275" r:id="rId60"/>
    <p:sldId id="2276" r:id="rId61"/>
    <p:sldId id="2277" r:id="rId62"/>
    <p:sldId id="2278" r:id="rId63"/>
    <p:sldId id="2283" r:id="rId64"/>
    <p:sldId id="2287" r:id="rId65"/>
    <p:sldId id="2288" r:id="rId66"/>
    <p:sldId id="2289" r:id="rId67"/>
    <p:sldId id="2290" r:id="rId68"/>
    <p:sldId id="2291" r:id="rId69"/>
    <p:sldId id="2292" r:id="rId70"/>
    <p:sldId id="2293" r:id="rId71"/>
    <p:sldId id="2294" r:id="rId72"/>
    <p:sldId id="2295" r:id="rId73"/>
    <p:sldId id="2296" r:id="rId74"/>
    <p:sldId id="2297" r:id="rId75"/>
    <p:sldId id="2298" r:id="rId76"/>
    <p:sldId id="2299" r:id="rId77"/>
    <p:sldId id="2284" r:id="rId78"/>
    <p:sldId id="2300" r:id="rId79"/>
    <p:sldId id="2301" r:id="rId80"/>
    <p:sldId id="2302" r:id="rId81"/>
    <p:sldId id="2303" r:id="rId82"/>
    <p:sldId id="2304" r:id="rId83"/>
    <p:sldId id="2305" r:id="rId84"/>
    <p:sldId id="2306" r:id="rId85"/>
    <p:sldId id="2307" r:id="rId86"/>
    <p:sldId id="2308" r:id="rId87"/>
    <p:sldId id="2309" r:id="rId88"/>
    <p:sldId id="2310" r:id="rId89"/>
    <p:sldId id="2311" r:id="rId90"/>
    <p:sldId id="2312" r:id="rId91"/>
    <p:sldId id="2285" r:id="rId92"/>
    <p:sldId id="2286" r:id="rId93"/>
  </p:sldIdLst>
  <p:sldSz cx="9144000" cy="6858000" type="letter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00" autoAdjust="0"/>
    <p:restoredTop sz="94702" autoAdjust="0"/>
  </p:normalViewPr>
  <p:slideViewPr>
    <p:cSldViewPr snapToObjects="1">
      <p:cViewPr varScale="1">
        <p:scale>
          <a:sx n="68" d="100"/>
          <a:sy n="68" d="100"/>
        </p:scale>
        <p:origin x="16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328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presProps" Target="presProps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theme" Target="theme/theme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fld id="{729DBAD8-11F4-483C-B420-0C7B44CAB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66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BE2C09-A182-4728-9B8C-CC4A60009E3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5051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66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0BE2C09-A182-4728-9B8C-CC4A60009E3D}" type="slidenum">
              <a:rPr lang="en-US">
                <a:solidFill>
                  <a:prstClr val="black"/>
                </a:solidFill>
              </a:rPr>
              <a:pPr>
                <a:defRPr/>
              </a:pPr>
              <a:t>89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71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 b="1">
                <a:latin typeface=" 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 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331872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nd QTR FY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5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14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26-01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15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02-08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18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23-29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30-05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27-05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06-12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10356" y="1954218"/>
            <a:ext cx="381006" cy="1338017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0718" y="3315805"/>
            <a:ext cx="360284" cy="86342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51885" y="5375142"/>
            <a:ext cx="905491" cy="36028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-41213" y="6081730"/>
            <a:ext cx="484145" cy="36028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1552" y="4191001"/>
            <a:ext cx="360283" cy="86439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11577375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rd QTR FY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5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27-02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28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03-09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29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17-23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31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24-30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32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01-07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33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08-14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34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36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29-04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37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05-11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38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39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19881" y="1957629"/>
            <a:ext cx="381006" cy="1336012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0243" y="3340782"/>
            <a:ext cx="360284" cy="81436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43068" y="5369185"/>
            <a:ext cx="898215" cy="3706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-17906" y="6078092"/>
            <a:ext cx="437531" cy="36028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0243" y="4191001"/>
            <a:ext cx="360283" cy="86725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3634839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th QTR FY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5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26-02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43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17-23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44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45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31-06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48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49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28-03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50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51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52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18-24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18213" y="1957630"/>
            <a:ext cx="381006" cy="134803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8575" y="3329230"/>
            <a:ext cx="360284" cy="81462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40391" y="5374368"/>
            <a:ext cx="898217" cy="36028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-10049" y="6078093"/>
            <a:ext cx="437531" cy="36028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8575" y="4191000"/>
            <a:ext cx="360283" cy="86725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312754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anchor="ctr"/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 Arial"/>
              </a:defRPr>
            </a:lvl1pPr>
            <a:lvl2pPr>
              <a:defRPr>
                <a:latin typeface=" Arial"/>
              </a:defRPr>
            </a:lvl2pPr>
            <a:lvl3pPr>
              <a:defRPr>
                <a:latin typeface=" Arial"/>
              </a:defRPr>
            </a:lvl3pPr>
            <a:lvl4pPr>
              <a:defRPr>
                <a:latin typeface=" Arial"/>
              </a:defRPr>
            </a:lvl4pPr>
            <a:lvl5pPr>
              <a:defRPr>
                <a:latin typeface=" 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813146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anchor="ctr"/>
          <a:lstStyle>
            <a:lvl1pPr>
              <a:defRPr sz="3600" b="1">
                <a:latin typeface=" 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343400" cy="50292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 Arial"/>
              </a:defRPr>
            </a:lvl1pPr>
            <a:lvl2pPr>
              <a:defRPr sz="2400">
                <a:latin typeface=" Arial"/>
              </a:defRPr>
            </a:lvl2pPr>
            <a:lvl3pPr>
              <a:defRPr sz="2000">
                <a:latin typeface=" Arial"/>
              </a:defRPr>
            </a:lvl3pPr>
            <a:lvl4pPr>
              <a:defRPr sz="1800">
                <a:latin typeface=" Arial"/>
              </a:defRPr>
            </a:lvl4pPr>
            <a:lvl5pPr>
              <a:defRPr sz="1800">
                <a:latin typeface=" 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419600" cy="50292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 Arial"/>
              </a:defRPr>
            </a:lvl1pPr>
            <a:lvl2pPr>
              <a:defRPr sz="2400">
                <a:latin typeface=" Arial"/>
              </a:defRPr>
            </a:lvl2pPr>
            <a:lvl3pPr>
              <a:defRPr sz="2000">
                <a:latin typeface=" Arial"/>
              </a:defRPr>
            </a:lvl3pPr>
            <a:lvl4pPr>
              <a:defRPr sz="1800">
                <a:latin typeface=" Arial"/>
              </a:defRPr>
            </a:lvl4pPr>
            <a:lvl5pPr>
              <a:defRPr sz="1800">
                <a:latin typeface=" 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4572000" y="1295400"/>
            <a:ext cx="0" cy="52578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9997832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anchor="ctr"/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034280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038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Y16 LR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338" y="9428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0" y="1237286"/>
          <a:ext cx="9144003" cy="52792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777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77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646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Gunfighter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Riley</a:t>
                      </a:r>
                      <a:endParaRPr lang="en-US" sz="900" b="1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Gunfighters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HHC/1-1 (Rear)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D/1-1 (Rear)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E/1-1 (Rear)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F/1 AVN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974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R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0" y="1237287"/>
          <a:ext cx="9144003" cy="52397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FY18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23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81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76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-2218" y="1825104"/>
            <a:ext cx="443883" cy="68580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5183" y="2518180"/>
            <a:ext cx="443883" cy="121920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1456" y="3784523"/>
            <a:ext cx="435745" cy="6747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98022" y="4612732"/>
            <a:ext cx="674702" cy="4357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8358" y="6045169"/>
            <a:ext cx="437531" cy="4261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SPT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8115" y="5187626"/>
            <a:ext cx="420951" cy="83217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3986383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R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0" y="1237287"/>
          <a:ext cx="9144003" cy="52397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FY18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23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81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76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-2218" y="1825104"/>
            <a:ext cx="443883" cy="68580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5183" y="2518180"/>
            <a:ext cx="443883" cy="121920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1456" y="3784523"/>
            <a:ext cx="435745" cy="6747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98022" y="4612732"/>
            <a:ext cx="674702" cy="4357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8358" y="6045169"/>
            <a:ext cx="437531" cy="4261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SPT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8115" y="5187626"/>
            <a:ext cx="420951" cy="83217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527263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nd QTR FY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4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16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08-14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18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29-04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26-04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05-11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-4" y="1938792"/>
            <a:ext cx="457204" cy="136971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0356" y="3308502"/>
            <a:ext cx="446843" cy="84584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13740" y="5319138"/>
            <a:ext cx="884679" cy="4571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5180" y="6042399"/>
            <a:ext cx="457200" cy="44684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-7" y="4191000"/>
            <a:ext cx="457206" cy="86725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2583292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 rot="10800000" flipH="1" flipV="1">
            <a:off x="6039803" y="6629400"/>
            <a:ext cx="2651760" cy="1588"/>
          </a:xfrm>
          <a:prstGeom prst="line">
            <a:avLst/>
          </a:prstGeom>
          <a:noFill/>
          <a:ln w="4762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5CEE34-7D95-494C-A09D-A5264E14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177B0-F555-4DCF-8B19-9BC0895B8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D7DAB-070C-4C44-BC61-9B8DD82E2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E4D45-1CEB-4087-B5F8-91A1FC1FA16E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077E3-0C8B-49B5-B034-79BD76C42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8CF17-5C1A-481B-8DBD-B3D0D14EC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A607E-BAC7-4FDC-965A-FB8C8CE3B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6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/>
                <a:ea typeface="ＭＳ Ｐゴシック" panose="020B0600070205080204" pitchFamily="34" charset="-128"/>
                <a:cs typeface="Arial"/>
              </a:rPr>
              <a:t>Maintenance Meeting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DD MMM YYYY</a:t>
            </a:r>
          </a:p>
        </p:txBody>
      </p:sp>
    </p:spTree>
    <p:extLst>
      <p:ext uri="{BB962C8B-B14F-4D97-AF65-F5344CB8AC3E}">
        <p14:creationId xmlns:p14="http://schemas.microsoft.com/office/powerpoint/2010/main" val="145812290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Generators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76326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Optics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12444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Trailers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81802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Vehicles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16968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Weapons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56825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Rollup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759435"/>
              </p:ext>
            </p:extLst>
          </p:nvPr>
        </p:nvGraphicFramePr>
        <p:xfrm>
          <a:off x="-2" y="1434164"/>
          <a:ext cx="9144004" cy="2461260"/>
        </p:xfrm>
        <a:graphic>
          <a:graphicData uri="http://schemas.openxmlformats.org/drawingml/2006/table">
            <a:tbl>
              <a:tblPr/>
              <a:tblGrid>
                <a:gridCol w="228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FMC/OH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10568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Turn-ins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190579"/>
              </p:ext>
            </p:extLst>
          </p:nvPr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99722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HHC Equipment Status – Lateral Transfers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531299"/>
              </p:ext>
            </p:extLst>
          </p:nvPr>
        </p:nvGraphicFramePr>
        <p:xfrm>
          <a:off x="-2" y="1434164"/>
          <a:ext cx="9144006" cy="2461260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538271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 Code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70112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1427-0501-4862-996C-E6F6ABA9D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Co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D4733-94B8-4B96-A897-080327CB4A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0802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 Maintenance Schedule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 Number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Date 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Remarks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28996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11DD2-11ED-40C0-9B30-42434B67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9979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Co Equipment Status – Pacing Items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24908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Co Equipment Status – Mission Critical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71205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CBRN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0800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Commo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610575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Generators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44813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Optics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09805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Trailers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815213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Vehicles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05717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Weapons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65373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Rollup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4" cy="2461260"/>
        </p:xfrm>
        <a:graphic>
          <a:graphicData uri="http://schemas.openxmlformats.org/drawingml/2006/table">
            <a:tbl>
              <a:tblPr/>
              <a:tblGrid>
                <a:gridCol w="228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FMC/OH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10476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11DD2-11ED-40C0-9B30-42434B67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3245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 Equipment Status – Turn-ins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44655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Co Equipment Status – Lateral Transfers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6" cy="2461260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538271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 Code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357359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1427-0501-4862-996C-E6F6ABA9D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 Co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D4733-94B8-4B96-A897-080327CB4A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9885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 Co Maintenance Schedule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 Number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Date 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Remarks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280511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 Co Equipment Status – Pacing Items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172678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 Co Equipment Status – Mission Critical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24103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CBRN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541927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Commo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17520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Generators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193830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Optics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83209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1427-0501-4862-996C-E6F6ABA9D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HHC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D4733-94B8-4B96-A897-080327CB4A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04603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Trailers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0399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Vehicles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66236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Weapons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045537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Rollup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4" cy="2461260"/>
        </p:xfrm>
        <a:graphic>
          <a:graphicData uri="http://schemas.openxmlformats.org/drawingml/2006/table">
            <a:tbl>
              <a:tblPr/>
              <a:tblGrid>
                <a:gridCol w="228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FMC/OH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539117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 Co Equipment Status – Turn-ins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34383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 Co Equipment Status – Lateral Transfers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6" cy="2461260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538271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 Code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4054573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1427-0501-4862-996C-E6F6ABA9D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 Co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D4733-94B8-4B96-A897-080327CB4A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95107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Co Maintenance Schedule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 Number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Date 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Remarks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94146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 Co Equipment Status – Pacing Items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19663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 Co Equipment Status – Mission Critical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08166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HHC Maintenance Schedule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086257"/>
              </p:ext>
            </p:extLst>
          </p:nvPr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 Number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Date 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Remarks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278051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CBRN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7390358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Commo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22703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Generators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947064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Optics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892195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Trailers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16851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Vehicles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11002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Weapons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629349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Rollup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4" cy="2461260"/>
        </p:xfrm>
        <a:graphic>
          <a:graphicData uri="http://schemas.openxmlformats.org/drawingml/2006/table">
            <a:tbl>
              <a:tblPr/>
              <a:tblGrid>
                <a:gridCol w="228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FMC/OH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272349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 Equipment Status – Turn-ins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731667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 Co Equipment Status – Lateral Transfers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6" cy="2461260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538271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 Code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73287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HHC Equipment Status – Pacing Items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411463"/>
              </p:ext>
            </p:extLst>
          </p:nvPr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003051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1427-0501-4862-996C-E6F6ABA9D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 Co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D4733-94B8-4B96-A897-080327CB4A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78361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Co Maintenance Schedule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 Number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Date 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Remarks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560093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 Co Equipment Status – Pacing Items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963207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 Co Equipment Status – Mission Critical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179551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CBRN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480152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Commo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696789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Generators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428871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Optics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052190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Trailers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988059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Vehicles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48818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HHC Equipment Status – Mission Critical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386683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Weapons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374826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Rollup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4" cy="2461260"/>
        </p:xfrm>
        <a:graphic>
          <a:graphicData uri="http://schemas.openxmlformats.org/drawingml/2006/table">
            <a:tbl>
              <a:tblPr/>
              <a:tblGrid>
                <a:gridCol w="228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FMC/OH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676158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 Co Equipment Status – Turn-ins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006486"/>
      </p:ext>
    </p:extLst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 Co Equipment Status – Lateral Transfers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6" cy="2461260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538271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 Code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354026"/>
      </p:ext>
    </p:extLst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1427-0501-4862-996C-E6F6ABA9D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 Co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D4733-94B8-4B96-A897-080327CB4A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20395"/>
      </p:ext>
    </p:extLst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 Co Maintenance Schedule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 Number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Date 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Remarks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304244"/>
      </p:ext>
    </p:extLst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 Co Equipment Status – Pacing Items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875434"/>
      </p:ext>
    </p:extLst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 Co Equipment Status – Mission Critical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197510"/>
      </p:ext>
    </p:extLst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CBRN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123462"/>
      </p:ext>
    </p:extLst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Commo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37232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CBRN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520239"/>
      </p:ext>
    </p:extLst>
  </p:cSld>
  <p:clrMapOvr>
    <a:masterClrMapping/>
  </p:clrMapOvr>
  <p:transition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Generators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377707"/>
      </p:ext>
    </p:extLst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Optics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751763"/>
      </p:ext>
    </p:extLst>
  </p:cSld>
  <p:clrMapOvr>
    <a:masterClrMapping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Trailers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046459"/>
      </p:ext>
    </p:extLst>
  </p:cSld>
  <p:clrMapOvr>
    <a:masterClrMapping/>
  </p:clrMapOvr>
  <p:transition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Vehicles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305585"/>
      </p:ext>
    </p:extLst>
  </p:cSld>
  <p:clrMapOvr>
    <a:masterClrMapping/>
  </p:clrMapOvr>
  <p:transition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Weapons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861532"/>
      </p:ext>
    </p:extLst>
  </p:cSld>
  <p:clrMapOvr>
    <a:masterClrMapping/>
  </p:clrMapOvr>
  <p:transition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Rollup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4" cy="2461260"/>
        </p:xfrm>
        <a:graphic>
          <a:graphicData uri="http://schemas.openxmlformats.org/drawingml/2006/table">
            <a:tbl>
              <a:tblPr/>
              <a:tblGrid>
                <a:gridCol w="228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FMC/OH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520822"/>
      </p:ext>
    </p:extLst>
  </p:cSld>
  <p:clrMapOvr>
    <a:masterClrMapping/>
  </p:clrMapOvr>
  <p:transition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 Co Equipment Status – Turn-ins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5" cy="2461260"/>
        </p:xfrm>
        <a:graphic>
          <a:graphicData uri="http://schemas.openxmlformats.org/drawingml/2006/table">
            <a:tbl>
              <a:tblPr/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235166"/>
      </p:ext>
    </p:extLst>
  </p:cSld>
  <p:clrMapOvr>
    <a:masterClrMapping/>
  </p:clrMapOvr>
  <p:transition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 Co Equipment Status – Lateral Transfers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6" cy="2461260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4172002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2538271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DTG Received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 Code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3951"/>
      </p:ext>
    </p:extLst>
  </p:cSld>
  <p:clrMapOvr>
    <a:masterClrMapping/>
  </p:clrMapOvr>
  <p:transition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Post-meeting </a:t>
            </a:r>
            <a:r>
              <a:rPr lang="en-US" dirty="0" err="1"/>
              <a:t>Dueouts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11DD2-11ED-40C0-9B30-42434B67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02950"/>
      </p:ext>
    </p:extLst>
  </p:cSld>
  <p:clrMapOvr>
    <a:masterClrMapping/>
  </p:clrMapOvr>
  <p:transition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/>
                <a:ea typeface="ＭＳ Ｐゴシック" panose="020B0600070205080204" pitchFamily="34" charset="-128"/>
                <a:cs typeface="Arial"/>
              </a:rPr>
              <a:t>CLOSING COMMENTS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6784334-7A73-4424-9034-390FFAFDD2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9611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HHC Equipment Status – Commo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F64E99-8744-4038-9BEF-EFAE7772AEE5}"/>
              </a:ext>
            </a:extLst>
          </p:cNvPr>
          <p:cNvGraphicFramePr>
            <a:graphicFrameLocks noGrp="1"/>
          </p:cNvGraphicFramePr>
          <p:nvPr/>
        </p:nvGraphicFramePr>
        <p:xfrm>
          <a:off x="-2" y="1434164"/>
          <a:ext cx="9144000" cy="24612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0078281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898331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229446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Nomenclature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Service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Last PMCS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BII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Vehicle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Reason Not FMC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73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0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26157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1905650A94C8488F404D5B334193A8" ma:contentTypeVersion="13" ma:contentTypeDescription="Create a new document." ma:contentTypeScope="" ma:versionID="3d29c4b41a17a49ba8beb380326b9ca0">
  <xsd:schema xmlns:xsd="http://www.w3.org/2001/XMLSchema" xmlns:xs="http://www.w3.org/2001/XMLSchema" xmlns:p="http://schemas.microsoft.com/office/2006/metadata/properties" xmlns:ns2="574b288a-56a5-47c5-b485-7d42df286d7f" xmlns:ns3="4eb914f7-a9d8-46bd-aaca-118fffa001e3" targetNamespace="http://schemas.microsoft.com/office/2006/metadata/properties" ma:root="true" ma:fieldsID="e985c3f8544e594e2a8885d3dc8f8801" ns2:_="" ns3:_="">
    <xsd:import namespace="574b288a-56a5-47c5-b485-7d42df286d7f"/>
    <xsd:import namespace="4eb914f7-a9d8-46bd-aaca-118fffa001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b288a-56a5-47c5-b485-7d42df286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914f7-a9d8-46bd-aaca-118fffa001e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575758-ABAC-4EA0-B5EC-BAE7B2A831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0A2703-51D3-441B-9E13-769EBC6AE05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A957D53-A0C2-47D6-BCA1-2BC7E5665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b288a-56a5-47c5-b485-7d42df286d7f"/>
    <ds:schemaRef ds:uri="4eb914f7-a9d8-46bd-aaca-118fffa001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6119</TotalTime>
  <Words>1518</Words>
  <Application>Microsoft Office PowerPoint</Application>
  <PresentationFormat>Letter Paper (8.5x11 in)</PresentationFormat>
  <Paragraphs>644</Paragraphs>
  <Slides>89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4" baseType="lpstr">
      <vt:lpstr> Arial</vt:lpstr>
      <vt:lpstr>Arial</vt:lpstr>
      <vt:lpstr>Calibri</vt:lpstr>
      <vt:lpstr>Times New Roman</vt:lpstr>
      <vt:lpstr>4_Default Design</vt:lpstr>
      <vt:lpstr>Maintenance Meeting</vt:lpstr>
      <vt:lpstr>Roll Call</vt:lpstr>
      <vt:lpstr>Agenda</vt:lpstr>
      <vt:lpstr>HHC</vt:lpstr>
      <vt:lpstr>HHC Maintenance Schedule</vt:lpstr>
      <vt:lpstr>HHC Equipment Status – Pacing Items</vt:lpstr>
      <vt:lpstr>HHC Equipment Status – Mission Critical</vt:lpstr>
      <vt:lpstr>HHC Equipment Status – CBRN</vt:lpstr>
      <vt:lpstr>HHC Equipment Status – Commo</vt:lpstr>
      <vt:lpstr>HHC Equipment Status – Generators</vt:lpstr>
      <vt:lpstr>HHC Equipment Status – Optics</vt:lpstr>
      <vt:lpstr>HHC Equipment Status – Trailers</vt:lpstr>
      <vt:lpstr>HHC Equipment Status – Vehicles</vt:lpstr>
      <vt:lpstr>HHC Equipment Status – Weapons</vt:lpstr>
      <vt:lpstr>HHC Equipment Status – Rollup</vt:lpstr>
      <vt:lpstr>HHC Equipment Status – Turn-ins</vt:lpstr>
      <vt:lpstr>HHC Equipment Status – Lateral Transfers</vt:lpstr>
      <vt:lpstr>A Co</vt:lpstr>
      <vt:lpstr>A Co Maintenance Schedule</vt:lpstr>
      <vt:lpstr>A Co Equipment Status – Pacing Items</vt:lpstr>
      <vt:lpstr>A Co Equipment Status – Mission Critical</vt:lpstr>
      <vt:lpstr>A Co Equipment Status – CBRN</vt:lpstr>
      <vt:lpstr>A Co Equipment Status – Commo</vt:lpstr>
      <vt:lpstr>A Co Equipment Status – Generators</vt:lpstr>
      <vt:lpstr>A Co Equipment Status – Optics</vt:lpstr>
      <vt:lpstr>A Co Equipment Status – Trailers</vt:lpstr>
      <vt:lpstr>A Co Equipment Status – Vehicles</vt:lpstr>
      <vt:lpstr>A Co Equipment Status – Weapons</vt:lpstr>
      <vt:lpstr>A Co Equipment Status – Rollup</vt:lpstr>
      <vt:lpstr>A Co Equipment Status – Turn-ins</vt:lpstr>
      <vt:lpstr>A Co Equipment Status – Lateral Transfers</vt:lpstr>
      <vt:lpstr>B Co</vt:lpstr>
      <vt:lpstr>B Co Maintenance Schedule</vt:lpstr>
      <vt:lpstr>B Co Equipment Status – Pacing Items</vt:lpstr>
      <vt:lpstr>B Co Equipment Status – Mission Critical</vt:lpstr>
      <vt:lpstr>B Co Equipment Status – CBRN</vt:lpstr>
      <vt:lpstr>B Co Equipment Status – Commo</vt:lpstr>
      <vt:lpstr>B Co Equipment Status – Generators</vt:lpstr>
      <vt:lpstr>B Co Equipment Status – Optics</vt:lpstr>
      <vt:lpstr>B Co Equipment Status – Trailers</vt:lpstr>
      <vt:lpstr>B Co Equipment Status – Vehicles</vt:lpstr>
      <vt:lpstr>B Co Equipment Status – Weapons</vt:lpstr>
      <vt:lpstr>B Co Equipment Status – Rollup</vt:lpstr>
      <vt:lpstr>B Co Equipment Status – Turn-ins</vt:lpstr>
      <vt:lpstr>B Co Equipment Status – Lateral Transfers</vt:lpstr>
      <vt:lpstr>C Co</vt:lpstr>
      <vt:lpstr>C Co Maintenance Schedule</vt:lpstr>
      <vt:lpstr>C Co Equipment Status – Pacing Items</vt:lpstr>
      <vt:lpstr>C Co Equipment Status – Mission Critical</vt:lpstr>
      <vt:lpstr>C Co Equipment Status – CBRN</vt:lpstr>
      <vt:lpstr>C Co Equipment Status – Commo</vt:lpstr>
      <vt:lpstr>C Co Equipment Status – Generators</vt:lpstr>
      <vt:lpstr>C Co Equipment Status – Optics</vt:lpstr>
      <vt:lpstr>C Co Equipment Status – Trailers</vt:lpstr>
      <vt:lpstr>C Co Equipment Status – Vehicles</vt:lpstr>
      <vt:lpstr>C Co Equipment Status – Weapons</vt:lpstr>
      <vt:lpstr>C Co Equipment Status – Rollup</vt:lpstr>
      <vt:lpstr>C Co Equipment Status – Turn-ins</vt:lpstr>
      <vt:lpstr>C Co Equipment Status – Lateral Transfers</vt:lpstr>
      <vt:lpstr>D Co</vt:lpstr>
      <vt:lpstr>D Co Maintenance Schedule</vt:lpstr>
      <vt:lpstr>D Co Equipment Status – Pacing Items</vt:lpstr>
      <vt:lpstr>D Co Equipment Status – Mission Critical</vt:lpstr>
      <vt:lpstr>D Co Equipment Status – CBRN</vt:lpstr>
      <vt:lpstr>D Co Equipment Status – Commo</vt:lpstr>
      <vt:lpstr>D Co Equipment Status – Generators</vt:lpstr>
      <vt:lpstr>D Co Equipment Status – Optics</vt:lpstr>
      <vt:lpstr>D Co Equipment Status – Trailers</vt:lpstr>
      <vt:lpstr>D Co Equipment Status – Vehicles</vt:lpstr>
      <vt:lpstr>D Co Equipment Status – Weapons</vt:lpstr>
      <vt:lpstr>D Co Equipment Status – Rollup</vt:lpstr>
      <vt:lpstr>D Co Equipment Status – Turn-ins</vt:lpstr>
      <vt:lpstr>D Co Equipment Status – Lateral Transfers</vt:lpstr>
      <vt:lpstr>E Co</vt:lpstr>
      <vt:lpstr>E Co Maintenance Schedule</vt:lpstr>
      <vt:lpstr>E Co Equipment Status – Pacing Items</vt:lpstr>
      <vt:lpstr>E Co Equipment Status – Mission Critical</vt:lpstr>
      <vt:lpstr>E Co Equipment Status – CBRN</vt:lpstr>
      <vt:lpstr>E Co Equipment Status – Commo</vt:lpstr>
      <vt:lpstr>E Co Equipment Status – Generators</vt:lpstr>
      <vt:lpstr>E Co Equipment Status – Optics</vt:lpstr>
      <vt:lpstr>E Co Equipment Status – Trailers</vt:lpstr>
      <vt:lpstr>E Co Equipment Status – Vehicles</vt:lpstr>
      <vt:lpstr>E Co Equipment Status – Weapons</vt:lpstr>
      <vt:lpstr>E Co Equipment Status – Rollup</vt:lpstr>
      <vt:lpstr>E Co Equipment Status – Turn-ins</vt:lpstr>
      <vt:lpstr>E Co Equipment Status – Lateral Transfers</vt:lpstr>
      <vt:lpstr>Post-meeting Dueouts</vt:lpstr>
      <vt:lpstr>CLOSING COMMENTS</vt:lpstr>
    </vt:vector>
  </TitlesOfParts>
  <Company>U.S.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U.S. ARMY</dc:creator>
  <cp:lastModifiedBy>Lydia Valentine</cp:lastModifiedBy>
  <cp:revision>270</cp:revision>
  <dcterms:created xsi:type="dcterms:W3CDTF">2007-08-23T03:39:49Z</dcterms:created>
  <dcterms:modified xsi:type="dcterms:W3CDTF">2021-11-08T14:33:41Z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0x0101006C1905650A94C8488F404D5B334193A8</vt:lpwstr>
  </property>
</Properties>
</file>