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22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C716F-2480-4A8F-9CDF-984BF320055A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D4CF0-76DD-4F41-9F9E-2AA50D290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191B-E874-4919-8B0D-2017131CBF56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01EE6-D681-4ECD-BDC1-FC305D1A5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F2F1-D944-4236-A489-DEBF32144F37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D652-179C-4FAE-B1E1-974767746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E228-C4EA-424D-A50F-1B37A0F9E7AE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6BFB-C12B-4A2E-AE30-CFB9BD7E4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8C61-8FE9-4D7D-BE00-6E9D61B31433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D6F4-FF55-42E9-A343-0070A979C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C0A76-900F-46AD-AE56-C5C43C7EF4B3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F3D88-1534-4211-92F1-87D4484FE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C030E-4B68-47E7-8191-5CA3C0DDBECE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24E0F-C281-475C-9101-79EAC261E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C2FEC-693D-4C24-A235-08E2BFA6E775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31CD-01CA-44C9-B04A-647DC5BA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A44D-A2F2-4E7F-8D0E-873147C8422B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11643-32CC-4E02-9C98-4C574E04F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1FA6E-329D-4031-9DA9-FE0DC3289493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BFDC9-D2FF-4DCD-B97A-F8C48DFB0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D6656-F471-45E6-82E2-6864BC4FD8A9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D159-F785-4AC7-94B2-CD84CE383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09DFF8-0CA4-48AA-9103-ECF8398F93B7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10A24B-6B59-45F2-83A7-154B8B68A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/>
          <p:cNvSpPr/>
          <p:nvPr/>
        </p:nvSpPr>
        <p:spPr>
          <a:xfrm>
            <a:off x="3429000" y="685800"/>
            <a:ext cx="3429000" cy="2590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ROZ MAP</a:t>
            </a:r>
          </a:p>
        </p:txBody>
      </p:sp>
      <p:sp>
        <p:nvSpPr>
          <p:cNvPr id="2111" name="TextBox 207"/>
          <p:cNvSpPr txBox="1">
            <a:spLocks noChangeArrowheads="1"/>
          </p:cNvSpPr>
          <p:nvPr/>
        </p:nvSpPr>
        <p:spPr bwMode="auto">
          <a:xfrm>
            <a:off x="0" y="8305800"/>
            <a:ext cx="6858000" cy="78483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u="sng" dirty="0">
                <a:latin typeface="Calibri" pitchFamily="34" charset="0"/>
                <a:cs typeface="+mn-cs"/>
              </a:rPr>
              <a:t>REMARKS:</a:t>
            </a:r>
            <a:br>
              <a:rPr lang="en-US" sz="900" u="sng" dirty="0">
                <a:latin typeface="Calibri" pitchFamily="34" charset="0"/>
                <a:cs typeface="+mn-cs"/>
              </a:rPr>
            </a:br>
            <a:endParaRPr lang="en-US" sz="900" u="sng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u="sng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u="sng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Calibri" pitchFamily="34" charset="0"/>
              <a:cs typeface="+mn-cs"/>
            </a:endParaRPr>
          </a:p>
        </p:txBody>
      </p:sp>
      <p:graphicFrame>
        <p:nvGraphicFramePr>
          <p:cNvPr id="203" name="Table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362840"/>
              </p:ext>
            </p:extLst>
          </p:nvPr>
        </p:nvGraphicFramePr>
        <p:xfrm>
          <a:off x="0" y="685800"/>
          <a:ext cx="3429000" cy="175259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05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Information</a:t>
                      </a:r>
                    </a:p>
                  </a:txBody>
                  <a:tcPr marL="8042" marR="8042" marT="804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Operator Names</a:t>
                      </a:r>
                    </a:p>
                  </a:txBody>
                  <a:tcPr marL="8042" marR="8042" marT="804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None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Pilot: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Observer: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Requesting Unit:                                                     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DTG Request Submitted: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POC: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POC Phone: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POC Email: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Call Sign of Unit Requesting:                               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Frequency of Unit Requesting: 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1" name="Table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09653"/>
              </p:ext>
            </p:extLst>
          </p:nvPr>
        </p:nvGraphicFramePr>
        <p:xfrm>
          <a:off x="3429000" y="3276600"/>
          <a:ext cx="3428999" cy="1447801"/>
        </p:xfrm>
        <a:graphic>
          <a:graphicData uri="http://schemas.openxmlformats.org/drawingml/2006/table">
            <a:tbl>
              <a:tblPr/>
              <a:tblGrid>
                <a:gridCol w="12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82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Grids or ACPs Defining ROZ Dimensions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7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53" name="TextBox 202"/>
          <p:cNvSpPr txBox="1">
            <a:spLocks noChangeArrowheads="1"/>
          </p:cNvSpPr>
          <p:nvPr/>
        </p:nvSpPr>
        <p:spPr bwMode="auto">
          <a:xfrm>
            <a:off x="0" y="5943600"/>
            <a:ext cx="6858000" cy="830263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>
                <a:latin typeface="Calibri" pitchFamily="34" charset="0"/>
                <a:cs typeface="+mn-cs"/>
              </a:rPr>
              <a:t>TASK: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u="sng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>
                <a:latin typeface="Calibri" pitchFamily="34" charset="0"/>
                <a:cs typeface="+mn-cs"/>
              </a:rPr>
              <a:t>PURPOSE:</a:t>
            </a:r>
            <a:endParaRPr lang="en-US" sz="1200" b="1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latin typeface="Calibri" pitchFamily="34" charset="0"/>
              <a:cs typeface="+mn-cs"/>
            </a:endParaRPr>
          </a:p>
        </p:txBody>
      </p:sp>
      <p:grpSp>
        <p:nvGrpSpPr>
          <p:cNvPr id="2123" name="Group 221"/>
          <p:cNvGrpSpPr>
            <a:grpSpLocks/>
          </p:cNvGrpSpPr>
          <p:nvPr/>
        </p:nvGrpSpPr>
        <p:grpSpPr bwMode="auto">
          <a:xfrm>
            <a:off x="4495800" y="6781800"/>
            <a:ext cx="2362200" cy="685800"/>
            <a:chOff x="4572000" y="3657598"/>
            <a:chExt cx="2286000" cy="1676400"/>
          </a:xfrm>
        </p:grpSpPr>
        <p:sp>
          <p:nvSpPr>
            <p:cNvPr id="2282" name="TextBox 207"/>
            <p:cNvSpPr txBox="1">
              <a:spLocks noChangeArrowheads="1"/>
            </p:cNvSpPr>
            <p:nvPr/>
          </p:nvSpPr>
          <p:spPr bwMode="auto">
            <a:xfrm>
              <a:off x="4572000" y="3733801"/>
              <a:ext cx="2209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- All ROZ outer boundaries must remain 500m from  National Airspace</a:t>
              </a: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572000" y="3657598"/>
              <a:ext cx="2286000" cy="1676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aphicFrame>
        <p:nvGraphicFramePr>
          <p:cNvPr id="219" name="Table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44776"/>
              </p:ext>
            </p:extLst>
          </p:nvPr>
        </p:nvGraphicFramePr>
        <p:xfrm>
          <a:off x="0" y="3810000"/>
          <a:ext cx="3429000" cy="914399"/>
        </p:xfrm>
        <a:graphic>
          <a:graphicData uri="http://schemas.openxmlformats.org/drawingml/2006/table">
            <a:tbl>
              <a:tblPr/>
              <a:tblGrid>
                <a:gridCol w="288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59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 Dimensions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BOX  (____x____ KM)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Description of Location:</a:t>
                      </a:r>
                    </a:p>
                  </a:txBody>
                  <a:tcPr marL="8860" marR="8860" marT="8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CYLINDER (</a:t>
                      </a:r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     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KM Radius)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860" marR="8860" marT="8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60" marR="8860" marT="886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POLYGON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860" marR="8860" marT="8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02045"/>
              </p:ext>
            </p:extLst>
          </p:nvPr>
        </p:nvGraphicFramePr>
        <p:xfrm>
          <a:off x="0" y="2438400"/>
          <a:ext cx="3429000" cy="1371598"/>
        </p:xfrm>
        <a:graphic>
          <a:graphicData uri="http://schemas.openxmlformats.org/drawingml/2006/table">
            <a:tbl>
              <a:tblPr/>
              <a:tblGrid>
                <a:gridCol w="1605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2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 Information</a:t>
                      </a:r>
                    </a:p>
                  </a:txBody>
                  <a:tcPr marL="8042" marR="8042" marT="804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Control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Measure Type: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ROZ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Name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ROZ Ceiling (Feet AGL) 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1,000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ROZ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Floor (Feet AGL)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Surface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or 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Launch Grid: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89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*  Recovery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Grid: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2" name="Table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84705"/>
              </p:ext>
            </p:extLst>
          </p:nvPr>
        </p:nvGraphicFramePr>
        <p:xfrm>
          <a:off x="0" y="4724400"/>
          <a:ext cx="6858001" cy="1253064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754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Scheduled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Flight 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Date (DD MMM YYYY):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Date (DD MMM YYYY):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Date (DD MMM YYYY):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Start Time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Start Time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Start Time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End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Time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End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Time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End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Time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Alternate Flight Time</a:t>
                      </a: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Date (DD MMM YYYY):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Date (DD MMM YYYY):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Date (DD MMM YYYY):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Start Time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Start Time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Start Time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End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Time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End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Time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*  End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Time (L):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2" marR="8042" marT="8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11" name="Table 210"/>
          <p:cNvGraphicFramePr>
            <a:graphicFrameLocks noGrp="1"/>
          </p:cNvGraphicFramePr>
          <p:nvPr/>
        </p:nvGraphicFramePr>
        <p:xfrm>
          <a:off x="0" y="6781800"/>
          <a:ext cx="4495801" cy="1524000"/>
        </p:xfrm>
        <a:graphic>
          <a:graphicData uri="http://schemas.openxmlformats.org/drawingml/2006/table">
            <a:tbl>
              <a:tblPr/>
              <a:tblGrid>
                <a:gridCol w="82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ADAM/BAE CELL USE ONLY</a:t>
                      </a:r>
                    </a:p>
                  </a:txBody>
                  <a:tcPr marL="8488" marR="8488" marT="8488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Received By BAE (DTG) (Name):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Approved by BDE (DTG) (Name):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Sent to  Division (DTG) (Name):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Approved by DIV (DTG)  (Name):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Approval Notice Sent to UNIT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Units Acknowledges Approval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8488" marR="8488" marT="8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88" marR="8488" marT="8488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81" name="TextBox 206"/>
          <p:cNvSpPr txBox="1">
            <a:spLocks noChangeArrowheads="1"/>
          </p:cNvSpPr>
          <p:nvPr/>
        </p:nvSpPr>
        <p:spPr bwMode="auto">
          <a:xfrm>
            <a:off x="4495800" y="7475538"/>
            <a:ext cx="2362200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 dirty="0">
                <a:latin typeface="Calibri" pitchFamily="34" charset="0"/>
              </a:rPr>
              <a:t>Desert Radio: </a:t>
            </a:r>
          </a:p>
          <a:p>
            <a:endParaRPr lang="en-US" sz="1200" b="1" u="sng" dirty="0">
              <a:latin typeface="Calibri" pitchFamily="34" charset="0"/>
            </a:endParaRPr>
          </a:p>
          <a:p>
            <a:endParaRPr lang="en-US" sz="1200" b="1" u="sng" dirty="0">
              <a:latin typeface="Calibri" pitchFamily="34" charset="0"/>
            </a:endParaRPr>
          </a:p>
          <a:p>
            <a:r>
              <a:rPr lang="en-US" sz="1200" b="1" u="sng" dirty="0">
                <a:latin typeface="Calibri" pitchFamily="34" charset="0"/>
              </a:rPr>
              <a:t>USAF Weather: 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7042843-F352-40B2-89C5-CEC24111E79B}"/>
              </a:ext>
            </a:extLst>
          </p:cNvPr>
          <p:cNvSpPr/>
          <p:nvPr/>
        </p:nvSpPr>
        <p:spPr>
          <a:xfrm>
            <a:off x="3175" y="0"/>
            <a:ext cx="1216025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AIRCRAFT PHOTO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85FE84-51B4-4831-9B69-0FB86AE1E28C}"/>
</file>

<file path=customXml/itemProps2.xml><?xml version="1.0" encoding="utf-8"?>
<ds:datastoreItem xmlns:ds="http://schemas.openxmlformats.org/officeDocument/2006/customXml" ds:itemID="{B5A71DF8-1442-487C-89D7-D7A030750406}"/>
</file>

<file path=customXml/itemProps3.xml><?xml version="1.0" encoding="utf-8"?>
<ds:datastoreItem xmlns:ds="http://schemas.openxmlformats.org/officeDocument/2006/customXml" ds:itemID="{706BB4D9-5F4F-4889-AA0D-001956FFA6CF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354</Words>
  <Application>Microsoft Office PowerPoint</Application>
  <PresentationFormat>On-screen Show (4:3)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christopher.d.smith</dc:creator>
  <cp:lastModifiedBy>Lydia Valentine</cp:lastModifiedBy>
  <cp:revision>23</cp:revision>
  <dcterms:created xsi:type="dcterms:W3CDTF">2010-11-29T21:56:32Z</dcterms:created>
  <dcterms:modified xsi:type="dcterms:W3CDTF">2021-11-16T10:10:58Z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